
<file path=[Content_Types].xml><?xml version="1.0" encoding="utf-8"?>
<Types xmlns="http://schemas.openxmlformats.org/package/2006/content-types">
  <Default ContentType="image/x-wmf" Extension="wmf"/>
  <Default ContentType="application/vnd.openxmlformats-officedocument.vmlDrawing" Extension="vml"/>
  <Default ContentType="application/vnd.openxmlformats-officedocument.oleObject" Extension="bin"/>
  <Default ContentType="application/xml" Extension="xml"/>
  <Default ContentType="image/png" Extension="png"/>
  <Default ContentType="image/jpeg" Extension="jpeg"/>
  <Default ContentType="audio/wav" Extension="wav"/>
  <Default ContentType="application/vnd.openxmlformats-package.relationships+xml" Extension="rels"/>
  <Default ContentType="image/x-emf" Extension="emf"/>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11.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10.xml"/>
  <Override ContentType="application/vnd.openxmlformats-officedocument.presentationml.notesSlide+xml" PartName="/ppt/notesSlides/notesSlide4.xml"/>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13.xml"/>
  <Override ContentType="application/vnd.openxmlformats-officedocument.presentationml.slide+xml" PartName="/ppt/slides/slide9.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63.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2.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presentationml.tags+xml" PartName="/ppt/tags/tag26.xml"/>
  <Override ContentType="application/vnd.openxmlformats-officedocument.presentationml.tags+xml" PartName="/ppt/tags/tag9.xml"/>
  <Override ContentType="application/vnd.openxmlformats-officedocument.presentationml.tags+xml" PartName="/ppt/tags/tag13.xml"/>
  <Override ContentType="application/vnd.openxmlformats-officedocument.presentationml.tags+xml" PartName="/ppt/tags/tag34.xml"/>
  <Override ContentType="application/vnd.openxmlformats-officedocument.presentationml.tags+xml" PartName="/ppt/tags/tag39.xml"/>
  <Override ContentType="application/vnd.openxmlformats-officedocument.presentationml.tags+xml" PartName="/ppt/tags/tag21.xml"/>
  <Override ContentType="application/vnd.openxmlformats-officedocument.presentationml.tags+xml" PartName="/ppt/tags/tag4.xml"/>
  <Override ContentType="application/vnd.openxmlformats-officedocument.presentationml.tags+xml" PartName="/ppt/tags/tag30.xml"/>
  <Override ContentType="application/vnd.openxmlformats-officedocument.presentationml.tags+xml" PartName="/ppt/tags/tag17.xml"/>
  <Override ContentType="application/vnd.openxmlformats-officedocument.presentationml.tags+xml" PartName="/ppt/tags/tag8.xml"/>
  <Override ContentType="application/vnd.openxmlformats-officedocument.presentationml.tags+xml" PartName="/ppt/tags/tag38.xml"/>
  <Override ContentType="application/vnd.openxmlformats-officedocument.presentationml.tags+xml" PartName="/ppt/tags/tag20.xml"/>
  <Override ContentType="application/vnd.openxmlformats-officedocument.presentationml.tags+xml" PartName="/ppt/tags/tag33.xml"/>
  <Override ContentType="application/vnd.openxmlformats-officedocument.presentationml.tags+xml" PartName="/ppt/tags/tag25.xml"/>
  <Override ContentType="application/vnd.openxmlformats-officedocument.presentationml.tags+xml" PartName="/ppt/tags/tag5.xml"/>
  <Override ContentType="application/vnd.openxmlformats-officedocument.presentationml.tags+xml" PartName="/ppt/tags/tag29.xml"/>
  <Override ContentType="application/vnd.openxmlformats-officedocument.presentationml.tags+xml" PartName="/ppt/tags/tag12.xml"/>
  <Override ContentType="application/vnd.openxmlformats-officedocument.presentationml.tags+xml" PartName="/ppt/tags/tag16.xml"/>
  <Override ContentType="application/vnd.openxmlformats-officedocument.presentationml.tags+xml" PartName="/ppt/tags/tag2.xml"/>
  <Override ContentType="application/vnd.openxmlformats-officedocument.presentationml.tags+xml" PartName="/ppt/tags/tag32.xml"/>
  <Override ContentType="application/vnd.openxmlformats-officedocument.presentationml.tags+xml" PartName="/ppt/tags/tag7.xml"/>
  <Override ContentType="application/vnd.openxmlformats-officedocument.presentationml.tags+xml" PartName="/ppt/tags/tag10.xml"/>
  <Override ContentType="application/vnd.openxmlformats-officedocument.presentationml.tags+xml" PartName="/ppt/tags/tag24.xml"/>
  <Override ContentType="application/vnd.openxmlformats-officedocument.presentationml.tags+xml" PartName="/ppt/tags/tag37.xml"/>
  <Override ContentType="application/vnd.openxmlformats-officedocument.presentationml.tags+xml" PartName="/ppt/tags/tag23.xml"/>
  <Override ContentType="application/vnd.openxmlformats-officedocument.presentationml.tags+xml" PartName="/ppt/tags/tag11.xml"/>
  <Override ContentType="application/vnd.openxmlformats-officedocument.presentationml.tags+xml" PartName="/ppt/tags/tag28.xml"/>
  <Override ContentType="application/vnd.openxmlformats-officedocument.presentationml.tags+xml" PartName="/ppt/tags/tag15.xml"/>
  <Override ContentType="application/vnd.openxmlformats-officedocument.presentationml.tags+xml" PartName="/ppt/tags/tag14.xml"/>
  <Override ContentType="application/vnd.openxmlformats-officedocument.presentationml.tags+xml" PartName="/ppt/tags/tag19.xml"/>
  <Override ContentType="application/vnd.openxmlformats-officedocument.presentationml.tags+xml" PartName="/ppt/tags/tag27.xml"/>
  <Override ContentType="application/vnd.openxmlformats-officedocument.presentationml.tags+xml" PartName="/ppt/tags/tag22.xml"/>
  <Override ContentType="application/vnd.openxmlformats-officedocument.presentationml.tags+xml" PartName="/ppt/tags/tag6.xml"/>
  <Override ContentType="application/vnd.openxmlformats-officedocument.presentationml.tags+xml" PartName="/ppt/tags/tag3.xml"/>
  <Override ContentType="application/vnd.openxmlformats-officedocument.presentationml.tags+xml" PartName="/ppt/tags/tag36.xml"/>
  <Override ContentType="application/vnd.openxmlformats-officedocument.presentationml.tags+xml" PartName="/ppt/tags/tag35.xml"/>
  <Override ContentType="application/vnd.openxmlformats-officedocument.presentationml.tags+xml" PartName="/ppt/tags/tag31.xml"/>
  <Override ContentType="application/vnd.openxmlformats-officedocument.presentationml.tags+xml" PartName="/ppt/tags/tag18.xml"/>
  <Override ContentType="application/vnd.openxmlformats-officedocument.presentationml.tags+xml" PartName="/ppt/tags/tag40.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Lst>
  <p:sldSz cy="6858000" cx="9144000"/>
  <p:notesSz cx="6858000" cy="9144000"/>
  <p:defaultTextStyle>
    <a:defPPr lvl="0">
      <a:defRPr lang="en-US"/>
    </a:defPPr>
    <a:lvl1pPr lvl="0" rtl="0" algn="l" fontAlgn="base">
      <a:spcBef>
        <a:spcPct val="0"/>
      </a:spcBef>
      <a:spcAft>
        <a:spcPct val="0"/>
      </a:spcAft>
      <a:defRPr kern="1200" sz="2400">
        <a:solidFill>
          <a:schemeClr val="tx1"/>
        </a:solidFill>
        <a:latin typeface="Times New Roman" pitchFamily="18" charset="0"/>
        <a:ea typeface="+mn-ea"/>
        <a:cs typeface="+mn-cs"/>
      </a:defRPr>
    </a:lvl1pPr>
    <a:lvl2pPr lvl="1" marL="457200" rtl="0" algn="l" fontAlgn="base">
      <a:spcBef>
        <a:spcPct val="0"/>
      </a:spcBef>
      <a:spcAft>
        <a:spcPct val="0"/>
      </a:spcAft>
      <a:defRPr kern="1200" sz="2400">
        <a:solidFill>
          <a:schemeClr val="tx1"/>
        </a:solidFill>
        <a:latin typeface="Times New Roman" pitchFamily="18" charset="0"/>
        <a:ea typeface="+mn-ea"/>
        <a:cs typeface="+mn-cs"/>
      </a:defRPr>
    </a:lvl2pPr>
    <a:lvl3pPr lvl="2" marL="914400" rtl="0" algn="l" fontAlgn="base">
      <a:spcBef>
        <a:spcPct val="0"/>
      </a:spcBef>
      <a:spcAft>
        <a:spcPct val="0"/>
      </a:spcAft>
      <a:defRPr kern="1200" sz="2400">
        <a:solidFill>
          <a:schemeClr val="tx1"/>
        </a:solidFill>
        <a:latin typeface="Times New Roman" pitchFamily="18" charset="0"/>
        <a:ea typeface="+mn-ea"/>
        <a:cs typeface="+mn-cs"/>
      </a:defRPr>
    </a:lvl3pPr>
    <a:lvl4pPr lvl="3" marL="1371600" rtl="0" algn="l" fontAlgn="base">
      <a:spcBef>
        <a:spcPct val="0"/>
      </a:spcBef>
      <a:spcAft>
        <a:spcPct val="0"/>
      </a:spcAft>
      <a:defRPr kern="1200" sz="2400">
        <a:solidFill>
          <a:schemeClr val="tx1"/>
        </a:solidFill>
        <a:latin typeface="Times New Roman" pitchFamily="18" charset="0"/>
        <a:ea typeface="+mn-ea"/>
        <a:cs typeface="+mn-cs"/>
      </a:defRPr>
    </a:lvl4pPr>
    <a:lvl5pPr lvl="4" marL="1828800" rtl="0" algn="l" fontAlgn="base">
      <a:spcBef>
        <a:spcPct val="0"/>
      </a:spcBef>
      <a:spcAft>
        <a:spcPct val="0"/>
      </a:spcAft>
      <a:defRPr kern="1200" sz="2400">
        <a:solidFill>
          <a:schemeClr val="tx1"/>
        </a:solidFill>
        <a:latin typeface="Times New Roman" pitchFamily="18" charset="0"/>
        <a:ea typeface="+mn-ea"/>
        <a:cs typeface="+mn-cs"/>
      </a:defRPr>
    </a:lvl5pPr>
    <a:lvl6pPr defTabSz="914400" eaLnBrk="1" hangingPunct="1" latinLnBrk="0" lvl="5" marL="2286000" rtl="0" algn="l">
      <a:defRPr kern="1200" sz="2400">
        <a:solidFill>
          <a:schemeClr val="tx1"/>
        </a:solidFill>
        <a:latin typeface="Times New Roman" pitchFamily="18" charset="0"/>
        <a:ea typeface="+mn-ea"/>
        <a:cs typeface="+mn-cs"/>
      </a:defRPr>
    </a:lvl6pPr>
    <a:lvl7pPr defTabSz="914400" eaLnBrk="1" hangingPunct="1" latinLnBrk="0" lvl="6" marL="2743200" rtl="0" algn="l">
      <a:defRPr kern="1200" sz="2400">
        <a:solidFill>
          <a:schemeClr val="tx1"/>
        </a:solidFill>
        <a:latin typeface="Times New Roman" pitchFamily="18" charset="0"/>
        <a:ea typeface="+mn-ea"/>
        <a:cs typeface="+mn-cs"/>
      </a:defRPr>
    </a:lvl7pPr>
    <a:lvl8pPr defTabSz="914400" eaLnBrk="1" hangingPunct="1" latinLnBrk="0" lvl="7" marL="3200400" rtl="0" algn="l">
      <a:defRPr kern="1200" sz="2400">
        <a:solidFill>
          <a:schemeClr val="tx1"/>
        </a:solidFill>
        <a:latin typeface="Times New Roman" pitchFamily="18" charset="0"/>
        <a:ea typeface="+mn-ea"/>
        <a:cs typeface="+mn-cs"/>
      </a:defRPr>
    </a:lvl8pPr>
    <a:lvl9pPr defTabSz="914400" eaLnBrk="1" hangingPunct="1" latinLnBrk="0" lvl="8" marL="3657600" rtl="0" algn="l">
      <a:defRPr kern="1200" sz="2400">
        <a:solidFill>
          <a:schemeClr val="tx1"/>
        </a:solidFill>
        <a:latin typeface="Times New Roman" pitchFamily="18" charset="0"/>
        <a:ea typeface="+mn-ea"/>
        <a:cs typeface="+mn-cs"/>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en-US"/>
          </a:p>
        </p:txBody>
      </p:sp>
      <p:sp>
        <p:nvSpPr>
          <p:cNvPr id="1638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endParaRPr lang="en-US"/>
          </a:p>
        </p:txBody>
      </p:sp>
      <p:sp>
        <p:nvSpPr>
          <p:cNvPr id="440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1639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74E3ADDE-4974-4E53-9653-A50D2EBA0BF3}" type="slidenum">
              <a:rPr lang="en-US"/>
              <a:pPr>
                <a:defRPr/>
              </a:pPr>
              <a:t>‹#›</a:t>
            </a:fld>
            <a:endParaRPr lang="en-US"/>
          </a:p>
        </p:txBody>
      </p:sp>
    </p:spTree>
    <p:extLst>
      <p:ext uri="{BB962C8B-B14F-4D97-AF65-F5344CB8AC3E}">
        <p14:creationId xmlns:p14="http://schemas.microsoft.com/office/powerpoint/2010/main" val="2117764944"/>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ln/>
        </p:spPr>
      </p:sp>
      <p:sp>
        <p:nvSpPr>
          <p:cNvPr id="146435" name="Notes Placeholder 2"/>
          <p:cNvSpPr>
            <a:spLocks noGrp="1"/>
          </p:cNvSpPr>
          <p:nvPr>
            <p:ph type="body" idx="1"/>
          </p:nvPr>
        </p:nvSpPr>
        <p:spPr>
          <a:noFill/>
        </p:spPr>
        <p:txBody>
          <a:bodyPr/>
          <a:lstStyle/>
          <a:p>
            <a:endParaRPr lang="en-US" altLang="en-US" smtClean="0">
              <a:latin typeface="Arial" pitchFamily="34" charset="0"/>
            </a:endParaRPr>
          </a:p>
        </p:txBody>
      </p:sp>
      <p:sp>
        <p:nvSpPr>
          <p:cNvPr id="146436" name="Slide Number Placeholder 3"/>
          <p:cNvSpPr>
            <a:spLocks noGrp="1"/>
          </p:cNvSpPr>
          <p:nvPr>
            <p:ph type="sldNum" sz="quarter" idx="5"/>
          </p:nvPr>
        </p:nvSpPr>
        <p:spPr>
          <a:noFill/>
          <a:ln>
            <a:miter lim="800000"/>
            <a:headEnd/>
            <a:tailEnd/>
          </a:ln>
        </p:spPr>
        <p:txBody>
          <a:bodyPr/>
          <a:lstStyle/>
          <a:p>
            <a:fld id="{E943DA58-3DDE-44D4-A93E-E4D518F8074D}" type="slidenum">
              <a:rPr lang="en-US" altLang="en-US"/>
              <a:pPr/>
              <a:t>1</a:t>
            </a:fld>
            <a:endParaRPr lang="en-US" altLang="en-US"/>
          </a:p>
        </p:txBody>
      </p:sp>
      <p:sp>
        <p:nvSpPr>
          <p:cNvPr id="7" name="Footer Placeholder 6"/>
          <p:cNvSpPr>
            <a:spLocks noGrp="1"/>
          </p:cNvSpPr>
          <p:nvPr>
            <p:ph type="ftr" sz="quarter" idx="10"/>
          </p:nvPr>
        </p:nvSpPr>
        <p:spPr/>
        <p:txBody>
          <a:bodyPr/>
          <a:lstStyle/>
          <a:p>
            <a:pPr>
              <a:defRPr/>
            </a:pPr>
            <a:endParaRPr lang="en-US"/>
          </a:p>
        </p:txBody>
      </p:sp>
      <p:sp>
        <p:nvSpPr>
          <p:cNvPr id="8" name="Header Placeholder 7"/>
          <p:cNvSpPr>
            <a:spLocks noGrp="1"/>
          </p:cNvSpPr>
          <p:nvPr>
            <p:ph type="hdr" sz="quarter" idx="11"/>
          </p:nvPr>
        </p:nvSpPr>
        <p:spPr/>
        <p:txBody>
          <a:bodyPr/>
          <a:lstStyle/>
          <a:p>
            <a:pPr>
              <a:defRPr/>
            </a:pPr>
            <a:endParaRPr lang="en-US"/>
          </a:p>
        </p:txBody>
      </p:sp>
    </p:spTree>
    <p:extLst>
      <p:ext uri="{BB962C8B-B14F-4D97-AF65-F5344CB8AC3E}">
        <p14:creationId xmlns:p14="http://schemas.microsoft.com/office/powerpoint/2010/main" val="620628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65</a:t>
            </a:fld>
            <a:endParaRPr lang="en-US"/>
          </a:p>
        </p:txBody>
      </p:sp>
      <p:sp>
        <p:nvSpPr>
          <p:cNvPr id="7" name="Footer Placeholder 6"/>
          <p:cNvSpPr>
            <a:spLocks noGrp="1"/>
          </p:cNvSpPr>
          <p:nvPr>
            <p:ph type="ftr" sz="quarter" idx="11"/>
          </p:nvPr>
        </p:nvSpPr>
        <p:spPr/>
        <p:txBody>
          <a:bodyPr/>
          <a:lstStyle/>
          <a:p>
            <a:pPr>
              <a:defRPr/>
            </a:pPr>
            <a:endParaRPr lang="en-US"/>
          </a:p>
        </p:txBody>
      </p:sp>
      <p:sp>
        <p:nvSpPr>
          <p:cNvPr id="8" name="Header Placeholder 7"/>
          <p:cNvSpPr>
            <a:spLocks noGrp="1"/>
          </p:cNvSpPr>
          <p:nvPr>
            <p:ph type="hdr" sz="quarter" idx="12"/>
          </p:nvPr>
        </p:nvSpPr>
        <p:spPr/>
        <p:txBody>
          <a:bodyPr/>
          <a:lstStyle/>
          <a:p>
            <a:pPr>
              <a:defRPr/>
            </a:pPr>
            <a:endParaRPr lang="en-US"/>
          </a:p>
        </p:txBody>
      </p:sp>
    </p:spTree>
    <p:extLst>
      <p:ext uri="{BB962C8B-B14F-4D97-AF65-F5344CB8AC3E}">
        <p14:creationId xmlns:p14="http://schemas.microsoft.com/office/powerpoint/2010/main" val="4072821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F3E36198-7EA2-44D6-ABB9-24A1E036B1AD}" type="slidenum">
              <a:rPr lang="en-US" smtClean="0"/>
              <a:pPr/>
              <a:t>66</a:t>
            </a:fld>
            <a:endParaRPr lang="en-US" smtClean="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n-US" smtClean="0"/>
          </a:p>
        </p:txBody>
      </p:sp>
      <p:sp>
        <p:nvSpPr>
          <p:cNvPr id="7" name="Footer Placeholder 6"/>
          <p:cNvSpPr>
            <a:spLocks noGrp="1"/>
          </p:cNvSpPr>
          <p:nvPr>
            <p:ph type="ftr" sz="quarter" idx="10"/>
          </p:nvPr>
        </p:nvSpPr>
        <p:spPr/>
        <p:txBody>
          <a:bodyPr/>
          <a:lstStyle/>
          <a:p>
            <a:pPr>
              <a:defRPr/>
            </a:pPr>
            <a:endParaRPr lang="en-US"/>
          </a:p>
        </p:txBody>
      </p:sp>
      <p:sp>
        <p:nvSpPr>
          <p:cNvPr id="8" name="Header Placeholder 7"/>
          <p:cNvSpPr>
            <a:spLocks noGrp="1"/>
          </p:cNvSpPr>
          <p:nvPr>
            <p:ph type="hdr" sz="quarter" idx="11"/>
          </p:nvPr>
        </p:nvSpPr>
        <p:spPr/>
        <p:txBody>
          <a:bodyPr/>
          <a:lstStyle/>
          <a:p>
            <a:pPr>
              <a:defRPr/>
            </a:pPr>
            <a:endParaRPr lang="en-US"/>
          </a:p>
        </p:txBody>
      </p:sp>
    </p:spTree>
    <p:extLst>
      <p:ext uri="{BB962C8B-B14F-4D97-AF65-F5344CB8AC3E}">
        <p14:creationId xmlns:p14="http://schemas.microsoft.com/office/powerpoint/2010/main" val="2842954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0A78F77-1EE6-484F-93C6-2D28E97528F1}" type="slidenum">
              <a:rPr lang="en-US" smtClean="0"/>
              <a:pPr/>
              <a:t>6</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endParaRPr lang="en-US" smtClean="0"/>
          </a:p>
        </p:txBody>
      </p:sp>
      <p:sp>
        <p:nvSpPr>
          <p:cNvPr id="7" name="Footer Placeholder 6"/>
          <p:cNvSpPr>
            <a:spLocks noGrp="1"/>
          </p:cNvSpPr>
          <p:nvPr>
            <p:ph type="ftr" sz="quarter" idx="10"/>
          </p:nvPr>
        </p:nvSpPr>
        <p:spPr/>
        <p:txBody>
          <a:bodyPr/>
          <a:lstStyle/>
          <a:p>
            <a:pPr>
              <a:defRPr/>
            </a:pPr>
            <a:endParaRPr lang="en-US"/>
          </a:p>
        </p:txBody>
      </p:sp>
      <p:sp>
        <p:nvSpPr>
          <p:cNvPr id="8" name="Header Placeholder 7"/>
          <p:cNvSpPr>
            <a:spLocks noGrp="1"/>
          </p:cNvSpPr>
          <p:nvPr>
            <p:ph type="hdr" sz="quarter" idx="11"/>
          </p:nvPr>
        </p:nvSpPr>
        <p:spPr/>
        <p:txBody>
          <a:bodyPr/>
          <a:lstStyle/>
          <a:p>
            <a:pPr>
              <a:defRPr/>
            </a:pPr>
            <a:endParaRPr lang="en-US"/>
          </a:p>
        </p:txBody>
      </p:sp>
    </p:spTree>
    <p:extLst>
      <p:ext uri="{BB962C8B-B14F-4D97-AF65-F5344CB8AC3E}">
        <p14:creationId xmlns:p14="http://schemas.microsoft.com/office/powerpoint/2010/main" val="2714157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4E3ADDE-4974-4E53-9653-A50D2EBA0BF3}" type="slidenum">
              <a:rPr lang="en-US" smtClean="0"/>
              <a:pPr>
                <a:defRPr/>
              </a:pPr>
              <a:t>8</a:t>
            </a:fld>
            <a:endParaRPr lang="en-US"/>
          </a:p>
        </p:txBody>
      </p:sp>
    </p:spTree>
    <p:extLst>
      <p:ext uri="{BB962C8B-B14F-4D97-AF65-F5344CB8AC3E}">
        <p14:creationId xmlns:p14="http://schemas.microsoft.com/office/powerpoint/2010/main" val="2756926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20</a:t>
            </a:fld>
            <a:endParaRPr lang="en-US"/>
          </a:p>
        </p:txBody>
      </p:sp>
      <p:sp>
        <p:nvSpPr>
          <p:cNvPr id="7" name="Footer Placeholder 6"/>
          <p:cNvSpPr>
            <a:spLocks noGrp="1"/>
          </p:cNvSpPr>
          <p:nvPr>
            <p:ph type="ftr" sz="quarter" idx="11"/>
          </p:nvPr>
        </p:nvSpPr>
        <p:spPr/>
        <p:txBody>
          <a:bodyPr/>
          <a:lstStyle/>
          <a:p>
            <a:pPr>
              <a:defRPr/>
            </a:pPr>
            <a:endParaRPr lang="en-US"/>
          </a:p>
        </p:txBody>
      </p:sp>
      <p:sp>
        <p:nvSpPr>
          <p:cNvPr id="8" name="Header Placeholder 7"/>
          <p:cNvSpPr>
            <a:spLocks noGrp="1"/>
          </p:cNvSpPr>
          <p:nvPr>
            <p:ph type="hdr" sz="quarter" idx="12"/>
          </p:nvPr>
        </p:nvSpPr>
        <p:spPr/>
        <p:txBody>
          <a:bodyPr/>
          <a:lstStyle/>
          <a:p>
            <a:pPr>
              <a:defRPr/>
            </a:pPr>
            <a:endParaRPr lang="en-US"/>
          </a:p>
        </p:txBody>
      </p:sp>
    </p:spTree>
    <p:extLst>
      <p:ext uri="{BB962C8B-B14F-4D97-AF65-F5344CB8AC3E}">
        <p14:creationId xmlns:p14="http://schemas.microsoft.com/office/powerpoint/2010/main" val="528012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BB368383-5F7E-4793-87F3-FBB0759FB850}" type="slidenum">
              <a:rPr lang="en-US" smtClean="0"/>
              <a:pPr/>
              <a:t>33</a:t>
            </a:fld>
            <a:endParaRPr lang="en-US"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xfrm>
            <a:off x="914400" y="4343400"/>
            <a:ext cx="5029200" cy="4114800"/>
          </a:xfrm>
          <a:noFill/>
          <a:ln/>
        </p:spPr>
        <p:txBody>
          <a:bodyPr/>
          <a:lstStyle/>
          <a:p>
            <a:endParaRPr lang="en-US" smtClean="0"/>
          </a:p>
        </p:txBody>
      </p:sp>
      <p:sp>
        <p:nvSpPr>
          <p:cNvPr id="7" name="Footer Placeholder 6"/>
          <p:cNvSpPr>
            <a:spLocks noGrp="1"/>
          </p:cNvSpPr>
          <p:nvPr>
            <p:ph type="ftr" sz="quarter" idx="10"/>
          </p:nvPr>
        </p:nvSpPr>
        <p:spPr/>
        <p:txBody>
          <a:bodyPr/>
          <a:lstStyle/>
          <a:p>
            <a:pPr>
              <a:defRPr/>
            </a:pPr>
            <a:endParaRPr lang="en-US"/>
          </a:p>
        </p:txBody>
      </p:sp>
      <p:sp>
        <p:nvSpPr>
          <p:cNvPr id="8" name="Header Placeholder 7"/>
          <p:cNvSpPr>
            <a:spLocks noGrp="1"/>
          </p:cNvSpPr>
          <p:nvPr>
            <p:ph type="hdr" sz="quarter" idx="11"/>
          </p:nvPr>
        </p:nvSpPr>
        <p:spPr/>
        <p:txBody>
          <a:bodyPr/>
          <a:lstStyle/>
          <a:p>
            <a:pPr>
              <a:defRPr/>
            </a:pPr>
            <a:endParaRPr lang="en-US"/>
          </a:p>
        </p:txBody>
      </p:sp>
    </p:spTree>
    <p:extLst>
      <p:ext uri="{BB962C8B-B14F-4D97-AF65-F5344CB8AC3E}">
        <p14:creationId xmlns:p14="http://schemas.microsoft.com/office/powerpoint/2010/main" val="1289961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7506460A-B821-47F4-8895-B3BEC9F1EE3F}" type="slidenum">
              <a:rPr lang="en-US" smtClean="0"/>
              <a:pPr/>
              <a:t>37</a:t>
            </a:fld>
            <a:endParaRPr lang="en-US"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xfrm>
            <a:off x="914400" y="4343400"/>
            <a:ext cx="5029200" cy="4114800"/>
          </a:xfrm>
          <a:noFill/>
          <a:ln/>
        </p:spPr>
        <p:txBody>
          <a:bodyPr/>
          <a:lstStyle/>
          <a:p>
            <a:endParaRPr lang="en-US" smtClean="0"/>
          </a:p>
        </p:txBody>
      </p:sp>
      <p:sp>
        <p:nvSpPr>
          <p:cNvPr id="7" name="Footer Placeholder 6"/>
          <p:cNvSpPr>
            <a:spLocks noGrp="1"/>
          </p:cNvSpPr>
          <p:nvPr>
            <p:ph type="ftr" sz="quarter" idx="10"/>
          </p:nvPr>
        </p:nvSpPr>
        <p:spPr/>
        <p:txBody>
          <a:bodyPr/>
          <a:lstStyle/>
          <a:p>
            <a:pPr>
              <a:defRPr/>
            </a:pPr>
            <a:endParaRPr lang="en-US"/>
          </a:p>
        </p:txBody>
      </p:sp>
      <p:sp>
        <p:nvSpPr>
          <p:cNvPr id="8" name="Header Placeholder 7"/>
          <p:cNvSpPr>
            <a:spLocks noGrp="1"/>
          </p:cNvSpPr>
          <p:nvPr>
            <p:ph type="hdr" sz="quarter" idx="11"/>
          </p:nvPr>
        </p:nvSpPr>
        <p:spPr/>
        <p:txBody>
          <a:bodyPr/>
          <a:lstStyle/>
          <a:p>
            <a:pPr>
              <a:defRPr/>
            </a:pPr>
            <a:endParaRPr lang="en-US"/>
          </a:p>
        </p:txBody>
      </p:sp>
    </p:spTree>
    <p:extLst>
      <p:ext uri="{BB962C8B-B14F-4D97-AF65-F5344CB8AC3E}">
        <p14:creationId xmlns:p14="http://schemas.microsoft.com/office/powerpoint/2010/main" val="2611776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8D0F6E42-8A0F-4461-826B-5684DF8B8501}" type="slidenum">
              <a:rPr lang="en-US" smtClean="0"/>
              <a:pPr/>
              <a:t>55</a:t>
            </a:fld>
            <a:endParaRPr lang="en-US"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14400" y="4343400"/>
            <a:ext cx="5029200" cy="4114800"/>
          </a:xfrm>
          <a:noFill/>
          <a:ln/>
        </p:spPr>
        <p:txBody>
          <a:bodyPr/>
          <a:lstStyle/>
          <a:p>
            <a:endParaRPr lang="en-US" smtClean="0"/>
          </a:p>
        </p:txBody>
      </p:sp>
      <p:sp>
        <p:nvSpPr>
          <p:cNvPr id="7" name="Footer Placeholder 6"/>
          <p:cNvSpPr>
            <a:spLocks noGrp="1"/>
          </p:cNvSpPr>
          <p:nvPr>
            <p:ph type="ftr" sz="quarter" idx="10"/>
          </p:nvPr>
        </p:nvSpPr>
        <p:spPr/>
        <p:txBody>
          <a:bodyPr/>
          <a:lstStyle/>
          <a:p>
            <a:pPr>
              <a:defRPr/>
            </a:pPr>
            <a:endParaRPr lang="en-US"/>
          </a:p>
        </p:txBody>
      </p:sp>
      <p:sp>
        <p:nvSpPr>
          <p:cNvPr id="8" name="Header Placeholder 7"/>
          <p:cNvSpPr>
            <a:spLocks noGrp="1"/>
          </p:cNvSpPr>
          <p:nvPr>
            <p:ph type="hdr" sz="quarter" idx="11"/>
          </p:nvPr>
        </p:nvSpPr>
        <p:spPr/>
        <p:txBody>
          <a:bodyPr/>
          <a:lstStyle/>
          <a:p>
            <a:pPr>
              <a:defRPr/>
            </a:pPr>
            <a:endParaRPr lang="en-US"/>
          </a:p>
        </p:txBody>
      </p:sp>
    </p:spTree>
    <p:extLst>
      <p:ext uri="{BB962C8B-B14F-4D97-AF65-F5344CB8AC3E}">
        <p14:creationId xmlns:p14="http://schemas.microsoft.com/office/powerpoint/2010/main" val="3905447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63</a:t>
            </a:fld>
            <a:endParaRPr lang="en-US"/>
          </a:p>
        </p:txBody>
      </p:sp>
      <p:sp>
        <p:nvSpPr>
          <p:cNvPr id="7" name="Footer Placeholder 6"/>
          <p:cNvSpPr>
            <a:spLocks noGrp="1"/>
          </p:cNvSpPr>
          <p:nvPr>
            <p:ph type="ftr" sz="quarter" idx="11"/>
          </p:nvPr>
        </p:nvSpPr>
        <p:spPr/>
        <p:txBody>
          <a:bodyPr/>
          <a:lstStyle/>
          <a:p>
            <a:pPr>
              <a:defRPr/>
            </a:pPr>
            <a:endParaRPr lang="en-US"/>
          </a:p>
        </p:txBody>
      </p:sp>
      <p:sp>
        <p:nvSpPr>
          <p:cNvPr id="8" name="Header Placeholder 7"/>
          <p:cNvSpPr>
            <a:spLocks noGrp="1"/>
          </p:cNvSpPr>
          <p:nvPr>
            <p:ph type="hdr" sz="quarter" idx="12"/>
          </p:nvPr>
        </p:nvSpPr>
        <p:spPr/>
        <p:txBody>
          <a:bodyPr/>
          <a:lstStyle/>
          <a:p>
            <a:pPr>
              <a:defRPr/>
            </a:pPr>
            <a:endParaRPr lang="en-US"/>
          </a:p>
        </p:txBody>
      </p:sp>
    </p:spTree>
    <p:extLst>
      <p:ext uri="{BB962C8B-B14F-4D97-AF65-F5344CB8AC3E}">
        <p14:creationId xmlns:p14="http://schemas.microsoft.com/office/powerpoint/2010/main" val="3799076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64</a:t>
            </a:fld>
            <a:endParaRPr lang="en-US"/>
          </a:p>
        </p:txBody>
      </p:sp>
      <p:sp>
        <p:nvSpPr>
          <p:cNvPr id="7" name="Footer Placeholder 6"/>
          <p:cNvSpPr>
            <a:spLocks noGrp="1"/>
          </p:cNvSpPr>
          <p:nvPr>
            <p:ph type="ftr" sz="quarter" idx="11"/>
          </p:nvPr>
        </p:nvSpPr>
        <p:spPr/>
        <p:txBody>
          <a:bodyPr/>
          <a:lstStyle/>
          <a:p>
            <a:pPr>
              <a:defRPr/>
            </a:pPr>
            <a:endParaRPr lang="en-US"/>
          </a:p>
        </p:txBody>
      </p:sp>
      <p:sp>
        <p:nvSpPr>
          <p:cNvPr id="8" name="Header Placeholder 7"/>
          <p:cNvSpPr>
            <a:spLocks noGrp="1"/>
          </p:cNvSpPr>
          <p:nvPr>
            <p:ph type="hdr" sz="quarter" idx="12"/>
          </p:nvPr>
        </p:nvSpPr>
        <p:spPr/>
        <p:txBody>
          <a:bodyPr/>
          <a:lstStyle/>
          <a:p>
            <a:pPr>
              <a:defRPr/>
            </a:pPr>
            <a:endParaRPr lang="en-US"/>
          </a:p>
        </p:txBody>
      </p:sp>
    </p:spTree>
    <p:extLst>
      <p:ext uri="{BB962C8B-B14F-4D97-AF65-F5344CB8AC3E}">
        <p14:creationId xmlns:p14="http://schemas.microsoft.com/office/powerpoint/2010/main" val="3194279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2438400"/>
            <a:ext cx="9009063" cy="1052513"/>
            <a:chOff x="0" y="1536"/>
            <a:chExt cx="5675" cy="663"/>
          </a:xfrm>
        </p:grpSpPr>
        <p:grpSp>
          <p:nvGrpSpPr>
            <p:cNvPr id="3"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algn="ctr" eaLnBrk="0" fontAlgn="base" hangingPunct="0">
                  <a:spcBef>
                    <a:spcPct val="0"/>
                  </a:spcBef>
                  <a:spcAft>
                    <a:spcPct val="0"/>
                  </a:spcAft>
                  <a:defRPr>
                    <a:solidFill>
                      <a:schemeClr val="tx1"/>
                    </a:solidFill>
                    <a:latin typeface="Tahoma" panose="020B0604030504040204" pitchFamily="34" charset="0"/>
                  </a:defRPr>
                </a:lvl6pPr>
                <a:lvl7pPr marL="2971800" indent="-228600" algn="ctr" eaLnBrk="0" fontAlgn="base" hangingPunct="0">
                  <a:spcBef>
                    <a:spcPct val="0"/>
                  </a:spcBef>
                  <a:spcAft>
                    <a:spcPct val="0"/>
                  </a:spcAft>
                  <a:defRPr>
                    <a:solidFill>
                      <a:schemeClr val="tx1"/>
                    </a:solidFill>
                    <a:latin typeface="Tahoma" panose="020B0604030504040204" pitchFamily="34" charset="0"/>
                  </a:defRPr>
                </a:lvl7pPr>
                <a:lvl8pPr marL="3429000" indent="-228600" algn="ctr" eaLnBrk="0" fontAlgn="base" hangingPunct="0">
                  <a:spcBef>
                    <a:spcPct val="0"/>
                  </a:spcBef>
                  <a:spcAft>
                    <a:spcPct val="0"/>
                  </a:spcAft>
                  <a:defRPr>
                    <a:solidFill>
                      <a:schemeClr val="tx1"/>
                    </a:solidFill>
                    <a:latin typeface="Tahoma" panose="020B0604030504040204" pitchFamily="34" charset="0"/>
                  </a:defRPr>
                </a:lvl8pPr>
                <a:lvl9pPr marL="3886200" indent="-228600" algn="ctr" eaLnBrk="0" fontAlgn="base" hangingPunct="0">
                  <a:spcBef>
                    <a:spcPct val="0"/>
                  </a:spcBef>
                  <a:spcAft>
                    <a:spcPct val="0"/>
                  </a:spcAft>
                  <a:defRPr>
                    <a:solidFill>
                      <a:schemeClr val="tx1"/>
                    </a:solidFill>
                    <a:latin typeface="Tahoma" panose="020B0604030504040204" pitchFamily="34" charset="0"/>
                  </a:defRPr>
                </a:lvl9pPr>
              </a:lstStyle>
              <a:p>
                <a:pPr algn="ctr">
                  <a:defRPr/>
                </a:pPr>
                <a:endParaRPr lang="en-IN" altLang="en-US" smtClean="0"/>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algn="ctr" eaLnBrk="0" fontAlgn="base" hangingPunct="0">
                  <a:spcBef>
                    <a:spcPct val="0"/>
                  </a:spcBef>
                  <a:spcAft>
                    <a:spcPct val="0"/>
                  </a:spcAft>
                  <a:defRPr>
                    <a:solidFill>
                      <a:schemeClr val="tx1"/>
                    </a:solidFill>
                    <a:latin typeface="Tahoma" panose="020B0604030504040204" pitchFamily="34" charset="0"/>
                  </a:defRPr>
                </a:lvl6pPr>
                <a:lvl7pPr marL="2971800" indent="-228600" algn="ctr" eaLnBrk="0" fontAlgn="base" hangingPunct="0">
                  <a:spcBef>
                    <a:spcPct val="0"/>
                  </a:spcBef>
                  <a:spcAft>
                    <a:spcPct val="0"/>
                  </a:spcAft>
                  <a:defRPr>
                    <a:solidFill>
                      <a:schemeClr val="tx1"/>
                    </a:solidFill>
                    <a:latin typeface="Tahoma" panose="020B0604030504040204" pitchFamily="34" charset="0"/>
                  </a:defRPr>
                </a:lvl7pPr>
                <a:lvl8pPr marL="3429000" indent="-228600" algn="ctr" eaLnBrk="0" fontAlgn="base" hangingPunct="0">
                  <a:spcBef>
                    <a:spcPct val="0"/>
                  </a:spcBef>
                  <a:spcAft>
                    <a:spcPct val="0"/>
                  </a:spcAft>
                  <a:defRPr>
                    <a:solidFill>
                      <a:schemeClr val="tx1"/>
                    </a:solidFill>
                    <a:latin typeface="Tahoma" panose="020B0604030504040204" pitchFamily="34" charset="0"/>
                  </a:defRPr>
                </a:lvl8pPr>
                <a:lvl9pPr marL="3886200" indent="-228600" algn="ctr" eaLnBrk="0" fontAlgn="base" hangingPunct="0">
                  <a:spcBef>
                    <a:spcPct val="0"/>
                  </a:spcBef>
                  <a:spcAft>
                    <a:spcPct val="0"/>
                  </a:spcAft>
                  <a:defRPr>
                    <a:solidFill>
                      <a:schemeClr val="tx1"/>
                    </a:solidFill>
                    <a:latin typeface="Tahoma" panose="020B0604030504040204" pitchFamily="34" charset="0"/>
                  </a:defRPr>
                </a:lvl9pPr>
              </a:lstStyle>
              <a:p>
                <a:pPr algn="ctr">
                  <a:defRPr/>
                </a:pPr>
                <a:endParaRPr lang="en-IN" altLang="en-US" smtClean="0"/>
              </a:p>
            </p:txBody>
          </p:sp>
        </p:grpSp>
        <p:grpSp>
          <p:nvGrpSpPr>
            <p:cNvPr id="4"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algn="ctr" eaLnBrk="0" fontAlgn="base" hangingPunct="0">
                  <a:spcBef>
                    <a:spcPct val="0"/>
                  </a:spcBef>
                  <a:spcAft>
                    <a:spcPct val="0"/>
                  </a:spcAft>
                  <a:defRPr>
                    <a:solidFill>
                      <a:schemeClr val="tx1"/>
                    </a:solidFill>
                    <a:latin typeface="Tahoma" panose="020B0604030504040204" pitchFamily="34" charset="0"/>
                  </a:defRPr>
                </a:lvl6pPr>
                <a:lvl7pPr marL="2971800" indent="-228600" algn="ctr" eaLnBrk="0" fontAlgn="base" hangingPunct="0">
                  <a:spcBef>
                    <a:spcPct val="0"/>
                  </a:spcBef>
                  <a:spcAft>
                    <a:spcPct val="0"/>
                  </a:spcAft>
                  <a:defRPr>
                    <a:solidFill>
                      <a:schemeClr val="tx1"/>
                    </a:solidFill>
                    <a:latin typeface="Tahoma" panose="020B0604030504040204" pitchFamily="34" charset="0"/>
                  </a:defRPr>
                </a:lvl7pPr>
                <a:lvl8pPr marL="3429000" indent="-228600" algn="ctr" eaLnBrk="0" fontAlgn="base" hangingPunct="0">
                  <a:spcBef>
                    <a:spcPct val="0"/>
                  </a:spcBef>
                  <a:spcAft>
                    <a:spcPct val="0"/>
                  </a:spcAft>
                  <a:defRPr>
                    <a:solidFill>
                      <a:schemeClr val="tx1"/>
                    </a:solidFill>
                    <a:latin typeface="Tahoma" panose="020B0604030504040204" pitchFamily="34" charset="0"/>
                  </a:defRPr>
                </a:lvl8pPr>
                <a:lvl9pPr marL="3886200" indent="-228600" algn="ctr" eaLnBrk="0" fontAlgn="base" hangingPunct="0">
                  <a:spcBef>
                    <a:spcPct val="0"/>
                  </a:spcBef>
                  <a:spcAft>
                    <a:spcPct val="0"/>
                  </a:spcAft>
                  <a:defRPr>
                    <a:solidFill>
                      <a:schemeClr val="tx1"/>
                    </a:solidFill>
                    <a:latin typeface="Tahoma" panose="020B0604030504040204" pitchFamily="34" charset="0"/>
                  </a:defRPr>
                </a:lvl9pPr>
              </a:lstStyle>
              <a:p>
                <a:pPr algn="ctr">
                  <a:defRPr/>
                </a:pPr>
                <a:endParaRPr lang="en-IN" altLang="en-US" smtClean="0"/>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algn="ctr" eaLnBrk="0" fontAlgn="base" hangingPunct="0">
                  <a:spcBef>
                    <a:spcPct val="0"/>
                  </a:spcBef>
                  <a:spcAft>
                    <a:spcPct val="0"/>
                  </a:spcAft>
                  <a:defRPr>
                    <a:solidFill>
                      <a:schemeClr val="tx1"/>
                    </a:solidFill>
                    <a:latin typeface="Tahoma" panose="020B0604030504040204" pitchFamily="34" charset="0"/>
                  </a:defRPr>
                </a:lvl6pPr>
                <a:lvl7pPr marL="2971800" indent="-228600" algn="ctr" eaLnBrk="0" fontAlgn="base" hangingPunct="0">
                  <a:spcBef>
                    <a:spcPct val="0"/>
                  </a:spcBef>
                  <a:spcAft>
                    <a:spcPct val="0"/>
                  </a:spcAft>
                  <a:defRPr>
                    <a:solidFill>
                      <a:schemeClr val="tx1"/>
                    </a:solidFill>
                    <a:latin typeface="Tahoma" panose="020B0604030504040204" pitchFamily="34" charset="0"/>
                  </a:defRPr>
                </a:lvl7pPr>
                <a:lvl8pPr marL="3429000" indent="-228600" algn="ctr" eaLnBrk="0" fontAlgn="base" hangingPunct="0">
                  <a:spcBef>
                    <a:spcPct val="0"/>
                  </a:spcBef>
                  <a:spcAft>
                    <a:spcPct val="0"/>
                  </a:spcAft>
                  <a:defRPr>
                    <a:solidFill>
                      <a:schemeClr val="tx1"/>
                    </a:solidFill>
                    <a:latin typeface="Tahoma" panose="020B0604030504040204" pitchFamily="34" charset="0"/>
                  </a:defRPr>
                </a:lvl8pPr>
                <a:lvl9pPr marL="3886200" indent="-228600" algn="ctr" eaLnBrk="0" fontAlgn="base" hangingPunct="0">
                  <a:spcBef>
                    <a:spcPct val="0"/>
                  </a:spcBef>
                  <a:spcAft>
                    <a:spcPct val="0"/>
                  </a:spcAft>
                  <a:defRPr>
                    <a:solidFill>
                      <a:schemeClr val="tx1"/>
                    </a:solidFill>
                    <a:latin typeface="Tahoma" panose="020B0604030504040204" pitchFamily="34" charset="0"/>
                  </a:defRPr>
                </a:lvl9pPr>
              </a:lstStyle>
              <a:p>
                <a:pPr algn="ctr">
                  <a:defRPr/>
                </a:pPr>
                <a:endParaRPr lang="en-IN" altLang="en-US" smtClean="0"/>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algn="ctr" eaLnBrk="0" fontAlgn="base" hangingPunct="0">
                <a:spcBef>
                  <a:spcPct val="0"/>
                </a:spcBef>
                <a:spcAft>
                  <a:spcPct val="0"/>
                </a:spcAft>
                <a:defRPr>
                  <a:solidFill>
                    <a:schemeClr val="tx1"/>
                  </a:solidFill>
                  <a:latin typeface="Tahoma" panose="020B0604030504040204" pitchFamily="34" charset="0"/>
                </a:defRPr>
              </a:lvl6pPr>
              <a:lvl7pPr marL="2971800" indent="-228600" algn="ctr" eaLnBrk="0" fontAlgn="base" hangingPunct="0">
                <a:spcBef>
                  <a:spcPct val="0"/>
                </a:spcBef>
                <a:spcAft>
                  <a:spcPct val="0"/>
                </a:spcAft>
                <a:defRPr>
                  <a:solidFill>
                    <a:schemeClr val="tx1"/>
                  </a:solidFill>
                  <a:latin typeface="Tahoma" panose="020B0604030504040204" pitchFamily="34" charset="0"/>
                </a:defRPr>
              </a:lvl7pPr>
              <a:lvl8pPr marL="3429000" indent="-228600" algn="ctr" eaLnBrk="0" fontAlgn="base" hangingPunct="0">
                <a:spcBef>
                  <a:spcPct val="0"/>
                </a:spcBef>
                <a:spcAft>
                  <a:spcPct val="0"/>
                </a:spcAft>
                <a:defRPr>
                  <a:solidFill>
                    <a:schemeClr val="tx1"/>
                  </a:solidFill>
                  <a:latin typeface="Tahoma" panose="020B0604030504040204" pitchFamily="34" charset="0"/>
                </a:defRPr>
              </a:lvl8pPr>
              <a:lvl9pPr marL="3886200" indent="-228600" algn="ctr" eaLnBrk="0" fontAlgn="base" hangingPunct="0">
                <a:spcBef>
                  <a:spcPct val="0"/>
                </a:spcBef>
                <a:spcAft>
                  <a:spcPct val="0"/>
                </a:spcAft>
                <a:defRPr>
                  <a:solidFill>
                    <a:schemeClr val="tx1"/>
                  </a:solidFill>
                  <a:latin typeface="Tahoma" panose="020B0604030504040204" pitchFamily="34" charset="0"/>
                </a:defRPr>
              </a:lvl9pPr>
            </a:lstStyle>
            <a:p>
              <a:pPr algn="ctr">
                <a:defRPr/>
              </a:pPr>
              <a:endParaRPr lang="en-IN" altLang="en-US" smtClean="0"/>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algn="ctr" eaLnBrk="0" fontAlgn="base" hangingPunct="0">
                <a:spcBef>
                  <a:spcPct val="0"/>
                </a:spcBef>
                <a:spcAft>
                  <a:spcPct val="0"/>
                </a:spcAft>
                <a:defRPr>
                  <a:solidFill>
                    <a:schemeClr val="tx1"/>
                  </a:solidFill>
                  <a:latin typeface="Tahoma" panose="020B0604030504040204" pitchFamily="34" charset="0"/>
                </a:defRPr>
              </a:lvl6pPr>
              <a:lvl7pPr marL="2971800" indent="-228600" algn="ctr" eaLnBrk="0" fontAlgn="base" hangingPunct="0">
                <a:spcBef>
                  <a:spcPct val="0"/>
                </a:spcBef>
                <a:spcAft>
                  <a:spcPct val="0"/>
                </a:spcAft>
                <a:defRPr>
                  <a:solidFill>
                    <a:schemeClr val="tx1"/>
                  </a:solidFill>
                  <a:latin typeface="Tahoma" panose="020B0604030504040204" pitchFamily="34" charset="0"/>
                </a:defRPr>
              </a:lvl7pPr>
              <a:lvl8pPr marL="3429000" indent="-228600" algn="ctr" eaLnBrk="0" fontAlgn="base" hangingPunct="0">
                <a:spcBef>
                  <a:spcPct val="0"/>
                </a:spcBef>
                <a:spcAft>
                  <a:spcPct val="0"/>
                </a:spcAft>
                <a:defRPr>
                  <a:solidFill>
                    <a:schemeClr val="tx1"/>
                  </a:solidFill>
                  <a:latin typeface="Tahoma" panose="020B0604030504040204" pitchFamily="34" charset="0"/>
                </a:defRPr>
              </a:lvl8pPr>
              <a:lvl9pPr marL="3886200" indent="-228600" algn="ctr" eaLnBrk="0" fontAlgn="base" hangingPunct="0">
                <a:spcBef>
                  <a:spcPct val="0"/>
                </a:spcBef>
                <a:spcAft>
                  <a:spcPct val="0"/>
                </a:spcAft>
                <a:defRPr>
                  <a:solidFill>
                    <a:schemeClr val="tx1"/>
                  </a:solidFill>
                  <a:latin typeface="Tahoma" panose="020B0604030504040204" pitchFamily="34" charset="0"/>
                </a:defRPr>
              </a:lvl9pPr>
            </a:lstStyle>
            <a:p>
              <a:pPr algn="ctr">
                <a:defRPr/>
              </a:pPr>
              <a:endParaRPr lang="en-IN" altLang="en-US" smtClean="0"/>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algn="ctr" eaLnBrk="0" fontAlgn="base" hangingPunct="0">
                <a:spcBef>
                  <a:spcPct val="0"/>
                </a:spcBef>
                <a:spcAft>
                  <a:spcPct val="0"/>
                </a:spcAft>
                <a:defRPr>
                  <a:solidFill>
                    <a:schemeClr val="tx1"/>
                  </a:solidFill>
                  <a:latin typeface="Tahoma" panose="020B0604030504040204" pitchFamily="34" charset="0"/>
                </a:defRPr>
              </a:lvl6pPr>
              <a:lvl7pPr marL="2971800" indent="-228600" algn="ctr" eaLnBrk="0" fontAlgn="base" hangingPunct="0">
                <a:spcBef>
                  <a:spcPct val="0"/>
                </a:spcBef>
                <a:spcAft>
                  <a:spcPct val="0"/>
                </a:spcAft>
                <a:defRPr>
                  <a:solidFill>
                    <a:schemeClr val="tx1"/>
                  </a:solidFill>
                  <a:latin typeface="Tahoma" panose="020B0604030504040204" pitchFamily="34" charset="0"/>
                </a:defRPr>
              </a:lvl7pPr>
              <a:lvl8pPr marL="3429000" indent="-228600" algn="ctr" eaLnBrk="0" fontAlgn="base" hangingPunct="0">
                <a:spcBef>
                  <a:spcPct val="0"/>
                </a:spcBef>
                <a:spcAft>
                  <a:spcPct val="0"/>
                </a:spcAft>
                <a:defRPr>
                  <a:solidFill>
                    <a:schemeClr val="tx1"/>
                  </a:solidFill>
                  <a:latin typeface="Tahoma" panose="020B0604030504040204" pitchFamily="34" charset="0"/>
                </a:defRPr>
              </a:lvl8pPr>
              <a:lvl9pPr marL="3886200" indent="-228600" algn="ctr" eaLnBrk="0" fontAlgn="base" hangingPunct="0">
                <a:spcBef>
                  <a:spcPct val="0"/>
                </a:spcBef>
                <a:spcAft>
                  <a:spcPct val="0"/>
                </a:spcAft>
                <a:defRPr>
                  <a:solidFill>
                    <a:schemeClr val="tx1"/>
                  </a:solidFill>
                  <a:latin typeface="Tahoma" panose="020B0604030504040204" pitchFamily="34" charset="0"/>
                </a:defRPr>
              </a:lvl9pPr>
            </a:lstStyle>
            <a:p>
              <a:pPr algn="ctr">
                <a:defRPr/>
              </a:pPr>
              <a:endParaRPr lang="en-IN" altLang="en-US" smtClean="0"/>
            </a:p>
          </p:txBody>
        </p:sp>
      </p:grpSp>
      <p:sp>
        <p:nvSpPr>
          <p:cNvPr id="6156" name="Rectangle 12"/>
          <p:cNvSpPr>
            <a:spLocks noGrp="1" noChangeArrowheads="1"/>
          </p:cNvSpPr>
          <p:nvPr>
            <p:ph type="ctrTitle"/>
          </p:nvPr>
        </p:nvSpPr>
        <p:spPr>
          <a:xfrm>
            <a:off x="990600" y="1676400"/>
            <a:ext cx="7772400" cy="1462088"/>
          </a:xfrm>
        </p:spPr>
        <p:txBody>
          <a:bodyPr/>
          <a:lstStyle>
            <a:lvl1pPr>
              <a:defRPr/>
            </a:lvl1pPr>
          </a:lstStyle>
          <a:p>
            <a:pPr lvl="0"/>
            <a:r>
              <a:rPr lang="en-US" noProof="0" smtClean="0"/>
              <a:t>Click to edit Master title style</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en-US" noProof="0" smtClean="0"/>
              <a:t>Click to edit Master subtitle style</a:t>
            </a:r>
          </a:p>
        </p:txBody>
      </p:sp>
      <p:sp>
        <p:nvSpPr>
          <p:cNvPr id="14" name="Rectangle 14"/>
          <p:cNvSpPr>
            <a:spLocks noGrp="1" noChangeArrowheads="1"/>
          </p:cNvSpPr>
          <p:nvPr>
            <p:ph type="dt" sz="half" idx="10"/>
          </p:nvPr>
        </p:nvSpPr>
        <p:spPr>
          <a:xfrm>
            <a:off x="990600" y="6248400"/>
            <a:ext cx="2133600" cy="457200"/>
          </a:xfrm>
        </p:spPr>
        <p:txBody>
          <a:bodyPr/>
          <a:lstStyle>
            <a:lvl1pPr>
              <a:defRPr>
                <a:solidFill>
                  <a:schemeClr val="bg2"/>
                </a:solidFill>
              </a:defRPr>
            </a:lvl1pPr>
          </a:lstStyle>
          <a:p>
            <a:r>
              <a:rPr lang="en-US" smtClean="0"/>
              <a:t>DISCRETE STRUCTURES</a:t>
            </a: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r>
              <a:rPr lang="en-US" smtClean="0"/>
              <a:t>DISCRETE STRUCTURES   UNIT-I</a:t>
            </a:r>
            <a:endParaRPr lang="en-US"/>
          </a:p>
        </p:txBody>
      </p:sp>
      <p:sp>
        <p:nvSpPr>
          <p:cNvPr id="1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01F5BD2D-9296-47C3-8C1F-C45123D6FC53}" type="slidenum">
              <a:rPr lang="en-US" smtClean="0"/>
              <a:pPr>
                <a:defRPr/>
              </a:pPr>
              <a:t>‹#›</a:t>
            </a:fld>
            <a:endParaRPr lang="en-US"/>
          </a:p>
        </p:txBody>
      </p:sp>
    </p:spTree>
  </p:cSld>
  <p:clrMapOvr>
    <a:masterClrMapping/>
  </p:clrMapOvr>
  <p:transition>
    <p:sndAc>
      <p:end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11"/>
          <p:cNvSpPr>
            <a:spLocks noGrp="1" noChangeArrowheads="1"/>
          </p:cNvSpPr>
          <p:nvPr>
            <p:ph type="dt" sz="half" idx="10"/>
          </p:nvPr>
        </p:nvSpPr>
        <p:spPr>
          <a:ln/>
        </p:spPr>
        <p:txBody>
          <a:bodyPr/>
          <a:lstStyle>
            <a:lvl1pPr>
              <a:defRPr/>
            </a:lvl1pPr>
          </a:lstStyle>
          <a:p>
            <a:r>
              <a:rPr lang="en-US" smtClean="0"/>
              <a:t>DISCRETE STRUCTURES</a:t>
            </a:r>
            <a:endParaRPr lang="en-US"/>
          </a:p>
        </p:txBody>
      </p:sp>
      <p:sp>
        <p:nvSpPr>
          <p:cNvPr id="5" name="Rectangle 12"/>
          <p:cNvSpPr>
            <a:spLocks noGrp="1" noChangeArrowheads="1"/>
          </p:cNvSpPr>
          <p:nvPr>
            <p:ph type="ftr" sz="quarter" idx="11"/>
          </p:nvPr>
        </p:nvSpPr>
        <p:spPr>
          <a:ln/>
        </p:spPr>
        <p:txBody>
          <a:bodyPr/>
          <a:lstStyle>
            <a:lvl1pPr>
              <a:defRPr/>
            </a:lvl1pPr>
          </a:lstStyle>
          <a:p>
            <a:r>
              <a:rPr lang="en-US" smtClean="0"/>
              <a:t>DISCRETE STRUCTURES   UNIT-I</a:t>
            </a: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B7666851-9F4F-422D-B5B2-C9D6D3929A9D}" type="slidenum">
              <a:rPr lang="en-US" smtClean="0"/>
              <a:pPr>
                <a:defRPr/>
              </a:pPr>
              <a:t>‹#›</a:t>
            </a:fld>
            <a:endParaRPr lang="en-US"/>
          </a:p>
        </p:txBody>
      </p:sp>
    </p:spTree>
  </p:cSld>
  <p:clrMapOvr>
    <a:masterClrMapping/>
  </p:clrMapOvr>
  <p:transition>
    <p:sndAc>
      <p:end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214313"/>
            <a:ext cx="1951038" cy="59182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1150938" y="214313"/>
            <a:ext cx="5700712" cy="5918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11"/>
          <p:cNvSpPr>
            <a:spLocks noGrp="1" noChangeArrowheads="1"/>
          </p:cNvSpPr>
          <p:nvPr>
            <p:ph type="dt" sz="half" idx="10"/>
          </p:nvPr>
        </p:nvSpPr>
        <p:spPr>
          <a:ln/>
        </p:spPr>
        <p:txBody>
          <a:bodyPr/>
          <a:lstStyle>
            <a:lvl1pPr>
              <a:defRPr/>
            </a:lvl1pPr>
          </a:lstStyle>
          <a:p>
            <a:r>
              <a:rPr lang="en-US" smtClean="0"/>
              <a:t>DISCRETE STRUCTURES</a:t>
            </a:r>
            <a:endParaRPr lang="en-US"/>
          </a:p>
        </p:txBody>
      </p:sp>
      <p:sp>
        <p:nvSpPr>
          <p:cNvPr id="5" name="Rectangle 12"/>
          <p:cNvSpPr>
            <a:spLocks noGrp="1" noChangeArrowheads="1"/>
          </p:cNvSpPr>
          <p:nvPr>
            <p:ph type="ftr" sz="quarter" idx="11"/>
          </p:nvPr>
        </p:nvSpPr>
        <p:spPr>
          <a:ln/>
        </p:spPr>
        <p:txBody>
          <a:bodyPr/>
          <a:lstStyle>
            <a:lvl1pPr>
              <a:defRPr/>
            </a:lvl1pPr>
          </a:lstStyle>
          <a:p>
            <a:r>
              <a:rPr lang="en-US" smtClean="0"/>
              <a:t>DISCRETE STRUCTURES   UNIT-I</a:t>
            </a: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E13EB8EB-A63C-44ED-AF29-0A81247F76B3}" type="slidenum">
              <a:rPr lang="en-US" smtClean="0"/>
              <a:pPr>
                <a:defRPr/>
              </a:pPr>
              <a:t>‹#›</a:t>
            </a:fld>
            <a:endParaRPr lang="en-US"/>
          </a:p>
        </p:txBody>
      </p:sp>
    </p:spTree>
  </p:cSld>
  <p:clrMapOvr>
    <a:masterClrMapping/>
  </p:clrMapOvr>
  <p:transition>
    <p:sndAc>
      <p:end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793037" cy="1462087"/>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1182688" y="2017713"/>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5145088" y="2017713"/>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11"/>
          <p:cNvSpPr>
            <a:spLocks noGrp="1" noChangeArrowheads="1"/>
          </p:cNvSpPr>
          <p:nvPr>
            <p:ph type="dt" sz="half" idx="10"/>
          </p:nvPr>
        </p:nvSpPr>
        <p:spPr>
          <a:ln/>
        </p:spPr>
        <p:txBody>
          <a:bodyPr/>
          <a:lstStyle>
            <a:lvl1pPr>
              <a:defRPr/>
            </a:lvl1pPr>
          </a:lstStyle>
          <a:p>
            <a:r>
              <a:rPr lang="en-US" smtClean="0"/>
              <a:t>DISCRETE STRUCTURES</a:t>
            </a:r>
            <a:endParaRPr lang="en-US"/>
          </a:p>
        </p:txBody>
      </p:sp>
      <p:sp>
        <p:nvSpPr>
          <p:cNvPr id="6" name="Rectangle 12"/>
          <p:cNvSpPr>
            <a:spLocks noGrp="1" noChangeArrowheads="1"/>
          </p:cNvSpPr>
          <p:nvPr>
            <p:ph type="ftr" sz="quarter" idx="11"/>
          </p:nvPr>
        </p:nvSpPr>
        <p:spPr>
          <a:ln/>
        </p:spPr>
        <p:txBody>
          <a:bodyPr/>
          <a:lstStyle>
            <a:lvl1pPr>
              <a:defRPr/>
            </a:lvl1pPr>
          </a:lstStyle>
          <a:p>
            <a:r>
              <a:rPr lang="en-US" smtClean="0"/>
              <a:t>DISCRETE STRUCTURES   UNIT-I</a:t>
            </a: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85E5B574-4000-4792-AD24-143D587AB897}" type="slidenum">
              <a:rPr lang="en-US" smtClean="0"/>
              <a:pPr>
                <a:defRPr/>
              </a:pPr>
              <a:t>‹#›</a:t>
            </a:fld>
            <a:endParaRPr lang="en-US"/>
          </a:p>
        </p:txBody>
      </p:sp>
    </p:spTree>
  </p:cSld>
  <p:clrMapOvr>
    <a:masterClrMapping/>
  </p:clrMapOvr>
  <p:transition>
    <p:sndAc>
      <p:endSnd/>
    </p:sndAc>
  </p:transition>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793037" cy="1462087"/>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1182688" y="2017713"/>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quarter" idx="2"/>
          </p:nvPr>
        </p:nvSpPr>
        <p:spPr>
          <a:xfrm>
            <a:off x="5145088" y="2017713"/>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5145088" y="4151313"/>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Rectangle 11"/>
          <p:cNvSpPr>
            <a:spLocks noGrp="1" noChangeArrowheads="1"/>
          </p:cNvSpPr>
          <p:nvPr>
            <p:ph type="dt" sz="half" idx="10"/>
          </p:nvPr>
        </p:nvSpPr>
        <p:spPr>
          <a:ln/>
        </p:spPr>
        <p:txBody>
          <a:bodyPr/>
          <a:lstStyle>
            <a:lvl1pPr>
              <a:defRPr/>
            </a:lvl1pPr>
          </a:lstStyle>
          <a:p>
            <a:r>
              <a:rPr lang="en-US" smtClean="0"/>
              <a:t>DISCRETE STRUCTURES</a:t>
            </a:r>
            <a:endParaRPr lang="en-US"/>
          </a:p>
        </p:txBody>
      </p:sp>
      <p:sp>
        <p:nvSpPr>
          <p:cNvPr id="7" name="Rectangle 12"/>
          <p:cNvSpPr>
            <a:spLocks noGrp="1" noChangeArrowheads="1"/>
          </p:cNvSpPr>
          <p:nvPr>
            <p:ph type="ftr" sz="quarter" idx="11"/>
          </p:nvPr>
        </p:nvSpPr>
        <p:spPr>
          <a:ln/>
        </p:spPr>
        <p:txBody>
          <a:bodyPr/>
          <a:lstStyle>
            <a:lvl1pPr>
              <a:defRPr/>
            </a:lvl1pPr>
          </a:lstStyle>
          <a:p>
            <a:r>
              <a:rPr lang="en-US" smtClean="0"/>
              <a:t>DISCRETE STRUCTURES   UNIT-I</a:t>
            </a:r>
            <a:endParaRPr lang="en-US"/>
          </a:p>
        </p:txBody>
      </p:sp>
      <p:sp>
        <p:nvSpPr>
          <p:cNvPr id="8" name="Rectangle 13"/>
          <p:cNvSpPr>
            <a:spLocks noGrp="1" noChangeArrowheads="1"/>
          </p:cNvSpPr>
          <p:nvPr>
            <p:ph type="sldNum" sz="quarter" idx="12"/>
          </p:nvPr>
        </p:nvSpPr>
        <p:spPr>
          <a:ln/>
        </p:spPr>
        <p:txBody>
          <a:bodyPr/>
          <a:lstStyle>
            <a:lvl1pPr>
              <a:defRPr/>
            </a:lvl1pPr>
          </a:lstStyle>
          <a:p>
            <a:pPr>
              <a:defRPr/>
            </a:pPr>
            <a:fld id="{85E5B574-4000-4792-AD24-143D587AB897}" type="slidenum">
              <a:rPr lang="en-US" smtClean="0"/>
              <a:pPr>
                <a:defRPr/>
              </a:pPr>
              <a:t>‹#›</a:t>
            </a:fld>
            <a:endParaRPr lang="en-US"/>
          </a:p>
        </p:txBody>
      </p:sp>
    </p:spTree>
  </p:cSld>
  <p:clrMapOvr>
    <a:masterClrMapping/>
  </p:clrMapOvr>
  <p:transition>
    <p:sndAc>
      <p:endSnd/>
    </p:sndAc>
  </p:transition>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9" y="214313"/>
            <a:ext cx="2278062" cy="623887"/>
          </a:xfrm>
        </p:spPr>
        <p:txBody>
          <a:body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Rectangle 11"/>
          <p:cNvSpPr>
            <a:spLocks noGrp="1" noChangeArrowheads="1"/>
          </p:cNvSpPr>
          <p:nvPr>
            <p:ph type="dt" sz="half" idx="10"/>
          </p:nvPr>
        </p:nvSpPr>
        <p:spPr>
          <a:ln/>
        </p:spPr>
        <p:txBody>
          <a:bodyPr/>
          <a:lstStyle>
            <a:lvl1pPr>
              <a:defRPr/>
            </a:lvl1pPr>
          </a:lstStyle>
          <a:p>
            <a:r>
              <a:rPr lang="en-US" smtClean="0"/>
              <a:t>DISCRETE STRUCTURES</a:t>
            </a:r>
            <a:endParaRPr lang="en-US" dirty="0"/>
          </a:p>
        </p:txBody>
      </p:sp>
      <p:sp>
        <p:nvSpPr>
          <p:cNvPr id="5" name="Rectangle 12"/>
          <p:cNvSpPr>
            <a:spLocks noGrp="1" noChangeArrowheads="1"/>
          </p:cNvSpPr>
          <p:nvPr>
            <p:ph type="ftr" sz="quarter" idx="11"/>
          </p:nvPr>
        </p:nvSpPr>
        <p:spPr>
          <a:ln/>
        </p:spPr>
        <p:txBody>
          <a:bodyPr/>
          <a:lstStyle>
            <a:lvl1pPr>
              <a:defRPr/>
            </a:lvl1pPr>
          </a:lstStyle>
          <a:p>
            <a:r>
              <a:rPr lang="en-US" smtClean="0"/>
              <a:t>DISCRETE STRUCTURES   UNIT-I</a:t>
            </a:r>
            <a:endParaRPr lang="en-US" dirty="0"/>
          </a:p>
        </p:txBody>
      </p:sp>
      <p:sp>
        <p:nvSpPr>
          <p:cNvPr id="6" name="Rectangle 13"/>
          <p:cNvSpPr>
            <a:spLocks noGrp="1" noChangeArrowheads="1"/>
          </p:cNvSpPr>
          <p:nvPr>
            <p:ph type="sldNum" sz="quarter" idx="12"/>
          </p:nvPr>
        </p:nvSpPr>
        <p:spPr>
          <a:ln/>
        </p:spPr>
        <p:txBody>
          <a:bodyPr/>
          <a:lstStyle>
            <a:lvl1pPr>
              <a:defRPr/>
            </a:lvl1pPr>
          </a:lstStyle>
          <a:p>
            <a:pPr>
              <a:defRPr/>
            </a:pPr>
            <a:fld id="{0EFFCF1F-F02D-4594-A964-BA7CBAD841C0}" type="slidenum">
              <a:rPr lang="en-US" smtClean="0"/>
              <a:pPr>
                <a:defRPr/>
              </a:pPr>
              <a:t>‹#›</a:t>
            </a:fld>
            <a:endParaRPr lang="en-US" dirty="0"/>
          </a:p>
        </p:txBody>
      </p:sp>
      <p:pic>
        <p:nvPicPr>
          <p:cNvPr id="7" name="Picture 5"/>
          <p:cNvPicPr>
            <a:picLocks noChangeAspect="1"/>
          </p:cNvPicPr>
          <p:nvPr/>
        </p:nvPicPr>
        <p:blipFill>
          <a:blip r:embed="rId2"/>
          <a:srcRect/>
          <a:stretch>
            <a:fillRect/>
          </a:stretch>
        </p:blipFill>
        <p:spPr bwMode="auto">
          <a:xfrm>
            <a:off x="79375" y="28575"/>
            <a:ext cx="1270000" cy="1200150"/>
          </a:xfrm>
          <a:prstGeom prst="rect">
            <a:avLst/>
          </a:prstGeom>
          <a:noFill/>
          <a:ln w="9525">
            <a:noFill/>
            <a:miter lim="800000"/>
            <a:headEnd/>
            <a:tailEnd/>
          </a:ln>
        </p:spPr>
      </p:pic>
      <p:pic>
        <p:nvPicPr>
          <p:cNvPr id="8" name="Picture 5"/>
          <p:cNvPicPr>
            <a:picLocks noChangeAspect="1"/>
          </p:cNvPicPr>
          <p:nvPr userDrawn="1"/>
        </p:nvPicPr>
        <p:blipFill>
          <a:blip r:embed="rId2"/>
          <a:srcRect/>
          <a:stretch>
            <a:fillRect/>
          </a:stretch>
        </p:blipFill>
        <p:spPr bwMode="auto">
          <a:xfrm>
            <a:off x="79375" y="28575"/>
            <a:ext cx="1270000" cy="1200150"/>
          </a:xfrm>
          <a:prstGeom prst="rect">
            <a:avLst/>
          </a:prstGeom>
          <a:noFill/>
          <a:ln w="9525">
            <a:noFill/>
            <a:miter lim="800000"/>
            <a:headEnd/>
            <a:tailEnd/>
          </a:ln>
        </p:spPr>
      </p:pic>
    </p:spTree>
  </p:cSld>
  <p:clrMapOvr>
    <a:masterClrMapping/>
  </p:clrMapOvr>
  <p:transition>
    <p:sndAc>
      <p:end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dt" sz="half" idx="10"/>
          </p:nvPr>
        </p:nvSpPr>
        <p:spPr>
          <a:ln/>
        </p:spPr>
        <p:txBody>
          <a:bodyPr/>
          <a:lstStyle>
            <a:lvl1pPr>
              <a:defRPr/>
            </a:lvl1pPr>
          </a:lstStyle>
          <a:p>
            <a:r>
              <a:rPr lang="en-US" smtClean="0"/>
              <a:t>DISCRETE STRUCTURES</a:t>
            </a:r>
            <a:endParaRPr lang="en-US"/>
          </a:p>
        </p:txBody>
      </p:sp>
      <p:sp>
        <p:nvSpPr>
          <p:cNvPr id="5" name="Rectangle 12"/>
          <p:cNvSpPr>
            <a:spLocks noGrp="1" noChangeArrowheads="1"/>
          </p:cNvSpPr>
          <p:nvPr>
            <p:ph type="ftr" sz="quarter" idx="11"/>
          </p:nvPr>
        </p:nvSpPr>
        <p:spPr>
          <a:ln/>
        </p:spPr>
        <p:txBody>
          <a:bodyPr/>
          <a:lstStyle>
            <a:lvl1pPr>
              <a:defRPr/>
            </a:lvl1pPr>
          </a:lstStyle>
          <a:p>
            <a:r>
              <a:rPr lang="en-US" smtClean="0"/>
              <a:t>DISCRETE STRUCTURES   UNIT-I</a:t>
            </a: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7AB4C652-AD81-4C6D-98D5-2ADC469E5963}" type="slidenum">
              <a:rPr lang="en-US" smtClean="0"/>
              <a:pPr>
                <a:defRPr/>
              </a:pPr>
              <a:t>‹#›</a:t>
            </a:fld>
            <a:endParaRPr lang="en-US"/>
          </a:p>
        </p:txBody>
      </p:sp>
    </p:spTree>
  </p:cSld>
  <p:clrMapOvr>
    <a:masterClrMapping/>
  </p:clrMapOvr>
  <p:transition>
    <p:sndAc>
      <p:end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dirty="0"/>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11"/>
          <p:cNvSpPr>
            <a:spLocks noGrp="1" noChangeArrowheads="1"/>
          </p:cNvSpPr>
          <p:nvPr>
            <p:ph type="dt" sz="half" idx="10"/>
          </p:nvPr>
        </p:nvSpPr>
        <p:spPr>
          <a:ln/>
        </p:spPr>
        <p:txBody>
          <a:bodyPr/>
          <a:lstStyle>
            <a:lvl1pPr>
              <a:defRPr/>
            </a:lvl1pPr>
          </a:lstStyle>
          <a:p>
            <a:r>
              <a:rPr lang="en-US" smtClean="0"/>
              <a:t>DISCRETE STRUCTURES</a:t>
            </a:r>
            <a:endParaRPr lang="en-US"/>
          </a:p>
        </p:txBody>
      </p:sp>
      <p:sp>
        <p:nvSpPr>
          <p:cNvPr id="6" name="Rectangle 12"/>
          <p:cNvSpPr>
            <a:spLocks noGrp="1" noChangeArrowheads="1"/>
          </p:cNvSpPr>
          <p:nvPr>
            <p:ph type="ftr" sz="quarter" idx="11"/>
          </p:nvPr>
        </p:nvSpPr>
        <p:spPr>
          <a:ln/>
        </p:spPr>
        <p:txBody>
          <a:bodyPr/>
          <a:lstStyle>
            <a:lvl1pPr>
              <a:defRPr/>
            </a:lvl1pPr>
          </a:lstStyle>
          <a:p>
            <a:r>
              <a:rPr lang="en-US" smtClean="0"/>
              <a:t>DISCRETE STRUCTURES   UNIT-I</a:t>
            </a: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7D01730C-19CF-47F7-B311-9FA925CB6F68}" type="slidenum">
              <a:rPr lang="en-US" smtClean="0"/>
              <a:pPr>
                <a:defRPr/>
              </a:pPr>
              <a:t>‹#›</a:t>
            </a:fld>
            <a:endParaRPr lang="en-US"/>
          </a:p>
        </p:txBody>
      </p:sp>
    </p:spTree>
  </p:cSld>
  <p:clrMapOvr>
    <a:masterClrMapping/>
  </p:clrMapOvr>
  <p:transition>
    <p:sndAc>
      <p:end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11"/>
          <p:cNvSpPr>
            <a:spLocks noGrp="1" noChangeArrowheads="1"/>
          </p:cNvSpPr>
          <p:nvPr>
            <p:ph type="dt" sz="half" idx="10"/>
          </p:nvPr>
        </p:nvSpPr>
        <p:spPr>
          <a:ln/>
        </p:spPr>
        <p:txBody>
          <a:bodyPr/>
          <a:lstStyle>
            <a:lvl1pPr>
              <a:defRPr/>
            </a:lvl1pPr>
          </a:lstStyle>
          <a:p>
            <a:r>
              <a:rPr lang="en-US" smtClean="0"/>
              <a:t>DISCRETE STRUCTURES</a:t>
            </a:r>
            <a:endParaRPr lang="en-US"/>
          </a:p>
        </p:txBody>
      </p:sp>
      <p:sp>
        <p:nvSpPr>
          <p:cNvPr id="8" name="Rectangle 12"/>
          <p:cNvSpPr>
            <a:spLocks noGrp="1" noChangeArrowheads="1"/>
          </p:cNvSpPr>
          <p:nvPr>
            <p:ph type="ftr" sz="quarter" idx="11"/>
          </p:nvPr>
        </p:nvSpPr>
        <p:spPr>
          <a:ln/>
        </p:spPr>
        <p:txBody>
          <a:bodyPr/>
          <a:lstStyle>
            <a:lvl1pPr>
              <a:defRPr/>
            </a:lvl1pPr>
          </a:lstStyle>
          <a:p>
            <a:r>
              <a:rPr lang="en-US" smtClean="0"/>
              <a:t>DISCRETE STRUCTURES   UNIT-I</a:t>
            </a: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94287426-BB16-400E-8591-E92F28359D6B}" type="slidenum">
              <a:rPr lang="en-US" smtClean="0"/>
              <a:pPr>
                <a:defRPr/>
              </a:pPr>
              <a:t>‹#›</a:t>
            </a:fld>
            <a:endParaRPr lang="en-US"/>
          </a:p>
        </p:txBody>
      </p:sp>
    </p:spTree>
  </p:cSld>
  <p:clrMapOvr>
    <a:masterClrMapping/>
  </p:clrMapOvr>
  <p:transition>
    <p:sndAc>
      <p:end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11"/>
          <p:cNvSpPr>
            <a:spLocks noGrp="1" noChangeArrowheads="1"/>
          </p:cNvSpPr>
          <p:nvPr>
            <p:ph type="dt" sz="half" idx="10"/>
          </p:nvPr>
        </p:nvSpPr>
        <p:spPr>
          <a:ln/>
        </p:spPr>
        <p:txBody>
          <a:bodyPr/>
          <a:lstStyle>
            <a:lvl1pPr>
              <a:defRPr/>
            </a:lvl1pPr>
          </a:lstStyle>
          <a:p>
            <a:r>
              <a:rPr lang="en-US" smtClean="0"/>
              <a:t>DISCRETE STRUCTURES</a:t>
            </a:r>
            <a:endParaRPr lang="en-US"/>
          </a:p>
        </p:txBody>
      </p:sp>
      <p:sp>
        <p:nvSpPr>
          <p:cNvPr id="4" name="Rectangle 12"/>
          <p:cNvSpPr>
            <a:spLocks noGrp="1" noChangeArrowheads="1"/>
          </p:cNvSpPr>
          <p:nvPr>
            <p:ph type="ftr" sz="quarter" idx="11"/>
          </p:nvPr>
        </p:nvSpPr>
        <p:spPr>
          <a:ln/>
        </p:spPr>
        <p:txBody>
          <a:bodyPr/>
          <a:lstStyle>
            <a:lvl1pPr>
              <a:defRPr/>
            </a:lvl1pPr>
          </a:lstStyle>
          <a:p>
            <a:r>
              <a:rPr lang="en-US" smtClean="0"/>
              <a:t>DISCRETE STRUCTURES   UNIT-I</a:t>
            </a: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335BEA6A-1A20-44D5-B22D-DF79FF04EC71}" type="slidenum">
              <a:rPr lang="en-US" smtClean="0"/>
              <a:pPr>
                <a:defRPr/>
              </a:pPr>
              <a:t>‹#›</a:t>
            </a:fld>
            <a:endParaRPr lang="en-US"/>
          </a:p>
        </p:txBody>
      </p:sp>
    </p:spTree>
  </p:cSld>
  <p:clrMapOvr>
    <a:masterClrMapping/>
  </p:clrMapOvr>
  <p:transition>
    <p:sndAc>
      <p:end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r>
              <a:rPr lang="en-US" smtClean="0"/>
              <a:t>DISCRETE STRUCTURES</a:t>
            </a:r>
            <a:endParaRPr lang="en-US"/>
          </a:p>
        </p:txBody>
      </p:sp>
      <p:sp>
        <p:nvSpPr>
          <p:cNvPr id="3" name="Rectangle 12"/>
          <p:cNvSpPr>
            <a:spLocks noGrp="1" noChangeArrowheads="1"/>
          </p:cNvSpPr>
          <p:nvPr>
            <p:ph type="ftr" sz="quarter" idx="11"/>
          </p:nvPr>
        </p:nvSpPr>
        <p:spPr>
          <a:ln/>
        </p:spPr>
        <p:txBody>
          <a:bodyPr/>
          <a:lstStyle>
            <a:lvl1pPr>
              <a:defRPr/>
            </a:lvl1pPr>
          </a:lstStyle>
          <a:p>
            <a:r>
              <a:rPr lang="en-US" smtClean="0"/>
              <a:t>DISCRETE STRUCTURES   UNIT-I</a:t>
            </a: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9E6D5E95-167D-42E7-9D1D-C98A7D29729A}" type="slidenum">
              <a:rPr lang="en-US" smtClean="0"/>
              <a:pPr>
                <a:defRPr/>
              </a:pPr>
              <a:t>‹#›</a:t>
            </a:fld>
            <a:endParaRPr lang="en-US"/>
          </a:p>
        </p:txBody>
      </p:sp>
    </p:spTree>
  </p:cSld>
  <p:clrMapOvr>
    <a:masterClrMapping/>
  </p:clrMapOvr>
  <p:transition>
    <p:sndAc>
      <p:end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r>
              <a:rPr lang="en-US" smtClean="0"/>
              <a:t>DISCRETE STRUCTURES</a:t>
            </a:r>
            <a:endParaRPr lang="en-US"/>
          </a:p>
        </p:txBody>
      </p:sp>
      <p:sp>
        <p:nvSpPr>
          <p:cNvPr id="6" name="Rectangle 12"/>
          <p:cNvSpPr>
            <a:spLocks noGrp="1" noChangeArrowheads="1"/>
          </p:cNvSpPr>
          <p:nvPr>
            <p:ph type="ftr" sz="quarter" idx="11"/>
          </p:nvPr>
        </p:nvSpPr>
        <p:spPr>
          <a:ln/>
        </p:spPr>
        <p:txBody>
          <a:bodyPr/>
          <a:lstStyle>
            <a:lvl1pPr>
              <a:defRPr/>
            </a:lvl1pPr>
          </a:lstStyle>
          <a:p>
            <a:r>
              <a:rPr lang="en-US" smtClean="0"/>
              <a:t>DISCRETE STRUCTURES   UNIT-I</a:t>
            </a: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824AE05A-D9AE-4311-BACA-0A0D4433EDE3}" type="slidenum">
              <a:rPr lang="en-US" smtClean="0"/>
              <a:pPr>
                <a:defRPr/>
              </a:pPr>
              <a:t>‹#›</a:t>
            </a:fld>
            <a:endParaRPr lang="en-US"/>
          </a:p>
        </p:txBody>
      </p:sp>
    </p:spTree>
  </p:cSld>
  <p:clrMapOvr>
    <a:masterClrMapping/>
  </p:clrMapOvr>
  <p:transition>
    <p:sndAc>
      <p:end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r>
              <a:rPr lang="en-US" smtClean="0"/>
              <a:t>DISCRETE STRUCTURES</a:t>
            </a:r>
            <a:endParaRPr lang="en-US"/>
          </a:p>
        </p:txBody>
      </p:sp>
      <p:sp>
        <p:nvSpPr>
          <p:cNvPr id="6" name="Rectangle 12"/>
          <p:cNvSpPr>
            <a:spLocks noGrp="1" noChangeArrowheads="1"/>
          </p:cNvSpPr>
          <p:nvPr>
            <p:ph type="ftr" sz="quarter" idx="11"/>
          </p:nvPr>
        </p:nvSpPr>
        <p:spPr>
          <a:ln/>
        </p:spPr>
        <p:txBody>
          <a:bodyPr/>
          <a:lstStyle>
            <a:lvl1pPr>
              <a:defRPr/>
            </a:lvl1pPr>
          </a:lstStyle>
          <a:p>
            <a:r>
              <a:rPr lang="en-US" smtClean="0"/>
              <a:t>DISCRETE STRUCTURES   UNIT-I</a:t>
            </a: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EEFED61F-B227-48C3-84FC-0C62E264B102}" type="slidenum">
              <a:rPr lang="en-US" smtClean="0"/>
              <a:pPr>
                <a:defRPr/>
              </a:pPr>
              <a:t>‹#›</a:t>
            </a:fld>
            <a:endParaRPr lang="en-US"/>
          </a:p>
        </p:txBody>
      </p:sp>
    </p:spTree>
  </p:cSld>
  <p:clrMapOvr>
    <a:masterClrMapping/>
  </p:clrMapOvr>
  <p:transition>
    <p:sndAc>
      <p:end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ffectLs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algn="ctr" eaLnBrk="0" fontAlgn="base" hangingPunct="0">
              <a:spcBef>
                <a:spcPct val="0"/>
              </a:spcBef>
              <a:spcAft>
                <a:spcPct val="0"/>
              </a:spcAft>
              <a:defRPr>
                <a:solidFill>
                  <a:schemeClr val="tx1"/>
                </a:solidFill>
                <a:latin typeface="Tahoma" panose="020B0604030504040204" pitchFamily="34" charset="0"/>
              </a:defRPr>
            </a:lvl6pPr>
            <a:lvl7pPr marL="2971800" indent="-228600" algn="ctr" eaLnBrk="0" fontAlgn="base" hangingPunct="0">
              <a:spcBef>
                <a:spcPct val="0"/>
              </a:spcBef>
              <a:spcAft>
                <a:spcPct val="0"/>
              </a:spcAft>
              <a:defRPr>
                <a:solidFill>
                  <a:schemeClr val="tx1"/>
                </a:solidFill>
                <a:latin typeface="Tahoma" panose="020B0604030504040204" pitchFamily="34" charset="0"/>
              </a:defRPr>
            </a:lvl7pPr>
            <a:lvl8pPr marL="3429000" indent="-228600" algn="ctr" eaLnBrk="0" fontAlgn="base" hangingPunct="0">
              <a:spcBef>
                <a:spcPct val="0"/>
              </a:spcBef>
              <a:spcAft>
                <a:spcPct val="0"/>
              </a:spcAft>
              <a:defRPr>
                <a:solidFill>
                  <a:schemeClr val="tx1"/>
                </a:solidFill>
                <a:latin typeface="Tahoma" panose="020B0604030504040204" pitchFamily="34" charset="0"/>
              </a:defRPr>
            </a:lvl8pPr>
            <a:lvl9pPr marL="3886200" indent="-228600" algn="ctr"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defRPr/>
            </a:pPr>
            <a:endParaRPr kumimoji="1" lang="en-US" altLang="en-US" sz="2400" smtClean="0"/>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algn="ctr" eaLnBrk="0" fontAlgn="base" hangingPunct="0">
              <a:spcBef>
                <a:spcPct val="0"/>
              </a:spcBef>
              <a:spcAft>
                <a:spcPct val="0"/>
              </a:spcAft>
              <a:defRPr>
                <a:solidFill>
                  <a:schemeClr val="tx1"/>
                </a:solidFill>
                <a:latin typeface="Tahoma" panose="020B0604030504040204" pitchFamily="34" charset="0"/>
              </a:defRPr>
            </a:lvl6pPr>
            <a:lvl7pPr marL="2971800" indent="-228600" algn="ctr" eaLnBrk="0" fontAlgn="base" hangingPunct="0">
              <a:spcBef>
                <a:spcPct val="0"/>
              </a:spcBef>
              <a:spcAft>
                <a:spcPct val="0"/>
              </a:spcAft>
              <a:defRPr>
                <a:solidFill>
                  <a:schemeClr val="tx1"/>
                </a:solidFill>
                <a:latin typeface="Tahoma" panose="020B0604030504040204" pitchFamily="34" charset="0"/>
              </a:defRPr>
            </a:lvl7pPr>
            <a:lvl8pPr marL="3429000" indent="-228600" algn="ctr" eaLnBrk="0" fontAlgn="base" hangingPunct="0">
              <a:spcBef>
                <a:spcPct val="0"/>
              </a:spcBef>
              <a:spcAft>
                <a:spcPct val="0"/>
              </a:spcAft>
              <a:defRPr>
                <a:solidFill>
                  <a:schemeClr val="tx1"/>
                </a:solidFill>
                <a:latin typeface="Tahoma" panose="020B0604030504040204" pitchFamily="34" charset="0"/>
              </a:defRPr>
            </a:lvl8pPr>
            <a:lvl9pPr marL="3886200" indent="-228600" algn="ctr"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defRPr/>
            </a:pPr>
            <a:endParaRPr kumimoji="1" lang="en-US" altLang="en-US" sz="2400" smtClean="0"/>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ffectLs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algn="ctr" eaLnBrk="0" fontAlgn="base" hangingPunct="0">
              <a:spcBef>
                <a:spcPct val="0"/>
              </a:spcBef>
              <a:spcAft>
                <a:spcPct val="0"/>
              </a:spcAft>
              <a:defRPr>
                <a:solidFill>
                  <a:schemeClr val="tx1"/>
                </a:solidFill>
                <a:latin typeface="Tahoma" panose="020B0604030504040204" pitchFamily="34" charset="0"/>
              </a:defRPr>
            </a:lvl6pPr>
            <a:lvl7pPr marL="2971800" indent="-228600" algn="ctr" eaLnBrk="0" fontAlgn="base" hangingPunct="0">
              <a:spcBef>
                <a:spcPct val="0"/>
              </a:spcBef>
              <a:spcAft>
                <a:spcPct val="0"/>
              </a:spcAft>
              <a:defRPr>
                <a:solidFill>
                  <a:schemeClr val="tx1"/>
                </a:solidFill>
                <a:latin typeface="Tahoma" panose="020B0604030504040204" pitchFamily="34" charset="0"/>
              </a:defRPr>
            </a:lvl7pPr>
            <a:lvl8pPr marL="3429000" indent="-228600" algn="ctr" eaLnBrk="0" fontAlgn="base" hangingPunct="0">
              <a:spcBef>
                <a:spcPct val="0"/>
              </a:spcBef>
              <a:spcAft>
                <a:spcPct val="0"/>
              </a:spcAft>
              <a:defRPr>
                <a:solidFill>
                  <a:schemeClr val="tx1"/>
                </a:solidFill>
                <a:latin typeface="Tahoma" panose="020B0604030504040204" pitchFamily="34" charset="0"/>
              </a:defRPr>
            </a:lvl8pPr>
            <a:lvl9pPr marL="3886200" indent="-228600" algn="ctr"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defRPr/>
            </a:pPr>
            <a:endParaRPr kumimoji="1" lang="en-US" altLang="en-US" sz="2400" smtClean="0"/>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algn="ctr" eaLnBrk="0" fontAlgn="base" hangingPunct="0">
              <a:spcBef>
                <a:spcPct val="0"/>
              </a:spcBef>
              <a:spcAft>
                <a:spcPct val="0"/>
              </a:spcAft>
              <a:defRPr>
                <a:solidFill>
                  <a:schemeClr val="tx1"/>
                </a:solidFill>
                <a:latin typeface="Tahoma" panose="020B0604030504040204" pitchFamily="34" charset="0"/>
              </a:defRPr>
            </a:lvl6pPr>
            <a:lvl7pPr marL="2971800" indent="-228600" algn="ctr" eaLnBrk="0" fontAlgn="base" hangingPunct="0">
              <a:spcBef>
                <a:spcPct val="0"/>
              </a:spcBef>
              <a:spcAft>
                <a:spcPct val="0"/>
              </a:spcAft>
              <a:defRPr>
                <a:solidFill>
                  <a:schemeClr val="tx1"/>
                </a:solidFill>
                <a:latin typeface="Tahoma" panose="020B0604030504040204" pitchFamily="34" charset="0"/>
              </a:defRPr>
            </a:lvl7pPr>
            <a:lvl8pPr marL="3429000" indent="-228600" algn="ctr" eaLnBrk="0" fontAlgn="base" hangingPunct="0">
              <a:spcBef>
                <a:spcPct val="0"/>
              </a:spcBef>
              <a:spcAft>
                <a:spcPct val="0"/>
              </a:spcAft>
              <a:defRPr>
                <a:solidFill>
                  <a:schemeClr val="tx1"/>
                </a:solidFill>
                <a:latin typeface="Tahoma" panose="020B0604030504040204" pitchFamily="34" charset="0"/>
              </a:defRPr>
            </a:lvl8pPr>
            <a:lvl9pPr marL="3886200" indent="-228600" algn="ctr"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defRPr/>
            </a:pPr>
            <a:endParaRPr kumimoji="1" lang="en-US" altLang="en-US" sz="2400" smtClean="0"/>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algn="ctr" eaLnBrk="0" fontAlgn="base" hangingPunct="0">
              <a:spcBef>
                <a:spcPct val="0"/>
              </a:spcBef>
              <a:spcAft>
                <a:spcPct val="0"/>
              </a:spcAft>
              <a:defRPr>
                <a:solidFill>
                  <a:schemeClr val="tx1"/>
                </a:solidFill>
                <a:latin typeface="Tahoma" panose="020B0604030504040204" pitchFamily="34" charset="0"/>
              </a:defRPr>
            </a:lvl6pPr>
            <a:lvl7pPr marL="2971800" indent="-228600" algn="ctr" eaLnBrk="0" fontAlgn="base" hangingPunct="0">
              <a:spcBef>
                <a:spcPct val="0"/>
              </a:spcBef>
              <a:spcAft>
                <a:spcPct val="0"/>
              </a:spcAft>
              <a:defRPr>
                <a:solidFill>
                  <a:schemeClr val="tx1"/>
                </a:solidFill>
                <a:latin typeface="Tahoma" panose="020B0604030504040204" pitchFamily="34" charset="0"/>
              </a:defRPr>
            </a:lvl7pPr>
            <a:lvl8pPr marL="3429000" indent="-228600" algn="ctr" eaLnBrk="0" fontAlgn="base" hangingPunct="0">
              <a:spcBef>
                <a:spcPct val="0"/>
              </a:spcBef>
              <a:spcAft>
                <a:spcPct val="0"/>
              </a:spcAft>
              <a:defRPr>
                <a:solidFill>
                  <a:schemeClr val="tx1"/>
                </a:solidFill>
                <a:latin typeface="Tahoma" panose="020B0604030504040204" pitchFamily="34" charset="0"/>
              </a:defRPr>
            </a:lvl8pPr>
            <a:lvl9pPr marL="3886200" indent="-228600" algn="ctr"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defRPr/>
            </a:pPr>
            <a:endParaRPr kumimoji="1" lang="en-US" altLang="en-US" sz="2400" smtClean="0"/>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ffectLs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algn="ctr" eaLnBrk="0" fontAlgn="base" hangingPunct="0">
              <a:spcBef>
                <a:spcPct val="0"/>
              </a:spcBef>
              <a:spcAft>
                <a:spcPct val="0"/>
              </a:spcAft>
              <a:defRPr>
                <a:solidFill>
                  <a:schemeClr val="tx1"/>
                </a:solidFill>
                <a:latin typeface="Tahoma" panose="020B0604030504040204" pitchFamily="34" charset="0"/>
              </a:defRPr>
            </a:lvl6pPr>
            <a:lvl7pPr marL="2971800" indent="-228600" algn="ctr" eaLnBrk="0" fontAlgn="base" hangingPunct="0">
              <a:spcBef>
                <a:spcPct val="0"/>
              </a:spcBef>
              <a:spcAft>
                <a:spcPct val="0"/>
              </a:spcAft>
              <a:defRPr>
                <a:solidFill>
                  <a:schemeClr val="tx1"/>
                </a:solidFill>
                <a:latin typeface="Tahoma" panose="020B0604030504040204" pitchFamily="34" charset="0"/>
              </a:defRPr>
            </a:lvl7pPr>
            <a:lvl8pPr marL="3429000" indent="-228600" algn="ctr" eaLnBrk="0" fontAlgn="base" hangingPunct="0">
              <a:spcBef>
                <a:spcPct val="0"/>
              </a:spcBef>
              <a:spcAft>
                <a:spcPct val="0"/>
              </a:spcAft>
              <a:defRPr>
                <a:solidFill>
                  <a:schemeClr val="tx1"/>
                </a:solidFill>
                <a:latin typeface="Tahoma" panose="020B0604030504040204" pitchFamily="34" charset="0"/>
              </a:defRPr>
            </a:lvl8pPr>
            <a:lvl9pPr marL="3886200" indent="-228600" algn="ctr"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defRPr/>
            </a:pPr>
            <a:endParaRPr kumimoji="1" lang="en-US" altLang="en-US" sz="2400" smtClean="0"/>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algn="ctr" eaLnBrk="0" fontAlgn="base" hangingPunct="0">
              <a:spcBef>
                <a:spcPct val="0"/>
              </a:spcBef>
              <a:spcAft>
                <a:spcPct val="0"/>
              </a:spcAft>
              <a:defRPr>
                <a:solidFill>
                  <a:schemeClr val="tx1"/>
                </a:solidFill>
                <a:latin typeface="Tahoma" panose="020B0604030504040204" pitchFamily="34" charset="0"/>
              </a:defRPr>
            </a:lvl6pPr>
            <a:lvl7pPr marL="2971800" indent="-228600" algn="ctr" eaLnBrk="0" fontAlgn="base" hangingPunct="0">
              <a:spcBef>
                <a:spcPct val="0"/>
              </a:spcBef>
              <a:spcAft>
                <a:spcPct val="0"/>
              </a:spcAft>
              <a:defRPr>
                <a:solidFill>
                  <a:schemeClr val="tx1"/>
                </a:solidFill>
                <a:latin typeface="Tahoma" panose="020B0604030504040204" pitchFamily="34" charset="0"/>
              </a:defRPr>
            </a:lvl7pPr>
            <a:lvl8pPr marL="3429000" indent="-228600" algn="ctr" eaLnBrk="0" fontAlgn="base" hangingPunct="0">
              <a:spcBef>
                <a:spcPct val="0"/>
              </a:spcBef>
              <a:spcAft>
                <a:spcPct val="0"/>
              </a:spcAft>
              <a:defRPr>
                <a:solidFill>
                  <a:schemeClr val="tx1"/>
                </a:solidFill>
                <a:latin typeface="Tahoma" panose="020B0604030504040204" pitchFamily="34" charset="0"/>
              </a:defRPr>
            </a:lvl8pPr>
            <a:lvl9pPr marL="3886200" indent="-228600" algn="ctr"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defRPr/>
            </a:pPr>
            <a:endParaRPr kumimoji="1" lang="en-US" altLang="en-US" sz="2400" smtClean="0"/>
          </a:p>
        </p:txBody>
      </p:sp>
      <p:sp>
        <p:nvSpPr>
          <p:cNvPr id="4105"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4106"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5131" name="Rectangle 11"/>
          <p:cNvSpPr>
            <a:spLocks noGrp="1" noChangeArrowheads="1"/>
          </p:cNvSpPr>
          <p:nvPr>
            <p:ph type="dt" sz="half" idx="2"/>
          </p:nvPr>
        </p:nvSpPr>
        <p:spPr bwMode="auto">
          <a:xfrm>
            <a:off x="1162050" y="6243638"/>
            <a:ext cx="226695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l" eaLnBrk="1" hangingPunct="1">
              <a:defRPr sz="1400">
                <a:latin typeface="Tahoma" charset="0"/>
              </a:defRPr>
            </a:lvl1pPr>
          </a:lstStyle>
          <a:p>
            <a:r>
              <a:rPr lang="en-US" smtClean="0"/>
              <a:t>DISCRETE STRUCTURES</a:t>
            </a:r>
            <a:endParaRPr lang="en-US"/>
          </a:p>
        </p:txBody>
      </p:sp>
      <p:sp>
        <p:nvSpPr>
          <p:cNvPr id="5132" name="Rectangle 12"/>
          <p:cNvSpPr>
            <a:spLocks noGrp="1" noChangeArrowheads="1"/>
          </p:cNvSpPr>
          <p:nvPr>
            <p:ph type="ftr" sz="quarter" idx="3"/>
          </p:nvPr>
        </p:nvSpPr>
        <p:spPr bwMode="auto">
          <a:xfrm>
            <a:off x="3657600" y="6243638"/>
            <a:ext cx="28956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eaLnBrk="1" hangingPunct="1">
              <a:defRPr sz="1400">
                <a:latin typeface="Tahoma" charset="0"/>
              </a:defRPr>
            </a:lvl1pPr>
          </a:lstStyle>
          <a:p>
            <a:r>
              <a:rPr lang="en-US" smtClean="0"/>
              <a:t>DISCRETE STRUCTURES   UNIT-I</a:t>
            </a:r>
            <a:endParaRPr lang="en-US"/>
          </a:p>
        </p:txBody>
      </p:sp>
      <p:sp>
        <p:nvSpPr>
          <p:cNvPr id="5133" name="Rectangle 13"/>
          <p:cNvSpPr>
            <a:spLocks noGrp="1" noChangeArrowheads="1"/>
          </p:cNvSpPr>
          <p:nvPr>
            <p:ph type="sldNum" sz="quarter" idx="4"/>
          </p:nvPr>
        </p:nvSpPr>
        <p:spPr bwMode="auto">
          <a:xfrm>
            <a:off x="7042150" y="6243638"/>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sz="1400" smtClean="0"/>
            </a:lvl1pPr>
          </a:lstStyle>
          <a:p>
            <a:pPr>
              <a:defRPr/>
            </a:pPr>
            <a:fld id="{85E5B574-4000-4792-AD24-143D587AB897}" type="slidenum">
              <a:rPr lang="en-US" smtClean="0"/>
              <a:pPr>
                <a:defRPr/>
              </a:pPr>
              <a:t>‹#›</a:t>
            </a:fld>
            <a:endParaRPr lang="en-US"/>
          </a:p>
        </p:txBody>
      </p:sp>
      <p:sp>
        <p:nvSpPr>
          <p:cNvPr id="14" name="Line 7"/>
          <p:cNvSpPr>
            <a:spLocks noChangeShapeType="1"/>
          </p:cNvSpPr>
          <p:nvPr/>
        </p:nvSpPr>
        <p:spPr bwMode="auto">
          <a:xfrm>
            <a:off x="1295400" y="1752600"/>
            <a:ext cx="7848600" cy="0"/>
          </a:xfrm>
          <a:prstGeom prst="line">
            <a:avLst/>
          </a:prstGeom>
          <a:noFill/>
          <a:ln w="28575">
            <a:solidFill>
              <a:schemeClr val="tx1"/>
            </a:solidFill>
            <a:round/>
            <a:headEnd/>
            <a:tailEnd/>
          </a:ln>
        </p:spPr>
        <p:txBody>
          <a:bodyPr/>
          <a:lstStyle/>
          <a:p>
            <a:pPr>
              <a:defRPr/>
            </a:pPr>
            <a:endParaRPr lang="en-US"/>
          </a:p>
        </p:txBody>
      </p:sp>
      <p:sp>
        <p:nvSpPr>
          <p:cNvPr id="15" name="Line 7"/>
          <p:cNvSpPr>
            <a:spLocks noChangeShapeType="1"/>
          </p:cNvSpPr>
          <p:nvPr userDrawn="1"/>
        </p:nvSpPr>
        <p:spPr bwMode="auto">
          <a:xfrm>
            <a:off x="1295400" y="1752600"/>
            <a:ext cx="7848600" cy="0"/>
          </a:xfrm>
          <a:prstGeom prst="line">
            <a:avLst/>
          </a:prstGeom>
          <a:noFill/>
          <a:ln w="28575">
            <a:solidFill>
              <a:schemeClr val="tx1"/>
            </a:solidFill>
            <a:round/>
            <a:headEnd/>
            <a:tailEnd/>
          </a:ln>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transition>
    <p:sndAc>
      <p:endSnd/>
    </p:sndAc>
  </p:transition>
  <p:hf hdr="0" dt="0"/>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charset="0"/>
        </a:defRPr>
      </a:lvl2pPr>
      <a:lvl3pPr algn="l" rtl="0" eaLnBrk="1" fontAlgn="base" hangingPunct="1">
        <a:spcBef>
          <a:spcPct val="0"/>
        </a:spcBef>
        <a:spcAft>
          <a:spcPct val="0"/>
        </a:spcAft>
        <a:defRPr sz="4400">
          <a:solidFill>
            <a:schemeClr val="tx2"/>
          </a:solidFill>
          <a:latin typeface="Tahoma" charset="0"/>
        </a:defRPr>
      </a:lvl3pPr>
      <a:lvl4pPr algn="l" rtl="0" eaLnBrk="1" fontAlgn="base" hangingPunct="1">
        <a:spcBef>
          <a:spcPct val="0"/>
        </a:spcBef>
        <a:spcAft>
          <a:spcPct val="0"/>
        </a:spcAft>
        <a:defRPr sz="4400">
          <a:solidFill>
            <a:schemeClr val="tx2"/>
          </a:solidFill>
          <a:latin typeface="Tahoma" charset="0"/>
        </a:defRPr>
      </a:lvl4pPr>
      <a:lvl5pPr algn="l" rtl="0" eaLnBrk="1" fontAlgn="base" hangingPunct="1">
        <a:spcBef>
          <a:spcPct val="0"/>
        </a:spcBef>
        <a:spcAft>
          <a:spcPct val="0"/>
        </a:spcAft>
        <a:defRPr sz="4400">
          <a:solidFill>
            <a:schemeClr val="tx2"/>
          </a:solidFill>
          <a:latin typeface="Tahoma" charset="0"/>
        </a:defRPr>
      </a:lvl5pPr>
      <a:lvl6pPr marL="457200" algn="l" rtl="0" eaLnBrk="1" fontAlgn="base" hangingPunct="1">
        <a:spcBef>
          <a:spcPct val="0"/>
        </a:spcBef>
        <a:spcAft>
          <a:spcPct val="0"/>
        </a:spcAft>
        <a:defRPr sz="4400">
          <a:solidFill>
            <a:schemeClr val="tx2"/>
          </a:solidFill>
          <a:latin typeface="Tahoma" charset="0"/>
        </a:defRPr>
      </a:lvl6pPr>
      <a:lvl7pPr marL="914400" algn="l" rtl="0" eaLnBrk="1" fontAlgn="base" hangingPunct="1">
        <a:spcBef>
          <a:spcPct val="0"/>
        </a:spcBef>
        <a:spcAft>
          <a:spcPct val="0"/>
        </a:spcAft>
        <a:defRPr sz="4400">
          <a:solidFill>
            <a:schemeClr val="tx2"/>
          </a:solidFill>
          <a:latin typeface="Tahoma" charset="0"/>
        </a:defRPr>
      </a:lvl7pPr>
      <a:lvl8pPr marL="1371600" algn="l" rtl="0" eaLnBrk="1" fontAlgn="base" hangingPunct="1">
        <a:spcBef>
          <a:spcPct val="0"/>
        </a:spcBef>
        <a:spcAft>
          <a:spcPct val="0"/>
        </a:spcAft>
        <a:defRPr sz="4400">
          <a:solidFill>
            <a:schemeClr val="tx2"/>
          </a:solidFill>
          <a:latin typeface="Tahoma" charset="0"/>
        </a:defRPr>
      </a:lvl8pPr>
      <a:lvl9pPr marL="1828800" algn="l" rtl="0" eaLnBrk="1" fontAlgn="base" hangingPunct="1">
        <a:spcBef>
          <a:spcPct val="0"/>
        </a:spcBef>
        <a:spcAft>
          <a:spcPct val="0"/>
        </a:spcAft>
        <a:defRPr sz="4400">
          <a:solidFill>
            <a:schemeClr val="tx2"/>
          </a:solidFill>
          <a:latin typeface="Tahoma" charset="0"/>
        </a:defRPr>
      </a:lvl9pPr>
    </p:titleStyle>
    <p:bodyStyle>
      <a:lvl1pPr marL="342900" indent="-342900" algn="l" rtl="0" eaLnBrk="1" fontAlgn="base" hangingPunct="1">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9.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Divisor" TargetMode="External"/><Relationship Id="rId2" Type="http://schemas.openxmlformats.org/officeDocument/2006/relationships/hyperlink" Target="https://en.wikipedia.org/wiki/Prime_number" TargetMode="Externa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hyperlink" Target="https://en.wikipedia.org/wiki/Prime_factorization" TargetMode="External"/><Relationship Id="rId4" Type="http://schemas.openxmlformats.org/officeDocument/2006/relationships/hyperlink" Target="https://en.wikipedia.org/wiki/120_(number)"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9.wmf"/><Relationship Id="rId5" Type="http://schemas.openxmlformats.org/officeDocument/2006/relationships/oleObject" Target="../embeddings/oleObject4.bin"/><Relationship Id="rId4" Type="http://schemas.openxmlformats.org/officeDocument/2006/relationships/image" Target="../media/image18.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1.xml"/><Relationship Id="rId7" Type="http://schemas.openxmlformats.org/officeDocument/2006/relationships/image" Target="../media/image20.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2.xml"/><Relationship Id="rId5" Type="http://schemas.openxmlformats.org/officeDocument/2006/relationships/tags" Target="../tags/tag13.xml"/><Relationship Id="rId4" Type="http://schemas.openxmlformats.org/officeDocument/2006/relationships/tags" Target="../tags/tag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2.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classroomjr.com/printable-blank-venn-diagrams/2-circle-venn-diagram-blank/"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classroomjr.com/printable-blank-venn-diagrams/3-circle-venn-diagram-blank/"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classroomjr.com/printable-blank-venn-diagrams/3-circle-venn-diagram-blank/"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classroomjr.com/printable-blank-venn-diagrams/3-circle-venn-diagram-blank/"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classroomjr.com/printable-blank-venn-diagrams/3-circle-venn-diagram-blank/"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8.pn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27.png"/><Relationship Id="rId2" Type="http://schemas.openxmlformats.org/officeDocument/2006/relationships/tags" Target="../tags/tag15.xml"/><Relationship Id="rId16" Type="http://schemas.openxmlformats.org/officeDocument/2006/relationships/image" Target="../media/image31.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26.png"/><Relationship Id="rId5" Type="http://schemas.openxmlformats.org/officeDocument/2006/relationships/tags" Target="../tags/tag18.xml"/><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tags" Target="../tags/tag17.xml"/><Relationship Id="rId9" Type="http://schemas.openxmlformats.org/officeDocument/2006/relationships/notesSlide" Target="../notesSlides/notesSlide8.xml"/><Relationship Id="rId14" Type="http://schemas.openxmlformats.org/officeDocument/2006/relationships/image" Target="../media/image29.png"/></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36.png"/><Relationship Id="rId3" Type="http://schemas.openxmlformats.org/officeDocument/2006/relationships/tags" Target="../tags/tag23.xml"/><Relationship Id="rId7" Type="http://schemas.openxmlformats.org/officeDocument/2006/relationships/slideLayout" Target="../slideLayouts/slideLayout2.xml"/><Relationship Id="rId12" Type="http://schemas.openxmlformats.org/officeDocument/2006/relationships/image" Target="../media/image35.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34.png"/><Relationship Id="rId5" Type="http://schemas.openxmlformats.org/officeDocument/2006/relationships/tags" Target="../tags/tag25.xml"/><Relationship Id="rId10" Type="http://schemas.openxmlformats.org/officeDocument/2006/relationships/image" Target="../media/image33.png"/><Relationship Id="rId4" Type="http://schemas.openxmlformats.org/officeDocument/2006/relationships/tags" Target="../tags/tag24.xml"/><Relationship Id="rId9" Type="http://schemas.openxmlformats.org/officeDocument/2006/relationships/image" Target="../media/image32.png"/><Relationship Id="rId14" Type="http://schemas.openxmlformats.org/officeDocument/2006/relationships/image" Target="../media/image37.png"/></Relationships>
</file>

<file path=ppt/slides/_rels/slide65.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42.png"/><Relationship Id="rId3" Type="http://schemas.openxmlformats.org/officeDocument/2006/relationships/tags" Target="../tags/tag29.xml"/><Relationship Id="rId7" Type="http://schemas.openxmlformats.org/officeDocument/2006/relationships/slideLayout" Target="../slideLayouts/slideLayout2.xml"/><Relationship Id="rId12" Type="http://schemas.openxmlformats.org/officeDocument/2006/relationships/image" Target="../media/image41.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40.png"/><Relationship Id="rId5" Type="http://schemas.openxmlformats.org/officeDocument/2006/relationships/tags" Target="../tags/tag31.xml"/><Relationship Id="rId10" Type="http://schemas.openxmlformats.org/officeDocument/2006/relationships/image" Target="../media/image39.png"/><Relationship Id="rId4" Type="http://schemas.openxmlformats.org/officeDocument/2006/relationships/tags" Target="../tags/tag30.xml"/><Relationship Id="rId9" Type="http://schemas.openxmlformats.org/officeDocument/2006/relationships/image" Target="../media/image38.png"/><Relationship Id="rId14" Type="http://schemas.openxmlformats.org/officeDocument/2006/relationships/image" Target="../media/image43.png"/></Relationships>
</file>

<file path=ppt/slides/_rels/slide6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7.png"/><Relationship Id="rId3" Type="http://schemas.openxmlformats.org/officeDocument/2006/relationships/tags" Target="../tags/tag35.xml"/><Relationship Id="rId7" Type="http://schemas.openxmlformats.org/officeDocument/2006/relationships/slideLayout" Target="../slideLayouts/slideLayout2.xml"/><Relationship Id="rId12" Type="http://schemas.openxmlformats.org/officeDocument/2006/relationships/image" Target="../media/image49.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image" Target="../media/image48.png"/><Relationship Id="rId5" Type="http://schemas.openxmlformats.org/officeDocument/2006/relationships/tags" Target="../tags/tag37.xml"/><Relationship Id="rId10" Type="http://schemas.openxmlformats.org/officeDocument/2006/relationships/image" Target="../media/image47.png"/><Relationship Id="rId4" Type="http://schemas.openxmlformats.org/officeDocument/2006/relationships/tags" Target="../tags/tag36.xml"/><Relationship Id="rId9"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51.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7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en.wikipedia.org/wiki/Finite_set"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90600" y="685800"/>
            <a:ext cx="7645400" cy="1552575"/>
          </a:xfrm>
          <a:prstGeom prst="rect">
            <a:avLst/>
          </a:prstGeom>
          <a:ln>
            <a:noFill/>
          </a:ln>
          <a:effectLst>
            <a:outerShdw blurRad="292100" dist="139700" dir="2700000" algn="tl" rotWithShape="0">
              <a:srgbClr val="333333">
                <a:alpha val="65000"/>
              </a:srgbClr>
            </a:outerShdw>
          </a:effectLst>
        </p:spPr>
      </p:pic>
      <p:sp>
        <p:nvSpPr>
          <p:cNvPr id="6147" name="Rectangle 4"/>
          <p:cNvSpPr>
            <a:spLocks noChangeArrowheads="1"/>
          </p:cNvSpPr>
          <p:nvPr/>
        </p:nvSpPr>
        <p:spPr bwMode="auto">
          <a:xfrm>
            <a:off x="560388" y="3849688"/>
            <a:ext cx="7442200" cy="923925"/>
          </a:xfrm>
          <a:prstGeom prst="rect">
            <a:avLst/>
          </a:prstGeom>
          <a:noFill/>
          <a:ln w="9525">
            <a:noFill/>
            <a:miter lim="800000"/>
            <a:headEnd/>
            <a:tailEnd/>
          </a:ln>
        </p:spPr>
        <p:txBody>
          <a:bodyPr>
            <a:spAutoFit/>
          </a:bodyPr>
          <a:lstStyle/>
          <a:p>
            <a:pPr algn="ctr"/>
            <a:r>
              <a:rPr lang="en-US" altLang="en-US" sz="2700" b="1" dirty="0"/>
              <a:t>	Discrete </a:t>
            </a:r>
            <a:r>
              <a:rPr lang="en-US" altLang="en-US" sz="2700" b="1" dirty="0" smtClean="0"/>
              <a:t>Structures </a:t>
            </a:r>
            <a:endParaRPr lang="en-US" altLang="en-US" sz="2700" b="1" dirty="0"/>
          </a:p>
          <a:p>
            <a:pPr algn="ctr"/>
            <a:r>
              <a:rPr lang="en-US" altLang="en-US" sz="2700" b="1" dirty="0">
                <a:solidFill>
                  <a:srgbClr val="C00000"/>
                </a:solidFill>
              </a:rPr>
              <a:t>        </a:t>
            </a:r>
            <a:r>
              <a:rPr lang="en-US" altLang="en-US" sz="2400" b="1" dirty="0">
                <a:solidFill>
                  <a:srgbClr val="C00000"/>
                </a:solidFill>
              </a:rPr>
              <a:t>S. Y. B. </a:t>
            </a:r>
            <a:r>
              <a:rPr lang="en-US" altLang="en-US" sz="2400" b="1" dirty="0" smtClean="0">
                <a:solidFill>
                  <a:srgbClr val="C00000"/>
                </a:solidFill>
              </a:rPr>
              <a:t>Tech (CSE)</a:t>
            </a:r>
            <a:endParaRPr lang="en-US" altLang="en-US" sz="2800" dirty="0">
              <a:solidFill>
                <a:srgbClr val="C00000"/>
              </a:solidFill>
            </a:endParaRPr>
          </a:p>
        </p:txBody>
      </p:sp>
      <p:sp>
        <p:nvSpPr>
          <p:cNvPr id="6148" name="TextBox 1"/>
          <p:cNvSpPr txBox="1">
            <a:spLocks noChangeArrowheads="1"/>
          </p:cNvSpPr>
          <p:nvPr/>
        </p:nvSpPr>
        <p:spPr bwMode="auto">
          <a:xfrm>
            <a:off x="0" y="5591175"/>
            <a:ext cx="9144000" cy="400110"/>
          </a:xfrm>
          <a:prstGeom prst="rect">
            <a:avLst/>
          </a:prstGeom>
          <a:noFill/>
          <a:ln w="9525">
            <a:noFill/>
            <a:miter lim="800000"/>
            <a:headEnd/>
            <a:tailEnd/>
          </a:ln>
        </p:spPr>
        <p:txBody>
          <a:bodyPr wrap="square">
            <a:spAutoFit/>
          </a:bodyPr>
          <a:lstStyle/>
          <a:p>
            <a:pPr algn="ctr"/>
            <a:r>
              <a:rPr lang="en-US" sz="2000" b="1" dirty="0">
                <a:solidFill>
                  <a:srgbClr val="237AC1"/>
                </a:solidFill>
              </a:rPr>
              <a:t>SCHOOL OF COMPUTER </a:t>
            </a:r>
            <a:r>
              <a:rPr lang="en-US" sz="2000" b="1" dirty="0" smtClean="0">
                <a:solidFill>
                  <a:srgbClr val="237AC1"/>
                </a:solidFill>
              </a:rPr>
              <a:t>ENGINEERING AND TECHNOLOGY </a:t>
            </a:r>
            <a:endParaRPr lang="en-US" sz="2000" b="1" dirty="0">
              <a:solidFill>
                <a:srgbClr val="237AC1"/>
              </a:solidFill>
            </a:endParaRPr>
          </a:p>
        </p:txBody>
      </p:sp>
      <p:sp>
        <p:nvSpPr>
          <p:cNvPr id="6149" name="Footer Placeholder 2"/>
          <p:cNvSpPr>
            <a:spLocks noGrp="1"/>
          </p:cNvSpPr>
          <p:nvPr>
            <p:ph type="ftr" sz="quarter" idx="11"/>
          </p:nvPr>
        </p:nvSpPr>
        <p:spPr>
          <a:noFill/>
          <a:ln>
            <a:miter lim="800000"/>
            <a:headEnd/>
            <a:tailEnd/>
          </a:ln>
        </p:spPr>
        <p:txBody>
          <a:bodyPr/>
          <a:lstStyle/>
          <a:p>
            <a:r>
              <a:rPr lang="en-US" dirty="0" smtClean="0">
                <a:latin typeface="Tahoma" pitchFamily="34" charset="0"/>
              </a:rPr>
              <a:t>DISCRETE STRUCTURES   UNIT-I</a:t>
            </a:r>
          </a:p>
        </p:txBody>
      </p:sp>
      <p:sp>
        <p:nvSpPr>
          <p:cNvPr id="6150" name="Slide Number Placeholder 4"/>
          <p:cNvSpPr>
            <a:spLocks noGrp="1"/>
          </p:cNvSpPr>
          <p:nvPr>
            <p:ph type="sldNum" sz="quarter" idx="12"/>
          </p:nvPr>
        </p:nvSpPr>
        <p:spPr>
          <a:noFill/>
          <a:ln>
            <a:miter lim="800000"/>
            <a:headEnd/>
            <a:tailEnd/>
          </a:ln>
        </p:spPr>
        <p:txBody>
          <a:bodyPr/>
          <a:lstStyle/>
          <a:p>
            <a:fld id="{7C53AAA5-608D-410E-B01D-D1D264482533}" type="slidenum">
              <a:rPr lang="en-US" altLang="en-US"/>
              <a:pPr/>
              <a:t>1</a:t>
            </a:fld>
            <a:endParaRPr lang="en-US" altLang="en-US"/>
          </a:p>
        </p:txBody>
      </p:sp>
    </p:spTree>
  </p:cSld>
  <p:clrMapOvr>
    <a:masterClrMapping/>
  </p:clrMapOvr>
  <p:transition>
    <p:sndAc>
      <p:end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7154862" cy="1219200"/>
          </a:xfrm>
        </p:spPr>
        <p:txBody>
          <a:bodyPr>
            <a:normAutofit fontScale="90000"/>
          </a:bodyPr>
          <a:lstStyle/>
          <a:p>
            <a:r>
              <a:rPr lang="en-US" dirty="0" smtClean="0"/>
              <a:t>Describing a Set: Roster Method</a:t>
            </a:r>
            <a:endParaRPr lang="en-US" dirty="0"/>
          </a:p>
        </p:txBody>
      </p:sp>
      <p:sp>
        <p:nvSpPr>
          <p:cNvPr id="3" name="Content Placeholder 2"/>
          <p:cNvSpPr>
            <a:spLocks noGrp="1"/>
          </p:cNvSpPr>
          <p:nvPr>
            <p:ph idx="1"/>
          </p:nvPr>
        </p:nvSpPr>
        <p:spPr>
          <a:xfrm>
            <a:off x="609600" y="1828800"/>
            <a:ext cx="8077200" cy="4572001"/>
          </a:xfrm>
        </p:spPr>
        <p:txBody>
          <a:bodyPr/>
          <a:lstStyle/>
          <a:p>
            <a:r>
              <a:rPr lang="en-US" sz="2800" i="1" dirty="0" smtClean="0">
                <a:latin typeface="Times New Roman" pitchFamily="18" charset="0"/>
                <a:ea typeface="Cambria Math" pitchFamily="18" charset="0"/>
                <a:cs typeface="Times New Roman" pitchFamily="18" charset="0"/>
              </a:rPr>
              <a:t>S</a:t>
            </a:r>
            <a:r>
              <a:rPr lang="en-US" sz="2800" dirty="0" smtClean="0">
                <a:latin typeface="Times New Roman" pitchFamily="18" charset="0"/>
                <a:ea typeface="Cambria Math" pitchFamily="18" charset="0"/>
                <a:cs typeface="Times New Roman" pitchFamily="18" charset="0"/>
              </a:rPr>
              <a:t> = {</a:t>
            </a:r>
            <a:r>
              <a:rPr lang="en-US" sz="2800" i="1" dirty="0" err="1" smtClean="0">
                <a:latin typeface="Times New Roman" pitchFamily="18" charset="0"/>
                <a:ea typeface="Cambria Math" pitchFamily="18" charset="0"/>
                <a:cs typeface="Times New Roman" pitchFamily="18" charset="0"/>
              </a:rPr>
              <a:t>a,b,c,d</a:t>
            </a:r>
            <a:r>
              <a:rPr lang="en-US" sz="2800" dirty="0" smtClean="0">
                <a:latin typeface="Times New Roman" pitchFamily="18" charset="0"/>
                <a:ea typeface="Cambria Math" pitchFamily="18" charset="0"/>
                <a:cs typeface="Times New Roman" pitchFamily="18" charset="0"/>
              </a:rPr>
              <a:t>}</a:t>
            </a:r>
          </a:p>
          <a:p>
            <a:r>
              <a:rPr lang="en-US" sz="2800" dirty="0" smtClean="0">
                <a:latin typeface="Times New Roman" pitchFamily="18" charset="0"/>
                <a:cs typeface="Times New Roman" pitchFamily="18" charset="0"/>
              </a:rPr>
              <a:t>Order not important </a:t>
            </a:r>
          </a:p>
          <a:p>
            <a:pPr>
              <a:buNone/>
            </a:pPr>
            <a:r>
              <a:rPr lang="en-US" sz="2800" dirty="0" smtClean="0">
                <a:latin typeface="Times New Roman" pitchFamily="18" charset="0"/>
                <a:cs typeface="Times New Roman" pitchFamily="18" charset="0"/>
              </a:rPr>
              <a:t>         </a:t>
            </a:r>
            <a:r>
              <a:rPr lang="en-US" sz="2800" i="1" dirty="0" smtClean="0">
                <a:latin typeface="Times New Roman" pitchFamily="18" charset="0"/>
                <a:ea typeface="Cambria Math" pitchFamily="18" charset="0"/>
                <a:cs typeface="Times New Roman" pitchFamily="18" charset="0"/>
              </a:rPr>
              <a:t>S</a:t>
            </a:r>
            <a:r>
              <a:rPr lang="en-US" sz="2800" dirty="0" smtClean="0">
                <a:latin typeface="Times New Roman" pitchFamily="18" charset="0"/>
                <a:ea typeface="Cambria Math" pitchFamily="18" charset="0"/>
                <a:cs typeface="Times New Roman" pitchFamily="18" charset="0"/>
              </a:rPr>
              <a:t> = {</a:t>
            </a:r>
            <a:r>
              <a:rPr lang="en-US" sz="2800" i="1" dirty="0" err="1" smtClean="0">
                <a:latin typeface="Times New Roman" pitchFamily="18" charset="0"/>
                <a:ea typeface="Cambria Math" pitchFamily="18" charset="0"/>
                <a:cs typeface="Times New Roman" pitchFamily="18" charset="0"/>
              </a:rPr>
              <a:t>a,b,c,d</a:t>
            </a:r>
            <a:r>
              <a:rPr lang="en-US" sz="2800" dirty="0" smtClean="0">
                <a:latin typeface="Times New Roman" pitchFamily="18" charset="0"/>
                <a:ea typeface="Cambria Math" pitchFamily="18" charset="0"/>
                <a:cs typeface="Times New Roman" pitchFamily="18" charset="0"/>
              </a:rPr>
              <a:t>} = {</a:t>
            </a:r>
            <a:r>
              <a:rPr lang="en-US" sz="2800" i="1" dirty="0" err="1" smtClean="0">
                <a:latin typeface="Times New Roman" pitchFamily="18" charset="0"/>
                <a:ea typeface="Cambria Math" pitchFamily="18" charset="0"/>
                <a:cs typeface="Times New Roman" pitchFamily="18" charset="0"/>
              </a:rPr>
              <a:t>b,c,a,d</a:t>
            </a:r>
            <a:r>
              <a:rPr lang="en-US" sz="2800" dirty="0" smtClean="0">
                <a:latin typeface="Times New Roman" pitchFamily="18" charset="0"/>
                <a:ea typeface="Cambria Math" pitchFamily="18" charset="0"/>
                <a:cs typeface="Times New Roman" pitchFamily="18" charset="0"/>
              </a:rPr>
              <a:t>}</a:t>
            </a:r>
          </a:p>
          <a:p>
            <a:r>
              <a:rPr lang="en-US" sz="2800" dirty="0" smtClean="0">
                <a:latin typeface="Times New Roman" pitchFamily="18" charset="0"/>
                <a:cs typeface="Times New Roman" pitchFamily="18" charset="0"/>
              </a:rPr>
              <a:t>Each distinct object is either a member or not; listing more than once does not change the set.</a:t>
            </a:r>
          </a:p>
          <a:p>
            <a:pPr>
              <a:buNone/>
            </a:pPr>
            <a:r>
              <a:rPr lang="en-US" sz="2800" dirty="0" smtClean="0">
                <a:latin typeface="Times New Roman" pitchFamily="18" charset="0"/>
                <a:ea typeface="Cambria Math" pitchFamily="18" charset="0"/>
                <a:cs typeface="Times New Roman" pitchFamily="18" charset="0"/>
              </a:rPr>
              <a:t>      </a:t>
            </a:r>
            <a:r>
              <a:rPr lang="en-US" sz="2800" i="1" dirty="0" smtClean="0">
                <a:latin typeface="Times New Roman" pitchFamily="18" charset="0"/>
                <a:ea typeface="Cambria Math" pitchFamily="18" charset="0"/>
                <a:cs typeface="Times New Roman" pitchFamily="18" charset="0"/>
              </a:rPr>
              <a:t>S</a:t>
            </a:r>
            <a:r>
              <a:rPr lang="en-US" sz="2800" b="1" dirty="0" smtClean="0">
                <a:latin typeface="Times New Roman" pitchFamily="18" charset="0"/>
                <a:ea typeface="Cambria Math" pitchFamily="18" charset="0"/>
                <a:cs typeface="Times New Roman" pitchFamily="18" charset="0"/>
              </a:rPr>
              <a:t> </a:t>
            </a:r>
            <a:r>
              <a:rPr lang="en-US" sz="2800" dirty="0" smtClean="0">
                <a:latin typeface="Times New Roman" pitchFamily="18" charset="0"/>
                <a:ea typeface="Cambria Math" pitchFamily="18" charset="0"/>
                <a:cs typeface="Times New Roman" pitchFamily="18" charset="0"/>
              </a:rPr>
              <a:t>= {</a:t>
            </a:r>
            <a:r>
              <a:rPr lang="en-US" sz="2800" i="1" dirty="0" err="1" smtClean="0">
                <a:latin typeface="Times New Roman" pitchFamily="18" charset="0"/>
                <a:ea typeface="Cambria Math" pitchFamily="18" charset="0"/>
                <a:cs typeface="Times New Roman" pitchFamily="18" charset="0"/>
              </a:rPr>
              <a:t>a,b,c,d</a:t>
            </a:r>
            <a:r>
              <a:rPr lang="en-US" sz="2800" dirty="0" smtClean="0">
                <a:latin typeface="Times New Roman" pitchFamily="18" charset="0"/>
                <a:ea typeface="Cambria Math" pitchFamily="18" charset="0"/>
                <a:cs typeface="Times New Roman" pitchFamily="18" charset="0"/>
              </a:rPr>
              <a:t>} = {</a:t>
            </a:r>
            <a:r>
              <a:rPr lang="en-US" sz="2800" i="1" dirty="0" err="1" smtClean="0">
                <a:latin typeface="Times New Roman" pitchFamily="18" charset="0"/>
                <a:ea typeface="Cambria Math" pitchFamily="18" charset="0"/>
                <a:cs typeface="Times New Roman" pitchFamily="18" charset="0"/>
              </a:rPr>
              <a:t>a,b,c,b,c,d</a:t>
            </a:r>
            <a:r>
              <a:rPr lang="en-US" sz="2800" dirty="0" smtClean="0">
                <a:latin typeface="Times New Roman" pitchFamily="18" charset="0"/>
                <a:ea typeface="Cambria Math" pitchFamily="18" charset="0"/>
                <a:cs typeface="Times New Roman" pitchFamily="18" charset="0"/>
              </a:rPr>
              <a:t>}</a:t>
            </a:r>
          </a:p>
          <a:p>
            <a:r>
              <a:rPr lang="en-US" sz="2800" dirty="0" smtClean="0">
                <a:latin typeface="Times New Roman" pitchFamily="18" charset="0"/>
                <a:ea typeface="Cambria Math" pitchFamily="18" charset="0"/>
                <a:cs typeface="Times New Roman" pitchFamily="18" charset="0"/>
              </a:rPr>
              <a:t>Ellipses (…) may be used to describe a set without listing all of the members when the pattern is clear.</a:t>
            </a:r>
          </a:p>
          <a:p>
            <a:pPr>
              <a:buNone/>
            </a:pPr>
            <a:r>
              <a:rPr lang="en-US" sz="2800" dirty="0" smtClean="0">
                <a:latin typeface="Times New Roman" pitchFamily="18" charset="0"/>
                <a:ea typeface="Cambria Math" pitchFamily="18" charset="0"/>
                <a:cs typeface="Times New Roman" pitchFamily="18" charset="0"/>
              </a:rPr>
              <a:t>          </a:t>
            </a:r>
            <a:r>
              <a:rPr lang="en-US" sz="2800" i="1" dirty="0" smtClean="0">
                <a:latin typeface="Times New Roman" pitchFamily="18" charset="0"/>
                <a:ea typeface="Cambria Math" pitchFamily="18" charset="0"/>
                <a:cs typeface="Times New Roman" pitchFamily="18" charset="0"/>
              </a:rPr>
              <a:t>S</a:t>
            </a:r>
            <a:r>
              <a:rPr lang="en-US" sz="2800" b="1" dirty="0" smtClean="0">
                <a:latin typeface="Times New Roman" pitchFamily="18" charset="0"/>
                <a:ea typeface="Cambria Math" pitchFamily="18" charset="0"/>
                <a:cs typeface="Times New Roman" pitchFamily="18" charset="0"/>
              </a:rPr>
              <a:t> </a:t>
            </a:r>
            <a:r>
              <a:rPr lang="en-US" sz="2800" dirty="0" smtClean="0">
                <a:latin typeface="Times New Roman" pitchFamily="18" charset="0"/>
                <a:ea typeface="Cambria Math" pitchFamily="18" charset="0"/>
                <a:cs typeface="Times New Roman" pitchFamily="18" charset="0"/>
              </a:rPr>
              <a:t>= {</a:t>
            </a:r>
            <a:r>
              <a:rPr lang="en-US" sz="2800" i="1" dirty="0" err="1" smtClean="0">
                <a:latin typeface="Times New Roman" pitchFamily="18" charset="0"/>
                <a:ea typeface="Cambria Math" pitchFamily="18" charset="0"/>
                <a:cs typeface="Times New Roman" pitchFamily="18" charset="0"/>
              </a:rPr>
              <a:t>a,b,c,d</a:t>
            </a:r>
            <a:r>
              <a:rPr lang="en-US" sz="2800" i="1" dirty="0" smtClean="0">
                <a:latin typeface="Times New Roman" pitchFamily="18" charset="0"/>
                <a:ea typeface="Cambria Math" pitchFamily="18" charset="0"/>
                <a:cs typeface="Times New Roman" pitchFamily="18" charset="0"/>
              </a:rPr>
              <a:t>, ……,z </a:t>
            </a:r>
            <a:r>
              <a:rPr lang="en-US" sz="2800" dirty="0" smtClean="0">
                <a:latin typeface="Times New Roman" pitchFamily="18" charset="0"/>
                <a:ea typeface="Cambria Math" pitchFamily="18" charset="0"/>
                <a:cs typeface="Times New Roman" pitchFamily="18" charset="0"/>
              </a:rPr>
              <a:t>}</a:t>
            </a:r>
          </a:p>
          <a:p>
            <a:pPr>
              <a:buNone/>
            </a:pPr>
            <a:endParaRPr lang="en-US" dirty="0">
              <a:latin typeface="Cambria Math" pitchFamily="18" charset="0"/>
              <a:ea typeface="Cambria Math" pitchFamily="18" charset="0"/>
            </a:endParaRPr>
          </a:p>
        </p:txBody>
      </p:sp>
      <p:sp>
        <p:nvSpPr>
          <p:cNvPr id="5" name="Footer Placeholder 4"/>
          <p:cNvSpPr>
            <a:spLocks noGrp="1"/>
          </p:cNvSpPr>
          <p:nvPr>
            <p:ph type="ftr" sz="quarter" idx="11"/>
          </p:nvPr>
        </p:nvSpPr>
        <p:spPr/>
        <p:txBody>
          <a:bodyPr/>
          <a:lstStyle/>
          <a:p>
            <a:r>
              <a:rPr lang="en-US" smtClean="0"/>
              <a:t>DISCRETE STRUCTURES   UNIT-I</a:t>
            </a:r>
            <a:endParaRPr lang="en-US" dirty="0"/>
          </a:p>
        </p:txBody>
      </p:sp>
      <p:sp>
        <p:nvSpPr>
          <p:cNvPr id="4" name="Slide Number Placeholder 3"/>
          <p:cNvSpPr>
            <a:spLocks noGrp="1"/>
          </p:cNvSpPr>
          <p:nvPr>
            <p:ph type="sldNum" sz="quarter" idx="12"/>
          </p:nvPr>
        </p:nvSpPr>
        <p:spPr/>
        <p:txBody>
          <a:bodyPr/>
          <a:lstStyle/>
          <a:p>
            <a:pPr>
              <a:defRPr/>
            </a:pPr>
            <a:fld id="{0EFFCF1F-F02D-4594-A964-BA7CBAD841C0}" type="slidenum">
              <a:rPr lang="en-US" smtClean="0"/>
              <a:pPr>
                <a:defRPr/>
              </a:pPr>
              <a:t>10</a:t>
            </a:fld>
            <a:endParaRPr lang="en-US" dirty="0"/>
          </a:p>
        </p:txBody>
      </p:sp>
    </p:spTree>
  </p:cSld>
  <p:clrMapOvr>
    <a:masterClrMapping/>
  </p:clrMapOvr>
  <p:transition>
    <p:sndAc>
      <p:end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7620000" cy="1157287"/>
          </a:xfrm>
        </p:spPr>
        <p:txBody>
          <a:bodyPr/>
          <a:lstStyle/>
          <a:p>
            <a:r>
              <a:rPr lang="en-US" dirty="0" smtClean="0"/>
              <a:t>Descriptive : Roster Method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Set of all vowels in the English alphabet:</a:t>
            </a:r>
          </a:p>
          <a:p>
            <a:pPr>
              <a:buNone/>
            </a:pPr>
            <a:r>
              <a:rPr lang="en-US" dirty="0" smtClean="0"/>
              <a:t>              </a:t>
            </a:r>
            <a:r>
              <a:rPr lang="en-US" i="1" dirty="0" smtClean="0">
                <a:latin typeface="Cambria Math" pitchFamily="18" charset="0"/>
                <a:ea typeface="Cambria Math" pitchFamily="18" charset="0"/>
              </a:rPr>
              <a:t>V</a:t>
            </a:r>
            <a:r>
              <a:rPr lang="en-US" dirty="0" smtClean="0">
                <a:latin typeface="Cambria Math" pitchFamily="18" charset="0"/>
                <a:ea typeface="Cambria Math" pitchFamily="18" charset="0"/>
              </a:rPr>
              <a:t> = {</a:t>
            </a:r>
            <a:r>
              <a:rPr lang="en-US" dirty="0" err="1" smtClean="0">
                <a:latin typeface="Cambria Math" pitchFamily="18" charset="0"/>
                <a:ea typeface="Cambria Math" pitchFamily="18" charset="0"/>
              </a:rPr>
              <a:t>a,e,i,o,u</a:t>
            </a:r>
            <a:r>
              <a:rPr lang="en-US" dirty="0" smtClean="0">
                <a:latin typeface="Cambria Math" pitchFamily="18" charset="0"/>
                <a:ea typeface="Cambria Math" pitchFamily="18" charset="0"/>
              </a:rPr>
              <a:t>}</a:t>
            </a:r>
          </a:p>
          <a:p>
            <a:r>
              <a:rPr lang="en-US" dirty="0" smtClean="0"/>
              <a:t>Set of all  odd positive integers less than </a:t>
            </a:r>
            <a:r>
              <a:rPr lang="en-US" dirty="0" smtClean="0">
                <a:latin typeface="Cambria Math" pitchFamily="18" charset="0"/>
                <a:ea typeface="Cambria Math" pitchFamily="18" charset="0"/>
              </a:rPr>
              <a:t>10</a:t>
            </a:r>
            <a:r>
              <a:rPr lang="en-US" dirty="0" smtClean="0"/>
              <a:t>:</a:t>
            </a:r>
          </a:p>
          <a:p>
            <a:pPr>
              <a:buNone/>
            </a:pPr>
            <a:r>
              <a:rPr lang="en-US" dirty="0" smtClean="0"/>
              <a:t>             </a:t>
            </a:r>
            <a:r>
              <a:rPr lang="en-US" i="1" dirty="0" smtClean="0">
                <a:latin typeface="Cambria Math" pitchFamily="18" charset="0"/>
                <a:ea typeface="Cambria Math" pitchFamily="18" charset="0"/>
              </a:rPr>
              <a:t>O</a:t>
            </a:r>
            <a:r>
              <a:rPr lang="en-US" dirty="0" smtClean="0">
                <a:latin typeface="Cambria Math" pitchFamily="18" charset="0"/>
                <a:ea typeface="Cambria Math" pitchFamily="18" charset="0"/>
              </a:rPr>
              <a:t> = {1,3,5,7,9}</a:t>
            </a:r>
          </a:p>
          <a:p>
            <a:r>
              <a:rPr lang="en-US" dirty="0" smtClean="0"/>
              <a:t>Set of all positive integers less than </a:t>
            </a:r>
            <a:r>
              <a:rPr lang="en-US" dirty="0" smtClean="0">
                <a:latin typeface="Cambria Math" pitchFamily="18" charset="0"/>
                <a:ea typeface="Cambria Math" pitchFamily="18" charset="0"/>
              </a:rPr>
              <a:t>100</a:t>
            </a:r>
            <a:r>
              <a:rPr lang="en-US" dirty="0" smtClean="0"/>
              <a:t>:</a:t>
            </a:r>
          </a:p>
          <a:p>
            <a:pPr>
              <a:buNone/>
            </a:pPr>
            <a:r>
              <a:rPr lang="en-US" dirty="0" smtClean="0"/>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{1,2,3,……..,99}</a:t>
            </a:r>
          </a:p>
          <a:p>
            <a:pPr marL="514350" indent="-514350"/>
            <a:r>
              <a:rPr lang="en-US" dirty="0" smtClean="0">
                <a:latin typeface="Cambria Math" pitchFamily="18" charset="0"/>
                <a:ea typeface="Cambria Math" pitchFamily="18" charset="0"/>
              </a:rPr>
              <a:t>Set of all integers less than 0:</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 -3,-2,-1}</a:t>
            </a:r>
            <a:endParaRPr lang="en-US" dirty="0">
              <a:latin typeface="Cambria Math" pitchFamily="18" charset="0"/>
              <a:ea typeface="Cambria Math" pitchFamily="18" charset="0"/>
            </a:endParaRPr>
          </a:p>
        </p:txBody>
      </p:sp>
      <p:sp>
        <p:nvSpPr>
          <p:cNvPr id="5" name="Footer Placeholder 4"/>
          <p:cNvSpPr>
            <a:spLocks noGrp="1"/>
          </p:cNvSpPr>
          <p:nvPr>
            <p:ph type="ftr" sz="quarter" idx="11"/>
          </p:nvPr>
        </p:nvSpPr>
        <p:spPr/>
        <p:txBody>
          <a:bodyPr/>
          <a:lstStyle/>
          <a:p>
            <a:r>
              <a:rPr lang="en-US" smtClean="0"/>
              <a:t>DISCRETE STRUCTURES   UNIT-I</a:t>
            </a:r>
            <a:endParaRPr lang="en-US" dirty="0"/>
          </a:p>
        </p:txBody>
      </p:sp>
      <p:sp>
        <p:nvSpPr>
          <p:cNvPr id="4" name="Slide Number Placeholder 3"/>
          <p:cNvSpPr>
            <a:spLocks noGrp="1"/>
          </p:cNvSpPr>
          <p:nvPr>
            <p:ph type="sldNum" sz="quarter" idx="12"/>
          </p:nvPr>
        </p:nvSpPr>
        <p:spPr/>
        <p:txBody>
          <a:bodyPr/>
          <a:lstStyle/>
          <a:p>
            <a:pPr>
              <a:defRPr/>
            </a:pPr>
            <a:fld id="{0EFFCF1F-F02D-4594-A964-BA7CBAD841C0}" type="slidenum">
              <a:rPr lang="en-US" smtClean="0"/>
              <a:pPr>
                <a:defRPr/>
              </a:pPr>
              <a:t>11</a:t>
            </a:fld>
            <a:endParaRPr lang="en-US" dirty="0"/>
          </a:p>
        </p:txBody>
      </p:sp>
    </p:spTree>
  </p:cSld>
  <p:clrMapOvr>
    <a:masterClrMapping/>
  </p:clrMapOvr>
  <p:transition>
    <p:sndAc>
      <p:end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0"/>
            <a:ext cx="7696200" cy="623887"/>
          </a:xfrm>
        </p:spPr>
        <p:txBody>
          <a:bodyPr/>
          <a:lstStyle/>
          <a:p>
            <a:pPr algn="ctr"/>
            <a:r>
              <a:rPr lang="en-US" dirty="0" smtClean="0"/>
              <a:t>Set-Builder Notation</a:t>
            </a:r>
            <a:endParaRPr lang="en-US" dirty="0"/>
          </a:p>
        </p:txBody>
      </p:sp>
      <p:sp>
        <p:nvSpPr>
          <p:cNvPr id="3" name="Content Placeholder 2"/>
          <p:cNvSpPr>
            <a:spLocks noGrp="1"/>
          </p:cNvSpPr>
          <p:nvPr>
            <p:ph idx="1"/>
          </p:nvPr>
        </p:nvSpPr>
        <p:spPr>
          <a:xfrm>
            <a:off x="0" y="1828800"/>
            <a:ext cx="9144000" cy="4724400"/>
          </a:xfrm>
        </p:spPr>
        <p:txBody>
          <a:bodyPr>
            <a:normAutofit/>
          </a:bodyPr>
          <a:lstStyle/>
          <a:p>
            <a:r>
              <a:rPr lang="en-US" dirty="0" smtClean="0"/>
              <a:t>Specify the property or properties that all members must satisfy:</a:t>
            </a:r>
          </a:p>
          <a:p>
            <a:pPr>
              <a:buNone/>
            </a:pPr>
            <a:r>
              <a:rPr lang="en-US" dirty="0" smtClean="0"/>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is a positive integer less than 100}</a:t>
            </a:r>
          </a:p>
          <a:p>
            <a:pPr>
              <a:buNone/>
            </a:pPr>
            <a:r>
              <a:rPr lang="en-US" dirty="0" smtClean="0">
                <a:latin typeface="Cambria Math" pitchFamily="18" charset="0"/>
                <a:ea typeface="Cambria Math" pitchFamily="18" charset="0"/>
              </a:rPr>
              <a:t>      S= {1,2,3,…,99}</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O</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is an odd positive integer less than 10}</a:t>
            </a:r>
          </a:p>
          <a:p>
            <a:pPr>
              <a:buNone/>
            </a:pPr>
            <a:r>
              <a:rPr lang="en-US" dirty="0" smtClean="0"/>
              <a:t>    </a:t>
            </a:r>
            <a:r>
              <a:rPr lang="en-US" i="1" dirty="0" smtClean="0">
                <a:latin typeface="Cambria Math" pitchFamily="18" charset="0"/>
                <a:ea typeface="Cambria Math" pitchFamily="18" charset="0"/>
              </a:rPr>
              <a:t>O</a:t>
            </a:r>
            <a:r>
              <a:rPr lang="en-US" dirty="0" smtClean="0">
                <a:latin typeface="Cambria Math" pitchFamily="18" charset="0"/>
                <a:ea typeface="Cambria Math" pitchFamily="18" charset="0"/>
              </a:rPr>
              <a:t> = {1,3,5,7,9}</a:t>
            </a:r>
          </a:p>
          <a:p>
            <a:pPr>
              <a:buNone/>
            </a:pPr>
            <a:r>
              <a:rPr lang="en-US" b="1" dirty="0" smtClean="0">
                <a:latin typeface="Cambria Math" pitchFamily="18" charset="0"/>
                <a:ea typeface="Cambria Math" pitchFamily="18" charset="0"/>
              </a:rPr>
              <a:t>     </a:t>
            </a:r>
            <a:r>
              <a:rPr lang="en-US" i="1" dirty="0" smtClean="0">
                <a:latin typeface="Cambria Math" pitchFamily="18" charset="0"/>
                <a:ea typeface="Cambria Math" pitchFamily="18" charset="0"/>
              </a:rPr>
              <a:t>O</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 Z⁺</a:t>
            </a:r>
            <a:r>
              <a:rPr lang="en-US" dirty="0" smtClean="0">
                <a:latin typeface="Cambria Math" pitchFamily="18" charset="0"/>
                <a:ea typeface="Cambria Math" pitchFamily="18" charset="0"/>
              </a:rPr>
              <a:t> | </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is odd and </a:t>
            </a:r>
            <a:r>
              <a:rPr lang="en-US" i="1" dirty="0" smtClean="0">
                <a:ea typeface="Cambria Math" pitchFamily="18" charset="0"/>
              </a:rPr>
              <a:t>x</a:t>
            </a:r>
            <a:r>
              <a:rPr lang="en-US" dirty="0" smtClean="0">
                <a:latin typeface="Cambria Math" pitchFamily="18" charset="0"/>
                <a:ea typeface="Cambria Math" pitchFamily="18" charset="0"/>
              </a:rPr>
              <a:t> &lt; 10}</a:t>
            </a:r>
          </a:p>
          <a:p>
            <a:endParaRPr lang="en-US" i="1" dirty="0" smtClean="0">
              <a:latin typeface="Cambria Math" pitchFamily="18" charset="0"/>
              <a:ea typeface="Cambria Math" pitchFamily="18" charset="0"/>
            </a:endParaRPr>
          </a:p>
          <a:p>
            <a:pPr>
              <a:buNone/>
            </a:pPr>
            <a:endParaRPr lang="en-US" dirty="0" smtClean="0"/>
          </a:p>
        </p:txBody>
      </p:sp>
      <p:sp>
        <p:nvSpPr>
          <p:cNvPr id="5" name="Footer Placeholder 4"/>
          <p:cNvSpPr>
            <a:spLocks noGrp="1"/>
          </p:cNvSpPr>
          <p:nvPr>
            <p:ph type="ftr" sz="quarter" idx="11"/>
          </p:nvPr>
        </p:nvSpPr>
        <p:spPr/>
        <p:txBody>
          <a:bodyPr/>
          <a:lstStyle/>
          <a:p>
            <a:r>
              <a:rPr lang="en-US" smtClean="0"/>
              <a:t>DISCRETE STRUCTURES   UNIT-I</a:t>
            </a:r>
            <a:endParaRPr lang="en-US" dirty="0"/>
          </a:p>
        </p:txBody>
      </p:sp>
      <p:sp>
        <p:nvSpPr>
          <p:cNvPr id="4" name="Slide Number Placeholder 3"/>
          <p:cNvSpPr>
            <a:spLocks noGrp="1"/>
          </p:cNvSpPr>
          <p:nvPr>
            <p:ph type="sldNum" sz="quarter" idx="12"/>
          </p:nvPr>
        </p:nvSpPr>
        <p:spPr/>
        <p:txBody>
          <a:bodyPr/>
          <a:lstStyle/>
          <a:p>
            <a:pPr>
              <a:defRPr/>
            </a:pPr>
            <a:fld id="{0EFFCF1F-F02D-4594-A964-BA7CBAD841C0}" type="slidenum">
              <a:rPr lang="en-US" smtClean="0"/>
              <a:pPr>
                <a:defRPr/>
              </a:pPr>
              <a:t>12</a:t>
            </a:fld>
            <a:endParaRPr lang="en-US" dirty="0"/>
          </a:p>
        </p:txBody>
      </p:sp>
    </p:spTree>
  </p:cSld>
  <p:clrMapOvr>
    <a:masterClrMapping/>
  </p:clrMapOvr>
  <p:transition>
    <p:sndAc>
      <p:end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840662" cy="1081087"/>
          </a:xfrm>
        </p:spPr>
        <p:txBody>
          <a:bodyPr/>
          <a:lstStyle/>
          <a:p>
            <a:pPr algn="ctr"/>
            <a:r>
              <a:rPr lang="en-US" dirty="0" smtClean="0"/>
              <a:t>Set-Builder Notation</a:t>
            </a:r>
            <a:endParaRPr lang="en-US" dirty="0"/>
          </a:p>
        </p:txBody>
      </p:sp>
      <p:sp>
        <p:nvSpPr>
          <p:cNvPr id="3" name="Content Placeholder 2"/>
          <p:cNvSpPr>
            <a:spLocks noGrp="1"/>
          </p:cNvSpPr>
          <p:nvPr>
            <p:ph idx="1"/>
          </p:nvPr>
        </p:nvSpPr>
        <p:spPr>
          <a:xfrm>
            <a:off x="304800" y="2017713"/>
            <a:ext cx="8650288" cy="4114800"/>
          </a:xfrm>
        </p:spPr>
        <p:txBody>
          <a:bodyPr/>
          <a:lstStyle/>
          <a:p>
            <a:r>
              <a:rPr lang="en-US" dirty="0" smtClean="0"/>
              <a:t>A predicate may be used: </a:t>
            </a:r>
          </a:p>
          <a:p>
            <a:pPr>
              <a:buNone/>
            </a:pPr>
            <a:r>
              <a:rPr lang="en-US" dirty="0" smtClean="0"/>
              <a:t>                 </a:t>
            </a:r>
            <a:r>
              <a:rPr lang="en-US" i="1" dirty="0" smtClean="0">
                <a:latin typeface="Cambria Math" pitchFamily="18" charset="0"/>
                <a:ea typeface="Cambria Math" pitchFamily="18" charset="0"/>
              </a:rPr>
              <a:t>S</a:t>
            </a:r>
            <a:r>
              <a:rPr lang="en-US" b="1" i="1"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P(</a:t>
            </a:r>
            <a:r>
              <a:rPr lang="en-US" i="1" dirty="0" smtClean="0">
                <a:ea typeface="Cambria Math" pitchFamily="18" charset="0"/>
              </a:rPr>
              <a:t>x</a:t>
            </a:r>
            <a:r>
              <a:rPr lang="en-US" dirty="0" smtClean="0">
                <a:latin typeface="Cambria Math" pitchFamily="18" charset="0"/>
                <a:ea typeface="Cambria Math" pitchFamily="18" charset="0"/>
              </a:rPr>
              <a:t>)}</a:t>
            </a:r>
          </a:p>
          <a:p>
            <a:r>
              <a:rPr lang="en-US" dirty="0" smtClean="0"/>
              <a:t>Example: </a:t>
            </a:r>
            <a:r>
              <a:rPr lang="en-US" i="1" dirty="0" smtClean="0">
                <a:latin typeface="Cambria Math" pitchFamily="18" charset="0"/>
                <a:ea typeface="Cambria Math" pitchFamily="18" charset="0"/>
              </a:rPr>
              <a:t>S</a:t>
            </a:r>
            <a:r>
              <a:rPr lang="en-US" b="1" i="1"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Prime(</a:t>
            </a:r>
            <a:r>
              <a:rPr lang="en-US" i="1" dirty="0" smtClean="0">
                <a:ea typeface="Cambria Math" pitchFamily="18" charset="0"/>
              </a:rPr>
              <a:t>x</a:t>
            </a:r>
            <a:r>
              <a:rPr lang="en-US" dirty="0" smtClean="0">
                <a:latin typeface="Cambria Math" pitchFamily="18" charset="0"/>
                <a:ea typeface="Cambria Math" pitchFamily="18" charset="0"/>
              </a:rPr>
              <a:t>)}</a:t>
            </a:r>
          </a:p>
          <a:p>
            <a:r>
              <a:rPr lang="en-US" dirty="0" smtClean="0">
                <a:ea typeface="Cambria Math" pitchFamily="18" charset="0"/>
              </a:rPr>
              <a:t>Positive rational numbers</a:t>
            </a:r>
            <a:r>
              <a:rPr lang="en-US" i="1" dirty="0" smtClean="0">
                <a:ea typeface="Cambria Math" pitchFamily="18" charset="0"/>
              </a:rPr>
              <a:t>:</a:t>
            </a:r>
          </a:p>
          <a:p>
            <a:pPr>
              <a:buNone/>
            </a:pPr>
            <a:r>
              <a:rPr lang="en-US" i="1" dirty="0" smtClean="0">
                <a:ea typeface="Cambria Math" pitchFamily="18" charset="0"/>
              </a:rPr>
              <a:t>        </a:t>
            </a:r>
            <a:r>
              <a:rPr lang="en-US" b="1" dirty="0" smtClean="0">
                <a:latin typeface="Cambria Math" pitchFamily="18" charset="0"/>
                <a:ea typeface="Cambria Math" pitchFamily="18" charset="0"/>
              </a:rPr>
              <a:t>Q</a:t>
            </a:r>
            <a:r>
              <a:rPr lang="en-US" b="1" baseline="30000" dirty="0" smtClean="0">
                <a:latin typeface="Cambria Math" pitchFamily="18" charset="0"/>
                <a:ea typeface="Cambria Math" pitchFamily="18" charset="0"/>
              </a:rPr>
              <a:t>+</a:t>
            </a:r>
            <a:r>
              <a:rPr lang="en-US" baseline="30000"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 </a:t>
            </a:r>
            <a:r>
              <a:rPr lang="en-US" b="1" dirty="0" smtClean="0">
                <a:ea typeface="Cambria Math" pitchFamily="18" charset="0"/>
              </a:rPr>
              <a:t>R</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p</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q</a:t>
            </a:r>
            <a:r>
              <a:rPr lang="en-US" dirty="0" smtClean="0">
                <a:latin typeface="Cambria Math" pitchFamily="18" charset="0"/>
                <a:ea typeface="Cambria Math" pitchFamily="18" charset="0"/>
              </a:rPr>
              <a:t>, for some positive integers </a:t>
            </a:r>
            <a:r>
              <a:rPr lang="en-US" i="1" dirty="0" err="1" smtClean="0">
                <a:latin typeface="Cambria Math" pitchFamily="18" charset="0"/>
                <a:ea typeface="Cambria Math" pitchFamily="18" charset="0"/>
              </a:rPr>
              <a:t>p</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q</a:t>
            </a:r>
            <a:r>
              <a:rPr lang="en-US" dirty="0" smtClean="0">
                <a:latin typeface="Cambria Math" pitchFamily="18" charset="0"/>
                <a:ea typeface="Cambria Math" pitchFamily="18" charset="0"/>
              </a:rPr>
              <a:t>}</a:t>
            </a:r>
          </a:p>
          <a:p>
            <a:endParaRPr lang="en-US" dirty="0"/>
          </a:p>
        </p:txBody>
      </p:sp>
      <p:sp>
        <p:nvSpPr>
          <p:cNvPr id="4" name="Footer Placeholder 3"/>
          <p:cNvSpPr>
            <a:spLocks noGrp="1"/>
          </p:cNvSpPr>
          <p:nvPr>
            <p:ph type="ftr" sz="quarter" idx="11"/>
          </p:nvPr>
        </p:nvSpPr>
        <p:spPr/>
        <p:txBody>
          <a:bodyPr/>
          <a:lstStyle/>
          <a:p>
            <a:r>
              <a:rPr lang="en-US" smtClean="0"/>
              <a:t>DISCRETE STRUCTURES   UNIT-I</a:t>
            </a:r>
            <a:endParaRPr lang="en-US" dirty="0"/>
          </a:p>
        </p:txBody>
      </p:sp>
      <p:sp>
        <p:nvSpPr>
          <p:cNvPr id="5" name="Slide Number Placeholder 4"/>
          <p:cNvSpPr>
            <a:spLocks noGrp="1"/>
          </p:cNvSpPr>
          <p:nvPr>
            <p:ph type="sldNum" sz="quarter" idx="12"/>
          </p:nvPr>
        </p:nvSpPr>
        <p:spPr/>
        <p:txBody>
          <a:bodyPr/>
          <a:lstStyle/>
          <a:p>
            <a:pPr>
              <a:defRPr/>
            </a:pPr>
            <a:fld id="{0EFFCF1F-F02D-4594-A964-BA7CBAD841C0}" type="slidenum">
              <a:rPr lang="en-US" smtClean="0"/>
              <a:pPr>
                <a:defRPr/>
              </a:pPr>
              <a:t>13</a:t>
            </a:fld>
            <a:endParaRPr lang="en-US" dirty="0"/>
          </a:p>
        </p:txBody>
      </p:sp>
    </p:spTree>
  </p:cSld>
  <p:clrMapOvr>
    <a:masterClrMapping/>
  </p:clrMapOvr>
  <p:transition>
    <p:sndAc>
      <p:end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type="body" idx="4294967295"/>
          </p:nvPr>
        </p:nvSpPr>
        <p:spPr>
          <a:xfrm>
            <a:off x="0" y="609600"/>
            <a:ext cx="9144000" cy="533400"/>
          </a:xfrm>
          <a:extLst/>
        </p:spPr>
        <p:txBody>
          <a:bodyPr rtlCol="0">
            <a:normAutofit fontScale="62500" lnSpcReduction="20000"/>
          </a:bodyPr>
          <a:lstStyle/>
          <a:p>
            <a:pPr algn="ctr" eaLnBrk="1" fontAlgn="auto" hangingPunct="1">
              <a:spcAft>
                <a:spcPts val="0"/>
              </a:spcAft>
              <a:buFont typeface="Wingdings" pitchFamily="2" charset="2"/>
              <a:buNone/>
              <a:defRPr/>
            </a:pPr>
            <a:r>
              <a:rPr lang="en-US" dirty="0" smtClean="0">
                <a:latin typeface="+mj-lt"/>
                <a:cs typeface="Times New Roman" pitchFamily="18" charset="0"/>
              </a:rPr>
              <a:t>                      </a:t>
            </a:r>
            <a:r>
              <a:rPr lang="en-US" sz="5700" dirty="0" smtClean="0">
                <a:solidFill>
                  <a:srgbClr val="092091"/>
                </a:solidFill>
                <a:latin typeface="+mj-lt"/>
                <a:cs typeface="Times New Roman" pitchFamily="18" charset="0"/>
              </a:rPr>
              <a:t>Finite and Infinite Sets</a:t>
            </a:r>
          </a:p>
        </p:txBody>
      </p:sp>
      <p:sp>
        <p:nvSpPr>
          <p:cNvPr id="10" name="Rectangle 9"/>
          <p:cNvSpPr>
            <a:spLocks noChangeArrowheads="1"/>
          </p:cNvSpPr>
          <p:nvPr/>
        </p:nvSpPr>
        <p:spPr bwMode="auto">
          <a:xfrm>
            <a:off x="381000" y="4038600"/>
            <a:ext cx="2286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dirty="0">
                <a:latin typeface="+mj-lt"/>
                <a:cs typeface="Times New Roman" pitchFamily="18" charset="0"/>
              </a:rPr>
              <a:t>{2, 4, 8, 16}</a:t>
            </a:r>
          </a:p>
        </p:txBody>
      </p:sp>
      <p:sp>
        <p:nvSpPr>
          <p:cNvPr id="11" name="Rectangle 10"/>
          <p:cNvSpPr>
            <a:spLocks noChangeArrowheads="1"/>
          </p:cNvSpPr>
          <p:nvPr/>
        </p:nvSpPr>
        <p:spPr bwMode="auto">
          <a:xfrm>
            <a:off x="3048000" y="4038600"/>
            <a:ext cx="4724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dirty="0" smtClean="0">
                <a:solidFill>
                  <a:srgbClr val="00B050"/>
                </a:solidFill>
                <a:latin typeface="+mj-lt"/>
              </a:rPr>
              <a:t>Finite </a:t>
            </a:r>
            <a:r>
              <a:rPr lang="en-US" altLang="en-US" sz="3200" dirty="0">
                <a:solidFill>
                  <a:srgbClr val="00B050"/>
                </a:solidFill>
                <a:latin typeface="+mj-lt"/>
              </a:rPr>
              <a:t>set</a:t>
            </a:r>
          </a:p>
        </p:txBody>
      </p:sp>
      <p:sp>
        <p:nvSpPr>
          <p:cNvPr id="14" name="Rectangle 13"/>
          <p:cNvSpPr>
            <a:spLocks noChangeArrowheads="1"/>
          </p:cNvSpPr>
          <p:nvPr/>
        </p:nvSpPr>
        <p:spPr bwMode="auto">
          <a:xfrm>
            <a:off x="304800" y="4800600"/>
            <a:ext cx="2295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dirty="0" smtClean="0">
                <a:latin typeface="+mj-lt"/>
                <a:cs typeface="Times New Roman" pitchFamily="18" charset="0"/>
                <a:sym typeface="MS Reference 2" pitchFamily="2" charset="2"/>
              </a:rPr>
              <a:t>{</a:t>
            </a:r>
            <a:r>
              <a:rPr lang="en-US" altLang="en-US" sz="3200" dirty="0">
                <a:latin typeface="+mj-lt"/>
                <a:cs typeface="Times New Roman" pitchFamily="18" charset="0"/>
                <a:sym typeface="MS Reference 2" pitchFamily="2" charset="2"/>
              </a:rPr>
              <a:t>1, 2, 3, …}</a:t>
            </a:r>
            <a:endParaRPr lang="en-US" altLang="en-US" sz="3200" dirty="0">
              <a:latin typeface="+mj-lt"/>
            </a:endParaRPr>
          </a:p>
        </p:txBody>
      </p:sp>
      <p:sp>
        <p:nvSpPr>
          <p:cNvPr id="21" name="Rectangle 20"/>
          <p:cNvSpPr>
            <a:spLocks noChangeArrowheads="1"/>
          </p:cNvSpPr>
          <p:nvPr/>
        </p:nvSpPr>
        <p:spPr bwMode="auto">
          <a:xfrm>
            <a:off x="2895600" y="4800600"/>
            <a:ext cx="49164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dirty="0" smtClean="0">
                <a:solidFill>
                  <a:srgbClr val="00B050"/>
                </a:solidFill>
                <a:latin typeface="+mj-lt"/>
              </a:rPr>
              <a:t> </a:t>
            </a:r>
            <a:r>
              <a:rPr lang="en-US" altLang="en-US" sz="3200" dirty="0">
                <a:solidFill>
                  <a:srgbClr val="00B050"/>
                </a:solidFill>
                <a:latin typeface="+mj-lt"/>
              </a:rPr>
              <a:t>Infinite set</a:t>
            </a:r>
          </a:p>
        </p:txBody>
      </p:sp>
      <p:sp>
        <p:nvSpPr>
          <p:cNvPr id="17" name="Rectangle 3"/>
          <p:cNvSpPr txBox="1">
            <a:spLocks noChangeArrowheads="1"/>
          </p:cNvSpPr>
          <p:nvPr/>
        </p:nvSpPr>
        <p:spPr bwMode="auto">
          <a:xfrm>
            <a:off x="457200" y="1905000"/>
            <a:ext cx="8686800" cy="609600"/>
          </a:xfrm>
          <a:prstGeom prst="rect">
            <a:avLst/>
          </a:prstGeom>
          <a:noFill/>
          <a:ln>
            <a:noFill/>
          </a:ln>
          <a:extLst/>
        </p:spPr>
        <p:txBody>
          <a:bodyPr>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spcAft>
                <a:spcPts val="0"/>
              </a:spcAft>
              <a:buFont typeface="Wingdings" pitchFamily="2" charset="2"/>
              <a:buNone/>
              <a:defRPr/>
            </a:pPr>
            <a:r>
              <a:rPr lang="en-US" dirty="0" smtClean="0">
                <a:solidFill>
                  <a:srgbClr val="0070C0"/>
                </a:solidFill>
                <a:latin typeface="+mj-lt"/>
                <a:cs typeface="Times New Roman" pitchFamily="18" charset="0"/>
              </a:rPr>
              <a:t>Finite set: The number of elements in a set are countable.</a:t>
            </a:r>
          </a:p>
        </p:txBody>
      </p:sp>
      <p:sp>
        <p:nvSpPr>
          <p:cNvPr id="19" name="Rectangle 3"/>
          <p:cNvSpPr txBox="1">
            <a:spLocks noChangeArrowheads="1"/>
          </p:cNvSpPr>
          <p:nvPr/>
        </p:nvSpPr>
        <p:spPr bwMode="auto">
          <a:xfrm>
            <a:off x="381000" y="2884487"/>
            <a:ext cx="8534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3429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20000"/>
              </a:spcBef>
              <a:buFont typeface="Wingdings" pitchFamily="2" charset="2"/>
              <a:buNone/>
            </a:pPr>
            <a:r>
              <a:rPr lang="en-US" altLang="en-US" sz="3200" dirty="0">
                <a:solidFill>
                  <a:srgbClr val="0070C0"/>
                </a:solidFill>
                <a:latin typeface="+mj-lt"/>
                <a:cs typeface="Times New Roman" pitchFamily="18" charset="0"/>
              </a:rPr>
              <a:t>Infinite set: The number of elements in a set are not countable </a:t>
            </a:r>
          </a:p>
        </p:txBody>
      </p:sp>
    </p:spTree>
    <p:extLst>
      <p:ext uri="{BB962C8B-B14F-4D97-AF65-F5344CB8AC3E}">
        <p14:creationId xmlns:p14="http://schemas.microsoft.com/office/powerpoint/2010/main" val="271187252"/>
      </p:ext>
    </p:extLst>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autoUpdateAnimBg="0"/>
      <p:bldP spid="10" grpId="0"/>
      <p:bldP spid="11" grpId="0"/>
      <p:bldP spid="14" grpId="0"/>
      <p:bldP spid="21" grpId="0"/>
      <p:bldP spid="17" grpId="0" build="p" bldLvl="2" autoUpdateAnimBg="0"/>
      <p:bldP spid="19" grpId="0" build="p" bldLvl="2"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914400"/>
            <a:ext cx="5707061" cy="623887"/>
          </a:xfrm>
        </p:spPr>
        <p:txBody>
          <a:bodyPr>
            <a:noAutofit/>
          </a:bodyPr>
          <a:lstStyle/>
          <a:p>
            <a:pPr algn="ctr"/>
            <a:r>
              <a:rPr lang="en-US" dirty="0" smtClean="0"/>
              <a:t>Some Important Sets</a:t>
            </a:r>
            <a:endParaRPr lang="en-US" dirty="0"/>
          </a:p>
        </p:txBody>
      </p:sp>
      <p:sp>
        <p:nvSpPr>
          <p:cNvPr id="3" name="Content Placeholder 2"/>
          <p:cNvSpPr>
            <a:spLocks noGrp="1"/>
          </p:cNvSpPr>
          <p:nvPr>
            <p:ph idx="1"/>
          </p:nvPr>
        </p:nvSpPr>
        <p:spPr/>
        <p:txBody>
          <a:bodyPr/>
          <a:lstStyle/>
          <a:p>
            <a:pPr>
              <a:buNone/>
            </a:pPr>
            <a:r>
              <a:rPr lang="en-US" b="1" dirty="0" smtClean="0">
                <a:latin typeface="Cambria Math" pitchFamily="18" charset="0"/>
                <a:ea typeface="Cambria Math" pitchFamily="18" charset="0"/>
              </a:rPr>
              <a:t>N</a:t>
            </a:r>
            <a:r>
              <a:rPr lang="en-US" dirty="0" smtClean="0"/>
              <a:t> = </a:t>
            </a:r>
            <a:r>
              <a:rPr lang="en-US" i="1" dirty="0" smtClean="0"/>
              <a:t>natural numbers </a:t>
            </a:r>
            <a:r>
              <a:rPr lang="en-US" dirty="0" smtClean="0"/>
              <a:t>= </a:t>
            </a:r>
            <a:r>
              <a:rPr lang="en-US" dirty="0" smtClean="0">
                <a:latin typeface="Cambria Math" pitchFamily="18" charset="0"/>
                <a:ea typeface="Cambria Math" pitchFamily="18" charset="0"/>
              </a:rPr>
              <a:t>{0,1,2,3….}</a:t>
            </a:r>
          </a:p>
          <a:p>
            <a:pPr>
              <a:buNone/>
            </a:pPr>
            <a:r>
              <a:rPr lang="en-US" b="1" dirty="0" smtClean="0">
                <a:latin typeface="Cambria Math" pitchFamily="18" charset="0"/>
                <a:ea typeface="Cambria Math" pitchFamily="18" charset="0"/>
              </a:rPr>
              <a:t>Z</a:t>
            </a:r>
            <a:r>
              <a:rPr lang="en-US" dirty="0" smtClean="0"/>
              <a:t> = </a:t>
            </a:r>
            <a:r>
              <a:rPr lang="en-US" i="1" dirty="0" smtClean="0"/>
              <a:t>integers</a:t>
            </a:r>
            <a:r>
              <a:rPr lang="en-US" dirty="0" smtClean="0"/>
              <a:t> = </a:t>
            </a:r>
            <a:r>
              <a:rPr lang="en-US" dirty="0" smtClean="0">
                <a:latin typeface="Cambria Math" pitchFamily="18" charset="0"/>
                <a:ea typeface="Cambria Math" pitchFamily="18" charset="0"/>
              </a:rPr>
              <a:t>{…,-3,-2,-1,0,1,2,3,…}</a:t>
            </a:r>
          </a:p>
          <a:p>
            <a:pPr>
              <a:buNone/>
            </a:pPr>
            <a:r>
              <a:rPr lang="en-US" b="1" dirty="0" smtClean="0">
                <a:latin typeface="Cambria Math" pitchFamily="18" charset="0"/>
                <a:ea typeface="Cambria Math" pitchFamily="18" charset="0"/>
              </a:rPr>
              <a:t>Z⁺</a:t>
            </a:r>
            <a:r>
              <a:rPr lang="en-US" dirty="0" smtClean="0"/>
              <a:t> = </a:t>
            </a:r>
            <a:r>
              <a:rPr lang="en-US" i="1" dirty="0" smtClean="0"/>
              <a:t>positive integers </a:t>
            </a:r>
            <a:r>
              <a:rPr lang="en-US" dirty="0" smtClean="0"/>
              <a:t>= </a:t>
            </a:r>
            <a:r>
              <a:rPr lang="en-US" dirty="0" smtClean="0">
                <a:latin typeface="Cambria Math" pitchFamily="18" charset="0"/>
                <a:ea typeface="Cambria Math" pitchFamily="18" charset="0"/>
              </a:rPr>
              <a:t>{1,2,3,…..}</a:t>
            </a:r>
          </a:p>
          <a:p>
            <a:pPr>
              <a:buNone/>
            </a:pPr>
            <a:r>
              <a:rPr lang="en-US" b="1" dirty="0" smtClean="0">
                <a:latin typeface="Cambria Math" pitchFamily="18" charset="0"/>
                <a:ea typeface="Cambria Math" pitchFamily="18" charset="0"/>
              </a:rPr>
              <a:t>R</a:t>
            </a:r>
            <a:r>
              <a:rPr lang="en-US" dirty="0" smtClean="0"/>
              <a:t> = set of </a:t>
            </a:r>
            <a:r>
              <a:rPr lang="en-US" i="1" dirty="0" smtClean="0"/>
              <a:t>real numbers</a:t>
            </a:r>
          </a:p>
          <a:p>
            <a:pPr>
              <a:buNone/>
            </a:pPr>
            <a:r>
              <a:rPr lang="en-US" b="1" dirty="0" smtClean="0">
                <a:latin typeface="Cambria Math" pitchFamily="18" charset="0"/>
                <a:ea typeface="Cambria Math" pitchFamily="18" charset="0"/>
              </a:rPr>
              <a:t>R</a:t>
            </a:r>
            <a:r>
              <a:rPr lang="en-US" b="1" baseline="30000" dirty="0" smtClean="0">
                <a:latin typeface="Cambria Math" pitchFamily="18" charset="0"/>
                <a:ea typeface="Cambria Math" pitchFamily="18" charset="0"/>
              </a:rPr>
              <a:t>+</a:t>
            </a:r>
            <a:r>
              <a:rPr lang="en-US" dirty="0" smtClean="0"/>
              <a:t> = set of </a:t>
            </a:r>
            <a:r>
              <a:rPr lang="en-US" i="1" dirty="0" smtClean="0"/>
              <a:t>positive real numbers</a:t>
            </a:r>
          </a:p>
          <a:p>
            <a:pPr>
              <a:buNone/>
            </a:pPr>
            <a:r>
              <a:rPr lang="en-US" b="1" dirty="0" smtClean="0">
                <a:latin typeface="Cambria Math" pitchFamily="18" charset="0"/>
                <a:ea typeface="Cambria Math" pitchFamily="18" charset="0"/>
              </a:rPr>
              <a:t>C</a:t>
            </a:r>
            <a:r>
              <a:rPr lang="en-US" dirty="0" smtClean="0"/>
              <a:t> =  set of </a:t>
            </a:r>
            <a:r>
              <a:rPr lang="en-US" i="1" dirty="0" smtClean="0"/>
              <a:t>complex numbers</a:t>
            </a:r>
            <a:r>
              <a:rPr lang="en-US" dirty="0" smtClean="0"/>
              <a:t>.</a:t>
            </a:r>
          </a:p>
          <a:p>
            <a:pPr>
              <a:buNone/>
            </a:pPr>
            <a:r>
              <a:rPr lang="en-US" b="1" dirty="0" smtClean="0"/>
              <a:t>Q</a:t>
            </a:r>
            <a:r>
              <a:rPr lang="en-US" dirty="0" smtClean="0"/>
              <a:t> = set of rational numbers</a:t>
            </a:r>
          </a:p>
          <a:p>
            <a:endParaRPr lang="en-US" dirty="0">
              <a:latin typeface="Cambria Math" pitchFamily="18" charset="0"/>
              <a:ea typeface="Cambria Math" pitchFamily="18" charset="0"/>
            </a:endParaRPr>
          </a:p>
        </p:txBody>
      </p:sp>
      <p:sp>
        <p:nvSpPr>
          <p:cNvPr id="5" name="Footer Placeholder 4"/>
          <p:cNvSpPr>
            <a:spLocks noGrp="1"/>
          </p:cNvSpPr>
          <p:nvPr>
            <p:ph type="ftr" sz="quarter" idx="11"/>
          </p:nvPr>
        </p:nvSpPr>
        <p:spPr/>
        <p:txBody>
          <a:bodyPr/>
          <a:lstStyle/>
          <a:p>
            <a:r>
              <a:rPr lang="en-US" smtClean="0"/>
              <a:t>DISCRETE STRUCTURES   UNIT-I</a:t>
            </a:r>
            <a:endParaRPr lang="en-US" dirty="0"/>
          </a:p>
        </p:txBody>
      </p:sp>
      <p:sp>
        <p:nvSpPr>
          <p:cNvPr id="4" name="Slide Number Placeholder 3"/>
          <p:cNvSpPr>
            <a:spLocks noGrp="1"/>
          </p:cNvSpPr>
          <p:nvPr>
            <p:ph type="sldNum" sz="quarter" idx="12"/>
          </p:nvPr>
        </p:nvSpPr>
        <p:spPr/>
        <p:txBody>
          <a:bodyPr/>
          <a:lstStyle/>
          <a:p>
            <a:pPr>
              <a:defRPr/>
            </a:pPr>
            <a:fld id="{0EFFCF1F-F02D-4594-A964-BA7CBAD841C0}" type="slidenum">
              <a:rPr lang="en-US" smtClean="0"/>
              <a:pPr>
                <a:defRPr/>
              </a:pPr>
              <a:t>15</a:t>
            </a:fld>
            <a:endParaRPr lang="en-US" dirty="0"/>
          </a:p>
        </p:txBody>
      </p:sp>
    </p:spTree>
  </p:cSld>
  <p:clrMapOvr>
    <a:masterClrMapping/>
  </p:clrMapOvr>
  <p:transition>
    <p:sndAc>
      <p:end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4313"/>
            <a:ext cx="9144000" cy="1309687"/>
          </a:xfrm>
        </p:spPr>
        <p:txBody>
          <a:bodyPr>
            <a:normAutofit/>
          </a:bodyPr>
          <a:lstStyle/>
          <a:p>
            <a:pPr algn="ctr"/>
            <a:r>
              <a:rPr lang="en-US" dirty="0" smtClean="0"/>
              <a:t>Universal Set</a:t>
            </a:r>
            <a:endParaRPr lang="en-US" dirty="0"/>
          </a:p>
        </p:txBody>
      </p:sp>
      <p:sp>
        <p:nvSpPr>
          <p:cNvPr id="3" name="Content Placeholder 2"/>
          <p:cNvSpPr>
            <a:spLocks noGrp="1"/>
          </p:cNvSpPr>
          <p:nvPr>
            <p:ph idx="1"/>
          </p:nvPr>
        </p:nvSpPr>
        <p:spPr>
          <a:xfrm>
            <a:off x="457200" y="1935480"/>
            <a:ext cx="8229600" cy="2160591"/>
          </a:xfrm>
        </p:spPr>
        <p:txBody>
          <a:bodyPr>
            <a:spAutoFit/>
          </a:bodyPr>
          <a:lstStyle/>
          <a:p>
            <a:r>
              <a:rPr lang="en-US" sz="2400" dirty="0" smtClean="0"/>
              <a:t>The </a:t>
            </a:r>
            <a:r>
              <a:rPr lang="en-US" sz="2400" i="1" dirty="0" smtClean="0"/>
              <a:t>universal set</a:t>
            </a:r>
            <a:r>
              <a:rPr lang="en-US" sz="2400" dirty="0" smtClean="0"/>
              <a:t> </a:t>
            </a:r>
            <a:r>
              <a:rPr lang="en-US" sz="2400" i="1" dirty="0" smtClean="0"/>
              <a:t>U </a:t>
            </a:r>
            <a:r>
              <a:rPr lang="en-US" sz="2400" dirty="0" smtClean="0"/>
              <a:t>is the set containing everything currently under consideration. </a:t>
            </a:r>
            <a:endParaRPr lang="en-US" sz="2400" i="1" dirty="0" smtClean="0"/>
          </a:p>
          <a:p>
            <a:pPr lvl="1"/>
            <a:r>
              <a:rPr lang="en-US" sz="2400" dirty="0" smtClean="0"/>
              <a:t>Sometimes implicit</a:t>
            </a:r>
          </a:p>
          <a:p>
            <a:pPr lvl="1"/>
            <a:r>
              <a:rPr lang="en-US" sz="2400" dirty="0" smtClean="0"/>
              <a:t>Sometimes explicitly stated.</a:t>
            </a:r>
          </a:p>
          <a:p>
            <a:pPr lvl="1"/>
            <a:r>
              <a:rPr lang="en-US" sz="2400" dirty="0" smtClean="0"/>
              <a:t>Contents depend on the context.</a:t>
            </a:r>
          </a:p>
        </p:txBody>
      </p:sp>
      <p:sp>
        <p:nvSpPr>
          <p:cNvPr id="15" name="Footer Placeholder 14"/>
          <p:cNvSpPr>
            <a:spLocks noGrp="1"/>
          </p:cNvSpPr>
          <p:nvPr>
            <p:ph type="ftr" sz="quarter" idx="11"/>
          </p:nvPr>
        </p:nvSpPr>
        <p:spPr/>
        <p:txBody>
          <a:bodyPr/>
          <a:lstStyle/>
          <a:p>
            <a:r>
              <a:rPr lang="en-US" smtClean="0"/>
              <a:t>DISCRETE STRUCTURES   UNIT-I</a:t>
            </a:r>
            <a:endParaRPr lang="en-US" dirty="0"/>
          </a:p>
        </p:txBody>
      </p:sp>
      <p:sp>
        <p:nvSpPr>
          <p:cNvPr id="12" name="Slide Number Placeholder 11"/>
          <p:cNvSpPr>
            <a:spLocks noGrp="1"/>
          </p:cNvSpPr>
          <p:nvPr>
            <p:ph type="sldNum" sz="quarter" idx="12"/>
          </p:nvPr>
        </p:nvSpPr>
        <p:spPr/>
        <p:txBody>
          <a:bodyPr/>
          <a:lstStyle/>
          <a:p>
            <a:pPr>
              <a:defRPr/>
            </a:pPr>
            <a:fld id="{0EFFCF1F-F02D-4594-A964-BA7CBAD841C0}" type="slidenum">
              <a:rPr lang="en-US" smtClean="0"/>
              <a:pPr>
                <a:defRPr/>
              </a:pPr>
              <a:t>16</a:t>
            </a:fld>
            <a:endParaRPr lang="en-US" dirty="0"/>
          </a:p>
        </p:txBody>
      </p:sp>
      <p:sp>
        <p:nvSpPr>
          <p:cNvPr id="5" name="Oval 4"/>
          <p:cNvSpPr/>
          <p:nvPr/>
        </p:nvSpPr>
        <p:spPr>
          <a:xfrm>
            <a:off x="6629400" y="4191000"/>
            <a:ext cx="14478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696200" y="3657600"/>
            <a:ext cx="457200" cy="369332"/>
          </a:xfrm>
          <a:prstGeom prst="rect">
            <a:avLst/>
          </a:prstGeom>
          <a:noFill/>
        </p:spPr>
        <p:txBody>
          <a:bodyPr wrap="square" rtlCol="0">
            <a:spAutoFit/>
          </a:bodyPr>
          <a:lstStyle/>
          <a:p>
            <a:r>
              <a:rPr lang="en-US" i="1" dirty="0" smtClean="0"/>
              <a:t>U</a:t>
            </a:r>
            <a:endParaRPr lang="en-US" i="1" dirty="0"/>
          </a:p>
        </p:txBody>
      </p:sp>
      <p:sp>
        <p:nvSpPr>
          <p:cNvPr id="7" name="TextBox 6"/>
          <p:cNvSpPr txBox="1"/>
          <p:nvPr/>
        </p:nvSpPr>
        <p:spPr>
          <a:xfrm>
            <a:off x="6248400" y="2895600"/>
            <a:ext cx="1828800" cy="369332"/>
          </a:xfrm>
          <a:prstGeom prst="rect">
            <a:avLst/>
          </a:prstGeom>
          <a:noFill/>
        </p:spPr>
        <p:txBody>
          <a:bodyPr wrap="square" rtlCol="0">
            <a:spAutoFit/>
          </a:bodyPr>
          <a:lstStyle/>
          <a:p>
            <a:r>
              <a:rPr lang="en-US" dirty="0" smtClean="0"/>
              <a:t>Venn Diagram</a:t>
            </a:r>
            <a:endParaRPr lang="en-US" dirty="0"/>
          </a:p>
        </p:txBody>
      </p:sp>
      <p:sp>
        <p:nvSpPr>
          <p:cNvPr id="11" name="TextBox 10"/>
          <p:cNvSpPr txBox="1"/>
          <p:nvPr/>
        </p:nvSpPr>
        <p:spPr>
          <a:xfrm>
            <a:off x="7543800" y="4495800"/>
            <a:ext cx="457200" cy="369332"/>
          </a:xfrm>
          <a:prstGeom prst="rect">
            <a:avLst/>
          </a:prstGeom>
          <a:noFill/>
        </p:spPr>
        <p:txBody>
          <a:bodyPr wrap="square" rtlCol="0">
            <a:spAutoFit/>
          </a:bodyPr>
          <a:lstStyle/>
          <a:p>
            <a:r>
              <a:rPr lang="en-US" i="1" dirty="0" smtClean="0"/>
              <a:t>V</a:t>
            </a:r>
            <a:endParaRPr lang="en-US" i="1" dirty="0"/>
          </a:p>
        </p:txBody>
      </p:sp>
      <p:pic>
        <p:nvPicPr>
          <p:cNvPr id="13" name="Picture 12" descr="0204.jpg"/>
          <p:cNvPicPr>
            <a:picLocks noChangeAspect="1"/>
          </p:cNvPicPr>
          <p:nvPr/>
        </p:nvPicPr>
        <p:blipFill>
          <a:blip r:embed="rId2" cstate="print"/>
          <a:stretch>
            <a:fillRect/>
          </a:stretch>
        </p:blipFill>
        <p:spPr>
          <a:xfrm>
            <a:off x="4800600" y="4495800"/>
            <a:ext cx="893064" cy="1036320"/>
          </a:xfrm>
          <a:prstGeom prst="rect">
            <a:avLst/>
          </a:prstGeom>
        </p:spPr>
      </p:pic>
      <p:sp>
        <p:nvSpPr>
          <p:cNvPr id="14" name="TextBox 13"/>
          <p:cNvSpPr txBox="1"/>
          <p:nvPr/>
        </p:nvSpPr>
        <p:spPr>
          <a:xfrm>
            <a:off x="4572000" y="5562600"/>
            <a:ext cx="2819400" cy="584775"/>
          </a:xfrm>
          <a:prstGeom prst="rect">
            <a:avLst/>
          </a:prstGeom>
          <a:noFill/>
        </p:spPr>
        <p:txBody>
          <a:bodyPr wrap="square" rtlCol="0">
            <a:spAutoFit/>
          </a:bodyPr>
          <a:lstStyle/>
          <a:p>
            <a:r>
              <a:rPr lang="en-US" sz="1600" dirty="0" smtClean="0"/>
              <a:t>John Venn (1834-1923)</a:t>
            </a:r>
          </a:p>
          <a:p>
            <a:r>
              <a:rPr lang="en-US" sz="1600" dirty="0" smtClean="0"/>
              <a:t>Cambridge, UK</a:t>
            </a:r>
            <a:endParaRPr lang="en-US" sz="1600" dirty="0"/>
          </a:p>
        </p:txBody>
      </p:sp>
      <p:sp>
        <p:nvSpPr>
          <p:cNvPr id="16" name="TextBox 15"/>
          <p:cNvSpPr txBox="1"/>
          <p:nvPr/>
        </p:nvSpPr>
        <p:spPr>
          <a:xfrm>
            <a:off x="6858000" y="4343401"/>
            <a:ext cx="838200" cy="830997"/>
          </a:xfrm>
          <a:prstGeom prst="rect">
            <a:avLst/>
          </a:prstGeom>
          <a:noFill/>
        </p:spPr>
        <p:txBody>
          <a:bodyPr wrap="square" rtlCol="0">
            <a:spAutoFit/>
          </a:bodyPr>
          <a:lstStyle/>
          <a:p>
            <a:r>
              <a:rPr lang="en-US" dirty="0" smtClean="0"/>
              <a:t>a e </a:t>
            </a:r>
            <a:r>
              <a:rPr lang="en-US" dirty="0" err="1" smtClean="0"/>
              <a:t>i</a:t>
            </a:r>
            <a:r>
              <a:rPr lang="en-US" dirty="0" smtClean="0"/>
              <a:t> o u</a:t>
            </a:r>
            <a:endParaRPr lang="en-US" dirty="0"/>
          </a:p>
        </p:txBody>
      </p:sp>
      <p:sp>
        <p:nvSpPr>
          <p:cNvPr id="19" name="Rectangle 18"/>
          <p:cNvSpPr/>
          <p:nvPr/>
        </p:nvSpPr>
        <p:spPr>
          <a:xfrm>
            <a:off x="5867400" y="3657600"/>
            <a:ext cx="2743200" cy="175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ndAc>
      <p:end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type="body" idx="4294967295"/>
          </p:nvPr>
        </p:nvSpPr>
        <p:spPr>
          <a:xfrm>
            <a:off x="0" y="609600"/>
            <a:ext cx="9144000" cy="685800"/>
          </a:xfrm>
          <a:extLst/>
        </p:spPr>
        <p:txBody>
          <a:bodyPr rtlCol="0">
            <a:noAutofit/>
          </a:bodyPr>
          <a:lstStyle/>
          <a:p>
            <a:pPr algn="ctr" eaLnBrk="1" fontAlgn="auto" hangingPunct="1">
              <a:spcAft>
                <a:spcPts val="0"/>
              </a:spcAft>
              <a:buFont typeface="Wingdings" pitchFamily="2" charset="2"/>
              <a:buNone/>
              <a:defRPr/>
            </a:pPr>
            <a:r>
              <a:rPr lang="en-US" sz="4400" dirty="0" smtClean="0">
                <a:solidFill>
                  <a:srgbClr val="092091"/>
                </a:solidFill>
                <a:latin typeface="Times New Roman" pitchFamily="18" charset="0"/>
                <a:cs typeface="Times New Roman" pitchFamily="18" charset="0"/>
              </a:rPr>
              <a:t>Definition</a:t>
            </a:r>
          </a:p>
        </p:txBody>
      </p:sp>
      <p:sp>
        <p:nvSpPr>
          <p:cNvPr id="2" name="Rectangle 1"/>
          <p:cNvSpPr>
            <a:spLocks noChangeArrowheads="1"/>
          </p:cNvSpPr>
          <p:nvPr/>
        </p:nvSpPr>
        <p:spPr bwMode="auto">
          <a:xfrm>
            <a:off x="-9525" y="1865312"/>
            <a:ext cx="9144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2800" dirty="0">
                <a:solidFill>
                  <a:srgbClr val="FF0000"/>
                </a:solidFill>
              </a:rPr>
              <a:t>Universal set: the set that contains every object of interest in the universe. </a:t>
            </a:r>
          </a:p>
        </p:txBody>
      </p:sp>
      <p:sp>
        <p:nvSpPr>
          <p:cNvPr id="3" name="Rectangle 2"/>
          <p:cNvSpPr>
            <a:spLocks noChangeArrowheads="1"/>
          </p:cNvSpPr>
          <p:nvPr/>
        </p:nvSpPr>
        <p:spPr bwMode="auto">
          <a:xfrm>
            <a:off x="-9525" y="2806700"/>
            <a:ext cx="9144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2800" dirty="0">
                <a:solidFill>
                  <a:srgbClr val="7030A0"/>
                </a:solidFill>
              </a:rPr>
              <a:t>Complement of a Set: A set of objects of the universal set that are not an element of a set inside the universal set.  Notation: A</a:t>
            </a:r>
            <a:r>
              <a:rPr lang="en-US" altLang="en-US" sz="2800" dirty="0">
                <a:solidFill>
                  <a:srgbClr val="7030A0"/>
                </a:solidFill>
                <a:sym typeface="Symbol" pitchFamily="18" charset="2"/>
              </a:rPr>
              <a:t></a:t>
            </a:r>
            <a:endParaRPr lang="en-US" altLang="en-US" sz="2800" dirty="0">
              <a:solidFill>
                <a:srgbClr val="7030A0"/>
              </a:solidFill>
            </a:endParaRPr>
          </a:p>
        </p:txBody>
      </p:sp>
      <p:sp>
        <p:nvSpPr>
          <p:cNvPr id="5" name="Rectangle 4"/>
          <p:cNvSpPr/>
          <p:nvPr/>
        </p:nvSpPr>
        <p:spPr>
          <a:xfrm>
            <a:off x="2666999" y="5105400"/>
            <a:ext cx="2819401" cy="15652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TextBox 5"/>
          <p:cNvSpPr txBox="1">
            <a:spLocks noChangeArrowheads="1"/>
          </p:cNvSpPr>
          <p:nvPr/>
        </p:nvSpPr>
        <p:spPr bwMode="auto">
          <a:xfrm>
            <a:off x="2317750" y="6181725"/>
            <a:ext cx="3444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U</a:t>
            </a:r>
          </a:p>
        </p:txBody>
      </p:sp>
      <p:sp>
        <p:nvSpPr>
          <p:cNvPr id="7" name="Oval 6"/>
          <p:cNvSpPr/>
          <p:nvPr/>
        </p:nvSpPr>
        <p:spPr>
          <a:xfrm>
            <a:off x="3402013" y="5159375"/>
            <a:ext cx="1300162" cy="11699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TextBox 15"/>
          <p:cNvSpPr txBox="1">
            <a:spLocks noChangeArrowheads="1"/>
          </p:cNvSpPr>
          <p:nvPr/>
        </p:nvSpPr>
        <p:spPr bwMode="auto">
          <a:xfrm>
            <a:off x="3879850" y="5559425"/>
            <a:ext cx="344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A</a:t>
            </a:r>
          </a:p>
        </p:txBody>
      </p:sp>
      <p:sp>
        <p:nvSpPr>
          <p:cNvPr id="17" name="TextBox 16"/>
          <p:cNvSpPr txBox="1">
            <a:spLocks noChangeArrowheads="1"/>
          </p:cNvSpPr>
          <p:nvPr/>
        </p:nvSpPr>
        <p:spPr bwMode="auto">
          <a:xfrm>
            <a:off x="4957763" y="5040312"/>
            <a:ext cx="484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dirty="0"/>
              <a:t>A</a:t>
            </a:r>
            <a:r>
              <a:rPr lang="en-US" altLang="en-US" sz="1800" dirty="0">
                <a:sym typeface="Symbol" pitchFamily="18" charset="2"/>
              </a:rPr>
              <a:t></a:t>
            </a:r>
            <a:endParaRPr lang="en-US" altLang="en-US" sz="1800" dirty="0"/>
          </a:p>
        </p:txBody>
      </p:sp>
      <p:sp>
        <p:nvSpPr>
          <p:cNvPr id="18" name="Rectangle 17"/>
          <p:cNvSpPr>
            <a:spLocks noChangeArrowheads="1"/>
          </p:cNvSpPr>
          <p:nvPr/>
        </p:nvSpPr>
        <p:spPr bwMode="auto">
          <a:xfrm>
            <a:off x="-9525" y="4075113"/>
            <a:ext cx="91440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2800" dirty="0"/>
              <a:t>Venn Diagram: A rectangle represents the universal set and circles represent sets of interest within the universal set </a:t>
            </a:r>
          </a:p>
        </p:txBody>
      </p:sp>
    </p:spTree>
    <p:extLst>
      <p:ext uri="{BB962C8B-B14F-4D97-AF65-F5344CB8AC3E}">
        <p14:creationId xmlns:p14="http://schemas.microsoft.com/office/powerpoint/2010/main" val="1571628024"/>
      </p:ext>
    </p:extLst>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autoUpdateAnimBg="0"/>
      <p:bldP spid="2" grpId="0"/>
      <p:bldP spid="3" grpId="0"/>
      <p:bldP spid="5" grpId="0" animBg="1"/>
      <p:bldP spid="6" grpId="0"/>
      <p:bldP spid="7" grpId="0" animBg="1"/>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type="body" idx="4294967295"/>
          </p:nvPr>
        </p:nvSpPr>
        <p:spPr>
          <a:xfrm>
            <a:off x="0" y="609600"/>
            <a:ext cx="9144000" cy="762000"/>
          </a:xfrm>
          <a:extLst/>
        </p:spPr>
        <p:txBody>
          <a:bodyPr rtlCol="0">
            <a:normAutofit/>
          </a:bodyPr>
          <a:lstStyle/>
          <a:p>
            <a:pPr algn="ctr" fontAlgn="auto">
              <a:spcAft>
                <a:spcPts val="0"/>
              </a:spcAft>
              <a:buNone/>
              <a:defRPr/>
            </a:pPr>
            <a:r>
              <a:rPr lang="en-US" sz="4400" dirty="0" smtClean="0">
                <a:solidFill>
                  <a:srgbClr val="092091"/>
                </a:solidFill>
                <a:latin typeface="Times New Roman" pitchFamily="18" charset="0"/>
                <a:cs typeface="Times New Roman" pitchFamily="18" charset="0"/>
              </a:rPr>
              <a:t>Definition: </a:t>
            </a:r>
            <a:r>
              <a:rPr lang="en-US" sz="4400" dirty="0" smtClean="0">
                <a:solidFill>
                  <a:srgbClr val="092091"/>
                </a:solidFill>
              </a:rPr>
              <a:t>Empty Set</a:t>
            </a:r>
            <a:endParaRPr lang="en-US" sz="4400" dirty="0" smtClean="0">
              <a:solidFill>
                <a:srgbClr val="092091"/>
              </a:solidFill>
              <a:latin typeface="Times New Roman" pitchFamily="18" charset="0"/>
              <a:cs typeface="Times New Roman" pitchFamily="18" charset="0"/>
            </a:endParaRPr>
          </a:p>
        </p:txBody>
      </p:sp>
      <p:sp>
        <p:nvSpPr>
          <p:cNvPr id="2" name="Rectangle 1"/>
          <p:cNvSpPr>
            <a:spLocks noChangeArrowheads="1"/>
          </p:cNvSpPr>
          <p:nvPr/>
        </p:nvSpPr>
        <p:spPr bwMode="auto">
          <a:xfrm>
            <a:off x="0" y="1981200"/>
            <a:ext cx="9144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solidFill>
                  <a:srgbClr val="FF0000"/>
                </a:solidFill>
              </a:rPr>
              <a:t>Empty Set: A set that contains no elements.  It is also known as the Null Set. The symbol is </a:t>
            </a:r>
            <a:r>
              <a:rPr lang="en-US" altLang="en-US" sz="3200" dirty="0">
                <a:sym typeface="Symbol" pitchFamily="18" charset="2"/>
              </a:rPr>
              <a:t></a:t>
            </a:r>
            <a:endParaRPr lang="en-US" altLang="en-US" sz="3200" dirty="0"/>
          </a:p>
        </p:txBody>
      </p:sp>
      <p:sp>
        <p:nvSpPr>
          <p:cNvPr id="3" name="Rectangle 2"/>
          <p:cNvSpPr>
            <a:spLocks noChangeArrowheads="1"/>
          </p:cNvSpPr>
          <p:nvPr/>
        </p:nvSpPr>
        <p:spPr bwMode="auto">
          <a:xfrm>
            <a:off x="1143000" y="5486400"/>
            <a:ext cx="838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algn="ctr" eaLnBrk="1" hangingPunct="1"/>
            <a:r>
              <a:rPr lang="en-US" altLang="en-US" sz="3200" dirty="0">
                <a:solidFill>
                  <a:srgbClr val="00B050"/>
                </a:solidFill>
                <a:sym typeface="Symbol" pitchFamily="18" charset="2"/>
              </a:rPr>
              <a:t></a:t>
            </a:r>
            <a:endParaRPr lang="en-US" altLang="en-US" sz="3200" dirty="0">
              <a:solidFill>
                <a:srgbClr val="00B050"/>
              </a:solidFill>
            </a:endParaRPr>
          </a:p>
        </p:txBody>
      </p:sp>
      <p:sp>
        <p:nvSpPr>
          <p:cNvPr id="10" name="Rectangle 9"/>
          <p:cNvSpPr>
            <a:spLocks noChangeArrowheads="1"/>
          </p:cNvSpPr>
          <p:nvPr/>
        </p:nvSpPr>
        <p:spPr bwMode="auto">
          <a:xfrm>
            <a:off x="0" y="2879725"/>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solidFill>
                  <a:srgbClr val="0070C0"/>
                </a:solidFill>
              </a:rPr>
              <a:t>	The set of </a:t>
            </a:r>
            <a:r>
              <a:rPr lang="en-US" altLang="en-US" sz="3200" dirty="0" smtClean="0">
                <a:solidFill>
                  <a:srgbClr val="0070C0"/>
                </a:solidFill>
              </a:rPr>
              <a:t>integer </a:t>
            </a:r>
            <a:r>
              <a:rPr lang="en-US" altLang="en-US" sz="3200" dirty="0">
                <a:solidFill>
                  <a:srgbClr val="0070C0"/>
                </a:solidFill>
              </a:rPr>
              <a:t>numbers between six and 	thirteen.</a:t>
            </a:r>
          </a:p>
        </p:txBody>
      </p:sp>
      <p:sp>
        <p:nvSpPr>
          <p:cNvPr id="11" name="Rectangle 10"/>
          <p:cNvSpPr>
            <a:spLocks noChangeArrowheads="1"/>
          </p:cNvSpPr>
          <p:nvPr/>
        </p:nvSpPr>
        <p:spPr bwMode="auto">
          <a:xfrm>
            <a:off x="-4763" y="3886200"/>
            <a:ext cx="9144001"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solidFill>
                  <a:srgbClr val="00B050"/>
                </a:solidFill>
              </a:rPr>
              <a:t>			{7, 8, 9, 10, 11, 12}</a:t>
            </a:r>
          </a:p>
        </p:txBody>
      </p:sp>
      <p:sp>
        <p:nvSpPr>
          <p:cNvPr id="14" name="Rectangle 13"/>
          <p:cNvSpPr>
            <a:spLocks noChangeArrowheads="1"/>
          </p:cNvSpPr>
          <p:nvPr/>
        </p:nvSpPr>
        <p:spPr bwMode="auto">
          <a:xfrm>
            <a:off x="152400" y="48006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solidFill>
                  <a:srgbClr val="0070C0"/>
                </a:solidFill>
              </a:rPr>
              <a:t>	</a:t>
            </a:r>
            <a:r>
              <a:rPr lang="en-US" altLang="en-US" sz="3200" dirty="0">
                <a:solidFill>
                  <a:srgbClr val="0070C0"/>
                </a:solidFill>
                <a:cs typeface="Times New Roman" pitchFamily="18" charset="0"/>
              </a:rPr>
              <a:t>{x | x is </a:t>
            </a:r>
            <a:r>
              <a:rPr lang="en-US" altLang="en-US" sz="3200" dirty="0" smtClean="0">
                <a:solidFill>
                  <a:srgbClr val="0070C0"/>
                </a:solidFill>
                <a:cs typeface="Times New Roman" pitchFamily="18" charset="0"/>
              </a:rPr>
              <a:t>an integer </a:t>
            </a:r>
            <a:r>
              <a:rPr lang="en-US" altLang="en-US" sz="3200" dirty="0">
                <a:solidFill>
                  <a:srgbClr val="0070C0"/>
                </a:solidFill>
                <a:cs typeface="Times New Roman" pitchFamily="18" charset="0"/>
              </a:rPr>
              <a:t>number between 6 and 7}</a:t>
            </a:r>
            <a:endParaRPr lang="en-US" altLang="en-US" sz="3200" dirty="0">
              <a:solidFill>
                <a:srgbClr val="0070C0"/>
              </a:solidFill>
            </a:endParaRPr>
          </a:p>
        </p:txBody>
      </p:sp>
      <p:sp>
        <p:nvSpPr>
          <p:cNvPr id="16" name="Rectangle 15"/>
          <p:cNvSpPr>
            <a:spLocks noChangeArrowheads="1"/>
          </p:cNvSpPr>
          <p:nvPr/>
        </p:nvSpPr>
        <p:spPr bwMode="auto">
          <a:xfrm>
            <a:off x="2362200" y="5562600"/>
            <a:ext cx="2286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solidFill>
                  <a:srgbClr val="00B050"/>
                </a:solidFill>
              </a:rPr>
              <a:t>Empty set</a:t>
            </a:r>
          </a:p>
        </p:txBody>
      </p:sp>
      <p:sp>
        <p:nvSpPr>
          <p:cNvPr id="17" name="Rectangle 16"/>
          <p:cNvSpPr>
            <a:spLocks noChangeArrowheads="1"/>
          </p:cNvSpPr>
          <p:nvPr/>
        </p:nvSpPr>
        <p:spPr bwMode="auto">
          <a:xfrm>
            <a:off x="4679950" y="5562600"/>
            <a:ext cx="2133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solidFill>
                  <a:srgbClr val="00B050"/>
                </a:solidFill>
              </a:rPr>
              <a:t>Null set</a:t>
            </a:r>
          </a:p>
        </p:txBody>
      </p:sp>
      <p:sp>
        <p:nvSpPr>
          <p:cNvPr id="4" name="TextBox 3"/>
          <p:cNvSpPr txBox="1">
            <a:spLocks noChangeArrowheads="1"/>
          </p:cNvSpPr>
          <p:nvPr/>
        </p:nvSpPr>
        <p:spPr bwMode="auto">
          <a:xfrm>
            <a:off x="7239000" y="5562600"/>
            <a:ext cx="9144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3200" dirty="0">
                <a:solidFill>
                  <a:srgbClr val="00B050"/>
                </a:solidFill>
              </a:rPr>
              <a:t>{ }</a:t>
            </a:r>
          </a:p>
        </p:txBody>
      </p:sp>
      <p:sp>
        <p:nvSpPr>
          <p:cNvPr id="18" name="TextBox 17"/>
          <p:cNvSpPr txBox="1"/>
          <p:nvPr/>
        </p:nvSpPr>
        <p:spPr>
          <a:xfrm>
            <a:off x="838200" y="4419600"/>
            <a:ext cx="1143000" cy="457200"/>
          </a:xfrm>
          <a:prstGeom prst="rect">
            <a:avLst/>
          </a:prstGeom>
          <a:noFill/>
        </p:spPr>
        <p:txBody>
          <a:bodyPr wrap="square" rtlCol="0">
            <a:spAutoFit/>
          </a:bodyPr>
          <a:lstStyle/>
          <a:p>
            <a:r>
              <a:rPr lang="en-US" dirty="0" smtClean="0"/>
              <a:t>BUT</a:t>
            </a:r>
            <a:endParaRPr lang="en-US" dirty="0"/>
          </a:p>
        </p:txBody>
      </p:sp>
    </p:spTree>
    <p:extLst>
      <p:ext uri="{BB962C8B-B14F-4D97-AF65-F5344CB8AC3E}">
        <p14:creationId xmlns:p14="http://schemas.microsoft.com/office/powerpoint/2010/main" val="3247900280"/>
      </p:ext>
    </p:extLst>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autoUpdateAnimBg="0"/>
      <p:bldP spid="2" grpId="0"/>
      <p:bldP spid="3" grpId="0"/>
      <p:bldP spid="10" grpId="0"/>
      <p:bldP spid="11" grpId="0"/>
      <p:bldP spid="14" grpId="0"/>
      <p:bldP spid="16" grpId="0"/>
      <p:bldP spid="17"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838200"/>
            <a:ext cx="6697661" cy="623887"/>
          </a:xfrm>
        </p:spPr>
        <p:txBody>
          <a:bodyPr>
            <a:normAutofit fontScale="90000"/>
          </a:bodyPr>
          <a:lstStyle/>
          <a:p>
            <a:pPr algn="ctr"/>
            <a:r>
              <a:rPr lang="en-US" dirty="0" smtClean="0"/>
              <a:t>Common Notations Used</a:t>
            </a:r>
            <a:endParaRPr lang="en-US" dirty="0"/>
          </a:p>
        </p:txBody>
      </p:sp>
      <p:pic>
        <p:nvPicPr>
          <p:cNvPr id="100354" name="Picture 2"/>
          <p:cNvPicPr>
            <a:picLocks noGrp="1" noChangeAspect="1" noChangeArrowheads="1"/>
          </p:cNvPicPr>
          <p:nvPr>
            <p:ph idx="1"/>
          </p:nvPr>
        </p:nvPicPr>
        <p:blipFill>
          <a:blip r:embed="rId2" cstate="print"/>
          <a:stretch>
            <a:fillRect/>
          </a:stretch>
        </p:blipFill>
        <p:spPr bwMode="auto">
          <a:xfrm>
            <a:off x="1001079" y="2808810"/>
            <a:ext cx="6695121" cy="2753790"/>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US" smtClean="0"/>
              <a:t>DISCRETE STRUCTURES   UNIT-I</a:t>
            </a:r>
            <a:endParaRPr lang="en-US" dirty="0"/>
          </a:p>
        </p:txBody>
      </p:sp>
      <p:sp>
        <p:nvSpPr>
          <p:cNvPr id="2" name="Slide Number Placeholder 1"/>
          <p:cNvSpPr>
            <a:spLocks noGrp="1"/>
          </p:cNvSpPr>
          <p:nvPr>
            <p:ph type="sldNum" sz="quarter" idx="12"/>
          </p:nvPr>
        </p:nvSpPr>
        <p:spPr/>
        <p:txBody>
          <a:bodyPr/>
          <a:lstStyle/>
          <a:p>
            <a:pPr>
              <a:defRPr/>
            </a:pPr>
            <a:fld id="{9E6D5E95-167D-42E7-9D1D-C98A7D29729A}" type="slidenum">
              <a:rPr lang="en-US" smtClean="0"/>
              <a:pPr>
                <a:defRPr/>
              </a:pPr>
              <a:t>19</a:t>
            </a:fld>
            <a:endParaRPr lang="en-US"/>
          </a:p>
        </p:txBody>
      </p:sp>
    </p:spTree>
  </p:cSld>
  <p:clrMapOvr>
    <a:masterClrMapping/>
  </p:clrMapOvr>
  <p:transition>
    <p:sndAc>
      <p:end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685800"/>
            <a:ext cx="6088061" cy="623887"/>
          </a:xfrm>
        </p:spPr>
        <p:txBody>
          <a:bodyPr>
            <a:normAutofit fontScale="90000"/>
          </a:bodyPr>
          <a:lstStyle/>
          <a:p>
            <a:r>
              <a:rPr lang="en-US" dirty="0" smtClean="0"/>
              <a:t>Discrete Structures</a:t>
            </a:r>
            <a:endParaRPr lang="en-US" dirty="0"/>
          </a:p>
        </p:txBody>
      </p:sp>
      <p:pic>
        <p:nvPicPr>
          <p:cNvPr id="156673" name="Picture 1" descr="C:\Users\Exam\Desktop\Untitled.jpg"/>
          <p:cNvPicPr>
            <a:picLocks noGrp="1" noChangeAspect="1" noChangeArrowheads="1"/>
          </p:cNvPicPr>
          <p:nvPr>
            <p:ph idx="1"/>
          </p:nvPr>
        </p:nvPicPr>
        <p:blipFill>
          <a:blip r:embed="rId2"/>
          <a:srcRect/>
          <a:stretch>
            <a:fillRect/>
          </a:stretch>
        </p:blipFill>
        <p:spPr bwMode="auto">
          <a:xfrm>
            <a:off x="0" y="1752600"/>
            <a:ext cx="8926286" cy="2971800"/>
          </a:xfrm>
          <a:prstGeom prst="rect">
            <a:avLst/>
          </a:prstGeom>
          <a:noFill/>
        </p:spPr>
      </p:pic>
      <p:sp>
        <p:nvSpPr>
          <p:cNvPr id="5" name="Footer Placeholder 4"/>
          <p:cNvSpPr>
            <a:spLocks noGrp="1"/>
          </p:cNvSpPr>
          <p:nvPr>
            <p:ph type="ftr" sz="quarter" idx="11"/>
          </p:nvPr>
        </p:nvSpPr>
        <p:spPr/>
        <p:txBody>
          <a:bodyPr/>
          <a:lstStyle/>
          <a:p>
            <a:r>
              <a:rPr lang="en-US" smtClean="0"/>
              <a:t>DISCRETE STRUCTURES   UNIT-I</a:t>
            </a:r>
            <a:endParaRPr lang="en-US" dirty="0"/>
          </a:p>
        </p:txBody>
      </p:sp>
      <p:sp>
        <p:nvSpPr>
          <p:cNvPr id="4" name="Slide Number Placeholder 3"/>
          <p:cNvSpPr>
            <a:spLocks noGrp="1"/>
          </p:cNvSpPr>
          <p:nvPr>
            <p:ph type="sldNum" sz="quarter" idx="12"/>
          </p:nvPr>
        </p:nvSpPr>
        <p:spPr/>
        <p:txBody>
          <a:bodyPr/>
          <a:lstStyle/>
          <a:p>
            <a:pPr>
              <a:defRPr/>
            </a:pPr>
            <a:fld id="{0EFFCF1F-F02D-4594-A964-BA7CBAD841C0}" type="slidenum">
              <a:rPr lang="en-US" smtClean="0"/>
              <a:pPr>
                <a:defRPr/>
              </a:pPr>
              <a:t>2</a:t>
            </a:fld>
            <a:endParaRPr lang="en-US"/>
          </a:p>
        </p:txBody>
      </p:sp>
    </p:spTree>
  </p:cSld>
  <p:clrMapOvr>
    <a:masterClrMapping/>
  </p:clrMapOvr>
  <p:transition>
    <p:sndAc>
      <p:end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838200"/>
            <a:ext cx="3192461" cy="623887"/>
          </a:xfrm>
        </p:spPr>
        <p:txBody>
          <a:bodyPr>
            <a:normAutofit fontScale="90000"/>
          </a:bodyPr>
          <a:lstStyle/>
          <a:p>
            <a:r>
              <a:rPr lang="en-US" dirty="0" smtClean="0"/>
              <a:t>Set Equality</a:t>
            </a:r>
            <a:endParaRPr lang="en-US" dirty="0"/>
          </a:p>
        </p:txBody>
      </p:sp>
      <p:sp>
        <p:nvSpPr>
          <p:cNvPr id="3" name="Content Placeholder 2"/>
          <p:cNvSpPr>
            <a:spLocks noGrp="1"/>
          </p:cNvSpPr>
          <p:nvPr>
            <p:ph idx="1"/>
          </p:nvPr>
        </p:nvSpPr>
        <p:spPr>
          <a:xfrm>
            <a:off x="609600" y="2017713"/>
            <a:ext cx="8345488" cy="4114800"/>
          </a:xfrm>
        </p:spPr>
        <p:txBody>
          <a:bodyPr/>
          <a:lstStyle/>
          <a:p>
            <a:pPr algn="just">
              <a:buNone/>
            </a:pPr>
            <a:r>
              <a:rPr lang="en-US" b="1" dirty="0" smtClean="0"/>
              <a:t>   Definition</a:t>
            </a:r>
            <a:r>
              <a:rPr lang="en-US" dirty="0" smtClean="0"/>
              <a:t>: Two sets are </a:t>
            </a:r>
            <a:r>
              <a:rPr lang="en-US" i="1" dirty="0" smtClean="0"/>
              <a:t>equal</a:t>
            </a:r>
            <a:r>
              <a:rPr lang="en-US" dirty="0" smtClean="0"/>
              <a:t> if and only if they have the same elements. </a:t>
            </a:r>
          </a:p>
          <a:p>
            <a:pPr lvl="1" algn="just"/>
            <a:r>
              <a:rPr lang="en-US" dirty="0" smtClean="0"/>
              <a:t>Therefore if A and B are sets, then A and B are equal if and only if                                         . </a:t>
            </a:r>
          </a:p>
          <a:p>
            <a:pPr lvl="1" algn="just"/>
            <a:r>
              <a:rPr lang="en-US" dirty="0" smtClean="0"/>
              <a:t>We write </a:t>
            </a:r>
            <a:r>
              <a:rPr lang="en-US" i="1" dirty="0" smtClean="0"/>
              <a:t>A</a:t>
            </a:r>
            <a:r>
              <a:rPr lang="en-US" dirty="0" smtClean="0"/>
              <a:t> = </a:t>
            </a:r>
            <a:r>
              <a:rPr lang="en-US" i="1" dirty="0" smtClean="0"/>
              <a:t>B</a:t>
            </a:r>
            <a:r>
              <a:rPr lang="en-US" dirty="0" smtClean="0"/>
              <a:t> if </a:t>
            </a:r>
            <a:r>
              <a:rPr lang="en-US" i="1" dirty="0" smtClean="0"/>
              <a:t>A</a:t>
            </a:r>
            <a:r>
              <a:rPr lang="en-US" dirty="0" smtClean="0"/>
              <a:t> and </a:t>
            </a:r>
            <a:r>
              <a:rPr lang="en-US" i="1" dirty="0" smtClean="0"/>
              <a:t>B</a:t>
            </a:r>
            <a:r>
              <a:rPr lang="en-US" dirty="0" smtClean="0"/>
              <a:t> are equal sets.</a:t>
            </a:r>
          </a:p>
          <a:p>
            <a:pPr algn="just">
              <a:buNone/>
            </a:pPr>
            <a:r>
              <a:rPr lang="en-US" dirty="0" smtClean="0"/>
              <a:t>                </a:t>
            </a:r>
            <a:r>
              <a:rPr lang="en-US" dirty="0" smtClean="0">
                <a:latin typeface="Cambria Math" pitchFamily="18" charset="0"/>
                <a:ea typeface="Cambria Math" pitchFamily="18" charset="0"/>
              </a:rPr>
              <a:t>{1,3,5}   = {3, 5, 1}</a:t>
            </a:r>
          </a:p>
          <a:p>
            <a:pPr algn="just">
              <a:buNone/>
            </a:pPr>
            <a:r>
              <a:rPr lang="en-US" dirty="0" smtClean="0">
                <a:latin typeface="Cambria Math" pitchFamily="18" charset="0"/>
                <a:ea typeface="Cambria Math" pitchFamily="18" charset="0"/>
              </a:rPr>
              <a:t>                  {1,5,5,5,3,3,1} = {1,3,5}</a:t>
            </a:r>
            <a:endParaRPr lang="en-US" dirty="0">
              <a:latin typeface="Cambria Math" pitchFamily="18" charset="0"/>
              <a:ea typeface="Cambria Math" pitchFamily="18" charset="0"/>
            </a:endParaRPr>
          </a:p>
        </p:txBody>
      </p:sp>
      <p:sp>
        <p:nvSpPr>
          <p:cNvPr id="6" name="Footer Placeholder 5"/>
          <p:cNvSpPr>
            <a:spLocks noGrp="1"/>
          </p:cNvSpPr>
          <p:nvPr>
            <p:ph type="ftr" sz="quarter" idx="11"/>
          </p:nvPr>
        </p:nvSpPr>
        <p:spPr/>
        <p:txBody>
          <a:bodyPr/>
          <a:lstStyle/>
          <a:p>
            <a:r>
              <a:rPr lang="en-US" smtClean="0"/>
              <a:t>DISCRETE STRUCTURES   UNIT-I</a:t>
            </a:r>
            <a:endParaRPr lang="en-US" dirty="0"/>
          </a:p>
        </p:txBody>
      </p:sp>
      <p:sp>
        <p:nvSpPr>
          <p:cNvPr id="5" name="Slide Number Placeholder 4"/>
          <p:cNvSpPr>
            <a:spLocks noGrp="1"/>
          </p:cNvSpPr>
          <p:nvPr>
            <p:ph type="sldNum" sz="quarter" idx="12"/>
          </p:nvPr>
        </p:nvSpPr>
        <p:spPr/>
        <p:txBody>
          <a:bodyPr/>
          <a:lstStyle/>
          <a:p>
            <a:pPr>
              <a:defRPr/>
            </a:pPr>
            <a:fld id="{0EFFCF1F-F02D-4594-A964-BA7CBAD841C0}" type="slidenum">
              <a:rPr lang="en-US" smtClean="0"/>
              <a:pPr>
                <a:defRPr/>
              </a:pPr>
              <a:t>20</a:t>
            </a:fld>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4953000" y="3657600"/>
            <a:ext cx="3231833" cy="382905"/>
          </a:xfrm>
          <a:prstGeom prst="rect">
            <a:avLst/>
          </a:prstGeom>
        </p:spPr>
      </p:pic>
    </p:spTree>
  </p:cSld>
  <p:clrMapOvr>
    <a:masterClrMapping/>
  </p:clrMapOvr>
  <p:transition>
    <p:sndAc>
      <p:end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type="body" idx="4294967295"/>
          </p:nvPr>
        </p:nvSpPr>
        <p:spPr>
          <a:xfrm>
            <a:off x="0" y="609600"/>
            <a:ext cx="9144000" cy="533400"/>
          </a:xfrm>
          <a:extLst/>
        </p:spPr>
        <p:txBody>
          <a:bodyPr rtlCol="0">
            <a:noAutofit/>
          </a:bodyPr>
          <a:lstStyle/>
          <a:p>
            <a:pPr algn="ctr" eaLnBrk="1" fontAlgn="auto" hangingPunct="1">
              <a:spcAft>
                <a:spcPts val="0"/>
              </a:spcAft>
              <a:buFont typeface="Wingdings" pitchFamily="2" charset="2"/>
              <a:buNone/>
              <a:defRPr/>
            </a:pPr>
            <a:r>
              <a:rPr lang="en-US" sz="4400" dirty="0" smtClean="0">
                <a:solidFill>
                  <a:srgbClr val="092091"/>
                </a:solidFill>
                <a:latin typeface="Times New Roman" pitchFamily="18" charset="0"/>
                <a:cs typeface="Times New Roman" pitchFamily="18" charset="0"/>
              </a:rPr>
              <a:t>Equality of Sets</a:t>
            </a:r>
          </a:p>
        </p:txBody>
      </p:sp>
      <p:sp>
        <p:nvSpPr>
          <p:cNvPr id="10" name="Rectangle 9"/>
          <p:cNvSpPr>
            <a:spLocks noChangeArrowheads="1"/>
          </p:cNvSpPr>
          <p:nvPr/>
        </p:nvSpPr>
        <p:spPr bwMode="auto">
          <a:xfrm>
            <a:off x="-9525" y="4048125"/>
            <a:ext cx="6410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2800" dirty="0">
                <a:cs typeface="Times New Roman" pitchFamily="18" charset="0"/>
              </a:rPr>
              <a:t>  {–4, 3, 2, 5} and	 {–4, 0, 3, 2, 5}</a:t>
            </a:r>
          </a:p>
        </p:txBody>
      </p:sp>
      <p:sp>
        <p:nvSpPr>
          <p:cNvPr id="11" name="Rectangle 10"/>
          <p:cNvSpPr>
            <a:spLocks noChangeArrowheads="1"/>
          </p:cNvSpPr>
          <p:nvPr/>
        </p:nvSpPr>
        <p:spPr bwMode="auto">
          <a:xfrm>
            <a:off x="0" y="3581400"/>
            <a:ext cx="5029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2800" dirty="0">
                <a:solidFill>
                  <a:srgbClr val="FF0000"/>
                </a:solidFill>
              </a:rPr>
              <a:t>Are the following sets equal?</a:t>
            </a:r>
          </a:p>
        </p:txBody>
      </p:sp>
      <p:sp>
        <p:nvSpPr>
          <p:cNvPr id="14" name="Rectangle 13"/>
          <p:cNvSpPr>
            <a:spLocks noChangeArrowheads="1"/>
          </p:cNvSpPr>
          <p:nvPr/>
        </p:nvSpPr>
        <p:spPr bwMode="auto">
          <a:xfrm>
            <a:off x="6624638" y="6029325"/>
            <a:ext cx="1452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2800" dirty="0">
                <a:solidFill>
                  <a:srgbClr val="00B050"/>
                </a:solidFill>
                <a:cs typeface="Times New Roman" pitchFamily="18" charset="0"/>
                <a:sym typeface="MS Reference 2" pitchFamily="2" charset="2"/>
              </a:rPr>
              <a:t>Equal</a:t>
            </a:r>
            <a:endParaRPr lang="en-US" altLang="en-US" sz="2800" dirty="0">
              <a:solidFill>
                <a:srgbClr val="00B050"/>
              </a:solidFill>
            </a:endParaRPr>
          </a:p>
        </p:txBody>
      </p:sp>
      <p:sp>
        <p:nvSpPr>
          <p:cNvPr id="21" name="Rectangle 20"/>
          <p:cNvSpPr>
            <a:spLocks noChangeArrowheads="1"/>
          </p:cNvSpPr>
          <p:nvPr/>
        </p:nvSpPr>
        <p:spPr bwMode="auto">
          <a:xfrm>
            <a:off x="6553200" y="4048125"/>
            <a:ext cx="1905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2800" dirty="0">
                <a:solidFill>
                  <a:srgbClr val="00B050"/>
                </a:solidFill>
              </a:rPr>
              <a:t>Not equal</a:t>
            </a:r>
          </a:p>
        </p:txBody>
      </p:sp>
      <p:sp>
        <p:nvSpPr>
          <p:cNvPr id="17" name="Rectangle 3"/>
          <p:cNvSpPr txBox="1">
            <a:spLocks noChangeArrowheads="1"/>
          </p:cNvSpPr>
          <p:nvPr/>
        </p:nvSpPr>
        <p:spPr bwMode="auto">
          <a:xfrm>
            <a:off x="-9525" y="1981200"/>
            <a:ext cx="914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20000"/>
              </a:spcBef>
              <a:buFont typeface="Wingdings" pitchFamily="2" charset="2"/>
              <a:buNone/>
            </a:pPr>
            <a:r>
              <a:rPr lang="en-US" altLang="en-US" sz="2800" dirty="0">
                <a:solidFill>
                  <a:srgbClr val="0070C0"/>
                </a:solidFill>
                <a:cs typeface="Times New Roman" pitchFamily="18" charset="0"/>
              </a:rPr>
              <a:t>Set A is equal to set B if the following conditions are met:</a:t>
            </a:r>
          </a:p>
        </p:txBody>
      </p:sp>
      <p:sp>
        <p:nvSpPr>
          <p:cNvPr id="19" name="Rectangle 3"/>
          <p:cNvSpPr txBox="1">
            <a:spLocks noChangeArrowheads="1"/>
          </p:cNvSpPr>
          <p:nvPr/>
        </p:nvSpPr>
        <p:spPr bwMode="auto">
          <a:xfrm>
            <a:off x="-9525" y="2524125"/>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429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20000"/>
              </a:spcBef>
              <a:buFont typeface="Wingdings" pitchFamily="2" charset="2"/>
              <a:buNone/>
            </a:pPr>
            <a:r>
              <a:rPr lang="en-US" altLang="en-US" sz="2800" dirty="0">
                <a:solidFill>
                  <a:srgbClr val="0070C0"/>
                </a:solidFill>
                <a:cs typeface="Times New Roman" pitchFamily="18" charset="0"/>
              </a:rPr>
              <a:t>  1. Every element of A is an element of B.</a:t>
            </a:r>
          </a:p>
        </p:txBody>
      </p:sp>
      <p:sp>
        <p:nvSpPr>
          <p:cNvPr id="12" name="Rectangle 3"/>
          <p:cNvSpPr txBox="1">
            <a:spLocks noChangeArrowheads="1"/>
          </p:cNvSpPr>
          <p:nvPr/>
        </p:nvSpPr>
        <p:spPr bwMode="auto">
          <a:xfrm>
            <a:off x="-9525" y="3057525"/>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429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20000"/>
              </a:spcBef>
              <a:buFont typeface="Wingdings" pitchFamily="2" charset="2"/>
              <a:buNone/>
            </a:pPr>
            <a:r>
              <a:rPr lang="en-US" altLang="en-US" sz="2800" dirty="0">
                <a:solidFill>
                  <a:srgbClr val="0070C0"/>
                </a:solidFill>
                <a:cs typeface="Times New Roman" pitchFamily="18" charset="0"/>
              </a:rPr>
              <a:t>  2. Every element of B is an element of A.</a:t>
            </a:r>
          </a:p>
        </p:txBody>
      </p:sp>
      <p:sp>
        <p:nvSpPr>
          <p:cNvPr id="13" name="Rectangle 12"/>
          <p:cNvSpPr>
            <a:spLocks noChangeArrowheads="1"/>
          </p:cNvSpPr>
          <p:nvPr/>
        </p:nvSpPr>
        <p:spPr bwMode="auto">
          <a:xfrm>
            <a:off x="0" y="4657725"/>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2800" dirty="0">
                <a:cs typeface="Times New Roman" pitchFamily="18" charset="0"/>
              </a:rPr>
              <a:t>  {3} </a:t>
            </a:r>
            <a:r>
              <a:rPr lang="en-US" altLang="en-US" sz="2800" dirty="0" smtClean="0">
                <a:cs typeface="Times New Roman" pitchFamily="18" charset="0"/>
              </a:rPr>
              <a:t>and </a:t>
            </a:r>
            <a:r>
              <a:rPr lang="en-US" altLang="en-US" sz="2800" dirty="0">
                <a:cs typeface="Times New Roman" pitchFamily="18" charset="0"/>
              </a:rPr>
              <a:t>{x | x is a counting number between 2 and 5}</a:t>
            </a:r>
          </a:p>
        </p:txBody>
      </p:sp>
      <p:sp>
        <p:nvSpPr>
          <p:cNvPr id="15" name="Rectangle 14"/>
          <p:cNvSpPr>
            <a:spLocks noChangeArrowheads="1"/>
          </p:cNvSpPr>
          <p:nvPr/>
        </p:nvSpPr>
        <p:spPr bwMode="auto">
          <a:xfrm>
            <a:off x="6553200" y="5116512"/>
            <a:ext cx="1905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2800" dirty="0">
                <a:solidFill>
                  <a:srgbClr val="00B050"/>
                </a:solidFill>
              </a:rPr>
              <a:t>Not equal</a:t>
            </a:r>
          </a:p>
        </p:txBody>
      </p:sp>
      <p:sp>
        <p:nvSpPr>
          <p:cNvPr id="16" name="Rectangle 15"/>
          <p:cNvSpPr>
            <a:spLocks noChangeArrowheads="1"/>
          </p:cNvSpPr>
          <p:nvPr/>
        </p:nvSpPr>
        <p:spPr bwMode="auto">
          <a:xfrm>
            <a:off x="0" y="5572125"/>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2800" dirty="0">
                <a:cs typeface="Times New Roman" pitchFamily="18" charset="0"/>
              </a:rPr>
              <a:t>  {11, 12, 13,…} </a:t>
            </a:r>
            <a:r>
              <a:rPr lang="en-US" altLang="en-US" sz="2800" dirty="0" smtClean="0">
                <a:cs typeface="Times New Roman" pitchFamily="18" charset="0"/>
              </a:rPr>
              <a:t>and  </a:t>
            </a:r>
            <a:r>
              <a:rPr lang="en-US" altLang="en-US" sz="2800" dirty="0">
                <a:cs typeface="Times New Roman" pitchFamily="18" charset="0"/>
              </a:rPr>
              <a:t>{x | x is a natural number greater than 10}</a:t>
            </a:r>
          </a:p>
        </p:txBody>
      </p:sp>
    </p:spTree>
    <p:extLst>
      <p:ext uri="{BB962C8B-B14F-4D97-AF65-F5344CB8AC3E}">
        <p14:creationId xmlns:p14="http://schemas.microsoft.com/office/powerpoint/2010/main" val="1548509362"/>
      </p:ext>
    </p:extLst>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autoUpdateAnimBg="0"/>
      <p:bldP spid="10" grpId="0"/>
      <p:bldP spid="11" grpId="0"/>
      <p:bldP spid="14" grpId="0"/>
      <p:bldP spid="21" grpId="0"/>
      <p:bldP spid="17" grpId="0" build="p" bldLvl="2" autoUpdateAnimBg="0"/>
      <p:bldP spid="19" grpId="0" build="p" bldLvl="2" autoUpdateAnimBg="0"/>
      <p:bldP spid="12" grpId="0" build="p" bldLvl="2" autoUpdateAnimBg="0"/>
      <p:bldP spid="13" grpId="0"/>
      <p:bldP spid="15"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838200"/>
            <a:ext cx="7086600" cy="623887"/>
          </a:xfrm>
        </p:spPr>
        <p:txBody>
          <a:bodyPr>
            <a:normAutofit fontScale="90000"/>
          </a:bodyPr>
          <a:lstStyle/>
          <a:p>
            <a:pPr algn="ctr"/>
            <a:r>
              <a:rPr lang="en-US" dirty="0" smtClean="0">
                <a:solidFill>
                  <a:srgbClr val="092091"/>
                </a:solidFill>
              </a:rPr>
              <a:t>Subsets</a:t>
            </a:r>
            <a:endParaRPr lang="en-US" dirty="0">
              <a:solidFill>
                <a:srgbClr val="092091"/>
              </a:solidFill>
            </a:endParaRPr>
          </a:p>
        </p:txBody>
      </p:sp>
      <p:sp>
        <p:nvSpPr>
          <p:cNvPr id="3" name="Content Placeholder 2"/>
          <p:cNvSpPr>
            <a:spLocks noGrp="1"/>
          </p:cNvSpPr>
          <p:nvPr>
            <p:ph idx="1"/>
          </p:nvPr>
        </p:nvSpPr>
        <p:spPr>
          <a:xfrm>
            <a:off x="762000" y="2017713"/>
            <a:ext cx="8193088" cy="4114800"/>
          </a:xfrm>
        </p:spPr>
        <p:txBody>
          <a:bodyPr>
            <a:normAutofit fontScale="92500" lnSpcReduction="20000"/>
          </a:bodyPr>
          <a:lstStyle/>
          <a:p>
            <a:pPr>
              <a:buNone/>
            </a:pPr>
            <a:r>
              <a:rPr lang="en-US" b="1" dirty="0" smtClean="0"/>
              <a:t>   Definition</a:t>
            </a:r>
            <a:r>
              <a:rPr lang="en-US" dirty="0" smtClean="0"/>
              <a:t>:  The set </a:t>
            </a:r>
            <a:r>
              <a:rPr lang="en-US" i="1" dirty="0" smtClean="0"/>
              <a:t>A</a:t>
            </a:r>
            <a:r>
              <a:rPr lang="en-US" dirty="0" smtClean="0"/>
              <a:t> is a </a:t>
            </a:r>
            <a:r>
              <a:rPr lang="en-US" i="1" dirty="0" smtClean="0"/>
              <a:t>subset</a:t>
            </a:r>
            <a:r>
              <a:rPr lang="en-US" dirty="0" smtClean="0"/>
              <a:t> of </a:t>
            </a:r>
            <a:r>
              <a:rPr lang="en-US" i="1" dirty="0" smtClean="0"/>
              <a:t>B</a:t>
            </a:r>
            <a:r>
              <a:rPr lang="en-US" dirty="0" smtClean="0"/>
              <a:t>, if and only if every element of </a:t>
            </a:r>
            <a:r>
              <a:rPr lang="en-US" i="1" dirty="0" smtClean="0"/>
              <a:t>A</a:t>
            </a:r>
            <a:r>
              <a:rPr lang="en-US" dirty="0" smtClean="0"/>
              <a:t> is also an element of </a:t>
            </a:r>
            <a:r>
              <a:rPr lang="en-US" i="1" dirty="0" smtClean="0"/>
              <a:t>B</a:t>
            </a:r>
            <a:r>
              <a:rPr lang="en-US" dirty="0" smtClean="0"/>
              <a:t>.  </a:t>
            </a:r>
          </a:p>
          <a:p>
            <a:pPr>
              <a:buNone/>
            </a:pPr>
            <a:endParaRPr lang="en-US" dirty="0" smtClean="0"/>
          </a:p>
          <a:p>
            <a:pPr>
              <a:buNone/>
            </a:pPr>
            <a:r>
              <a:rPr lang="en-US" dirty="0" smtClean="0"/>
              <a:t>The notation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B</a:t>
            </a:r>
            <a:r>
              <a:rPr lang="en-US" dirty="0" smtClean="0">
                <a:latin typeface="Cambria Math" pitchFamily="18" charset="0"/>
                <a:ea typeface="Cambria Math" pitchFamily="18" charset="0"/>
              </a:rPr>
              <a:t>  is used </a:t>
            </a:r>
            <a:r>
              <a:rPr lang="en-US" dirty="0" smtClean="0">
                <a:latin typeface="Cambria Math"/>
                <a:ea typeface="Cambria Math"/>
              </a:rPr>
              <a:t>to indicate that </a:t>
            </a:r>
            <a:r>
              <a:rPr lang="en-US" i="1" dirty="0" smtClean="0">
                <a:latin typeface="Cambria Math"/>
                <a:ea typeface="Cambria Math"/>
              </a:rPr>
              <a:t>A</a:t>
            </a:r>
            <a:r>
              <a:rPr lang="en-US" dirty="0" smtClean="0">
                <a:latin typeface="Cambria Math"/>
                <a:ea typeface="Cambria Math"/>
              </a:rPr>
              <a:t> is a subset of the set </a:t>
            </a:r>
            <a:r>
              <a:rPr lang="en-US" i="1" dirty="0" smtClean="0">
                <a:latin typeface="Cambria Math"/>
                <a:ea typeface="Cambria Math"/>
              </a:rPr>
              <a:t>B</a:t>
            </a:r>
            <a:r>
              <a:rPr lang="en-US" dirty="0" smtClean="0">
                <a:latin typeface="Cambria Math"/>
                <a:ea typeface="Cambria Math"/>
              </a:rPr>
              <a:t>. </a:t>
            </a:r>
          </a:p>
          <a:p>
            <a:pPr lvl="1"/>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B</a:t>
            </a:r>
            <a:r>
              <a:rPr lang="en-US" dirty="0" smtClean="0">
                <a:latin typeface="Cambria Math" pitchFamily="18" charset="0"/>
                <a:ea typeface="Cambria Math" pitchFamily="18" charset="0"/>
              </a:rPr>
              <a:t>   holds if and only if                                            </a:t>
            </a:r>
            <a:r>
              <a:rPr lang="en-US" dirty="0" smtClean="0"/>
              <a:t>is true. </a:t>
            </a:r>
          </a:p>
          <a:p>
            <a:pPr marL="1124712" lvl="2" indent="-457200">
              <a:buFont typeface="+mj-lt"/>
              <a:buAutoNum type="arabicPeriod"/>
            </a:pPr>
            <a:r>
              <a:rPr lang="en-US" dirty="0" smtClean="0">
                <a:latin typeface="Cambria Math"/>
                <a:ea typeface="Cambria Math"/>
              </a:rPr>
              <a:t>∅ </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dirty="0" smtClean="0"/>
              <a:t>  for every  set </a:t>
            </a:r>
            <a:r>
              <a:rPr lang="en-US" i="1" dirty="0" smtClean="0"/>
              <a:t>S</a:t>
            </a:r>
            <a:r>
              <a:rPr lang="en-US" dirty="0" smtClean="0"/>
              <a:t>.     </a:t>
            </a:r>
            <a:endParaRPr lang="en-US" b="1" dirty="0" smtClean="0"/>
          </a:p>
          <a:p>
            <a:pPr marL="1124712" lvl="2" indent="-457200">
              <a:buFont typeface="+mj-lt"/>
              <a:buAutoNum type="arabicPeriod"/>
            </a:pPr>
            <a:r>
              <a:rPr lang="en-US" i="1" dirty="0" smtClean="0">
                <a:latin typeface="Cambria Math" pitchFamily="18" charset="0"/>
                <a:ea typeface="Cambria Math" pitchFamily="18" charset="0"/>
              </a:rPr>
              <a:t>S</a:t>
            </a:r>
            <a:r>
              <a:rPr lang="en-US" dirty="0" smtClean="0">
                <a:latin typeface="Cambria Math"/>
                <a:ea typeface="Cambria Math"/>
              </a:rPr>
              <a:t> </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 </a:t>
            </a:r>
            <a:r>
              <a:rPr lang="en-US" dirty="0" smtClean="0"/>
              <a:t> for every  set </a:t>
            </a:r>
            <a:r>
              <a:rPr lang="en-US" i="1" dirty="0" smtClean="0"/>
              <a:t>S</a:t>
            </a:r>
            <a:r>
              <a:rPr lang="en-US" dirty="0" smtClean="0"/>
              <a:t>. </a:t>
            </a:r>
          </a:p>
        </p:txBody>
      </p:sp>
      <p:sp>
        <p:nvSpPr>
          <p:cNvPr id="6" name="Footer Placeholder 5"/>
          <p:cNvSpPr>
            <a:spLocks noGrp="1"/>
          </p:cNvSpPr>
          <p:nvPr>
            <p:ph type="ftr" sz="quarter" idx="11"/>
          </p:nvPr>
        </p:nvSpPr>
        <p:spPr/>
        <p:txBody>
          <a:bodyPr/>
          <a:lstStyle/>
          <a:p>
            <a:r>
              <a:rPr lang="en-US" smtClean="0"/>
              <a:t>DISCRETE STRUCTURES   UNIT-I</a:t>
            </a:r>
            <a:endParaRPr lang="en-US" dirty="0"/>
          </a:p>
        </p:txBody>
      </p:sp>
      <p:sp>
        <p:nvSpPr>
          <p:cNvPr id="5" name="Slide Number Placeholder 4"/>
          <p:cNvSpPr>
            <a:spLocks noGrp="1"/>
          </p:cNvSpPr>
          <p:nvPr>
            <p:ph type="sldNum" sz="quarter" idx="12"/>
          </p:nvPr>
        </p:nvSpPr>
        <p:spPr/>
        <p:txBody>
          <a:bodyPr/>
          <a:lstStyle/>
          <a:p>
            <a:pPr>
              <a:defRPr/>
            </a:pPr>
            <a:fld id="{0EFFCF1F-F02D-4594-A964-BA7CBAD841C0}" type="slidenum">
              <a:rPr lang="en-US" smtClean="0"/>
              <a:pPr>
                <a:defRPr/>
              </a:pPr>
              <a:t>22</a:t>
            </a:fld>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5410200" y="4419600"/>
            <a:ext cx="2693194" cy="319088"/>
          </a:xfrm>
          <a:prstGeom prst="rect">
            <a:avLst/>
          </a:prstGeom>
        </p:spPr>
      </p:pic>
    </p:spTree>
  </p:cSld>
  <p:clrMapOvr>
    <a:masterClrMapping/>
  </p:clrMapOvr>
  <p:transition>
    <p:sndAc>
      <p:end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6926262" cy="1233487"/>
          </a:xfrm>
        </p:spPr>
        <p:txBody>
          <a:bodyPr>
            <a:normAutofit/>
          </a:bodyPr>
          <a:lstStyle/>
          <a:p>
            <a:r>
              <a:rPr lang="en-US" dirty="0" smtClean="0">
                <a:solidFill>
                  <a:srgbClr val="092091"/>
                </a:solidFill>
              </a:rPr>
              <a:t>Notations used in Subsets</a:t>
            </a:r>
            <a:endParaRPr lang="en-US" dirty="0">
              <a:solidFill>
                <a:srgbClr val="092091"/>
              </a:solidFill>
            </a:endParaRPr>
          </a:p>
        </p:txBody>
      </p:sp>
      <p:sp>
        <p:nvSpPr>
          <p:cNvPr id="3" name="Content Placeholder 2"/>
          <p:cNvSpPr>
            <a:spLocks noGrp="1"/>
          </p:cNvSpPr>
          <p:nvPr>
            <p:ph idx="1"/>
          </p:nvPr>
        </p:nvSpPr>
        <p:spPr>
          <a:xfrm>
            <a:off x="609600" y="2017712"/>
            <a:ext cx="8345488" cy="4306887"/>
          </a:xfrm>
        </p:spPr>
        <p:txBody>
          <a:bodyPr>
            <a:normAutofit fontScale="70000" lnSpcReduction="20000"/>
          </a:bodyPr>
          <a:lstStyle/>
          <a:p>
            <a:r>
              <a:rPr lang="en-US" b="1" dirty="0" smtClean="0">
                <a:ea typeface="Cambria Math" pitchFamily="18" charset="0"/>
              </a:rPr>
              <a:t>Showing  that A is a Subset of B</a:t>
            </a:r>
            <a:r>
              <a:rPr lang="en-US" dirty="0" smtClean="0">
                <a:ea typeface="Cambria Math" pitchFamily="18" charset="0"/>
              </a:rPr>
              <a:t>: To </a:t>
            </a:r>
            <a:r>
              <a:rPr lang="en-US" dirty="0" smtClean="0">
                <a:latin typeface="Cambria Math" pitchFamily="18" charset="0"/>
                <a:ea typeface="Cambria Math" pitchFamily="18" charset="0"/>
              </a:rPr>
              <a:t>show that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latin typeface="Cambria Math" pitchFamily="18" charset="0"/>
                <a:ea typeface="Cambria Math" pitchFamily="18" charset="0"/>
              </a:rPr>
              <a:t>, show that if </a:t>
            </a:r>
            <a:r>
              <a:rPr lang="en-US" i="1" dirty="0" smtClean="0">
                <a:ea typeface="Cambria Math" pitchFamily="18" charset="0"/>
              </a:rPr>
              <a:t>x</a:t>
            </a:r>
            <a:r>
              <a:rPr lang="en-US" dirty="0" smtClean="0">
                <a:latin typeface="Cambria Math" pitchFamily="18" charset="0"/>
                <a:ea typeface="Cambria Math" pitchFamily="18" charset="0"/>
              </a:rPr>
              <a:t> belongs to </a:t>
            </a:r>
            <a:r>
              <a:rPr lang="en-US" i="1" dirty="0" smtClean="0">
                <a:ea typeface="Cambria Math" pitchFamily="18" charset="0"/>
              </a:rPr>
              <a:t>A,</a:t>
            </a:r>
            <a:r>
              <a:rPr lang="en-US" dirty="0" smtClean="0">
                <a:latin typeface="Cambria Math" pitchFamily="18" charset="0"/>
                <a:ea typeface="Cambria Math" pitchFamily="18" charset="0"/>
              </a:rPr>
              <a:t> then </a:t>
            </a:r>
            <a:r>
              <a:rPr lang="en-US" dirty="0" smtClean="0">
                <a:ea typeface="Cambria Math" pitchFamily="18" charset="0"/>
              </a:rPr>
              <a:t>x </a:t>
            </a:r>
            <a:r>
              <a:rPr lang="en-US" dirty="0" smtClean="0">
                <a:latin typeface="Cambria Math" pitchFamily="18" charset="0"/>
                <a:ea typeface="Cambria Math" pitchFamily="18" charset="0"/>
              </a:rPr>
              <a:t>also belongs to </a:t>
            </a:r>
            <a:r>
              <a:rPr lang="en-US" i="1" dirty="0" smtClean="0">
                <a:ea typeface="Cambria Math" pitchFamily="18" charset="0"/>
              </a:rPr>
              <a:t>B</a:t>
            </a:r>
            <a:r>
              <a:rPr lang="en-US" dirty="0" smtClean="0">
                <a:latin typeface="Cambria Math" pitchFamily="18" charset="0"/>
                <a:ea typeface="Cambria Math" pitchFamily="18" charset="0"/>
              </a:rPr>
              <a:t>.</a:t>
            </a:r>
          </a:p>
          <a:p>
            <a:r>
              <a:rPr lang="en-US" dirty="0" smtClean="0"/>
              <a:t>A </a:t>
            </a:r>
            <a:r>
              <a:rPr lang="en-US" dirty="0" smtClean="0">
                <a:sym typeface="Symbol" pitchFamily="18" charset="2"/>
              </a:rPr>
              <a:t></a:t>
            </a:r>
            <a:r>
              <a:rPr lang="en-US" dirty="0" smtClean="0"/>
              <a:t> B means “A is a superset of B.”</a:t>
            </a:r>
          </a:p>
          <a:p>
            <a:pPr>
              <a:buNone/>
            </a:pPr>
            <a:endParaRPr lang="en-US" b="1" dirty="0" smtClean="0">
              <a:latin typeface="Cambria Math" pitchFamily="18" charset="0"/>
              <a:ea typeface="Cambria Math" pitchFamily="18" charset="0"/>
            </a:endParaRPr>
          </a:p>
          <a:p>
            <a:r>
              <a:rPr lang="en-US" b="1" dirty="0" smtClean="0">
                <a:ea typeface="Cambria Math" pitchFamily="18" charset="0"/>
              </a:rPr>
              <a:t>Showing that A is not a Subset of B</a:t>
            </a:r>
            <a:r>
              <a:rPr lang="en-US" dirty="0" smtClean="0">
                <a:latin typeface="Cambria Math" pitchFamily="18" charset="0"/>
                <a:ea typeface="Cambria Math" pitchFamily="18" charset="0"/>
              </a:rPr>
              <a:t>: </a:t>
            </a:r>
            <a:r>
              <a:rPr lang="en-US" dirty="0" smtClean="0"/>
              <a:t>To show that </a:t>
            </a:r>
            <a:r>
              <a:rPr lang="en-US" i="1" dirty="0" smtClean="0"/>
              <a:t>A</a:t>
            </a:r>
            <a:r>
              <a:rPr lang="en-US" dirty="0" smtClean="0"/>
              <a:t> is not a subset of </a:t>
            </a:r>
            <a:r>
              <a:rPr lang="en-US" i="1" dirty="0" smtClean="0"/>
              <a:t>B</a:t>
            </a:r>
            <a:r>
              <a:rPr lang="en-US" dirty="0" smtClean="0"/>
              <a:t>,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b="1" dirty="0" smtClean="0">
                <a:latin typeface="Cambria Math" pitchFamily="18" charset="0"/>
                <a:ea typeface="Cambria Math" pitchFamily="18" charset="0"/>
              </a:rPr>
              <a:t>,</a:t>
            </a:r>
            <a:r>
              <a:rPr lang="en-US" dirty="0" smtClean="0"/>
              <a:t>  find an element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A</a:t>
            </a:r>
            <a:r>
              <a:rPr lang="en-US" dirty="0" smtClean="0">
                <a:latin typeface="Cambria Math" pitchFamily="18" charset="0"/>
                <a:ea typeface="Cambria Math" pitchFamily="18" charset="0"/>
              </a:rPr>
              <a:t> with </a:t>
            </a:r>
            <a:r>
              <a:rPr lang="en-US" i="1" dirty="0" smtClean="0">
                <a:ea typeface="Cambria Math" pitchFamily="18" charset="0"/>
              </a:rPr>
              <a:t>x</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B</a:t>
            </a:r>
            <a:r>
              <a:rPr lang="en-US" b="1" dirty="0" smtClean="0">
                <a:latin typeface="Cambria Math" pitchFamily="18" charset="0"/>
                <a:ea typeface="Cambria Math" pitchFamily="18" charset="0"/>
              </a:rPr>
              <a:t>.</a:t>
            </a:r>
            <a:r>
              <a:rPr lang="en-US" dirty="0" smtClean="0">
                <a:latin typeface="Cambria Math" pitchFamily="18" charset="0"/>
                <a:ea typeface="Cambria Math" pitchFamily="18" charset="0"/>
              </a:rPr>
              <a:t>  </a:t>
            </a:r>
          </a:p>
          <a:p>
            <a:pPr>
              <a:buNone/>
            </a:pPr>
            <a:r>
              <a:rPr lang="en-US" dirty="0" smtClean="0">
                <a:ea typeface="Cambria Math" pitchFamily="18" charset="0"/>
              </a:rPr>
              <a:t>  (</a:t>
            </a:r>
            <a:r>
              <a:rPr lang="en-US" dirty="0" smtClean="0">
                <a:latin typeface="Cambria Math" pitchFamily="18" charset="0"/>
                <a:ea typeface="Cambria Math" pitchFamily="18" charset="0"/>
              </a:rPr>
              <a:t>Such an </a:t>
            </a:r>
            <a:r>
              <a:rPr lang="en-US" i="1" dirty="0" smtClean="0">
                <a:ea typeface="Cambria Math" pitchFamily="18" charset="0"/>
              </a:rPr>
              <a:t>x</a:t>
            </a:r>
            <a:r>
              <a:rPr lang="en-US" dirty="0" smtClean="0">
                <a:latin typeface="Cambria Math" pitchFamily="18" charset="0"/>
                <a:ea typeface="Cambria Math" pitchFamily="18" charset="0"/>
              </a:rPr>
              <a:t> is a counterexample to the claim that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A</a:t>
            </a:r>
            <a:r>
              <a:rPr lang="en-US" dirty="0" smtClean="0">
                <a:latin typeface="Cambria Math" pitchFamily="18" charset="0"/>
                <a:ea typeface="Cambria Math" pitchFamily="18" charset="0"/>
              </a:rPr>
              <a:t> implies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ea typeface="Cambria Math" pitchFamily="18" charset="0"/>
              </a:rPr>
              <a:t>.)</a:t>
            </a:r>
          </a:p>
          <a:p>
            <a:pPr>
              <a:buNone/>
            </a:pPr>
            <a:r>
              <a:rPr lang="en-US" b="1" dirty="0" smtClean="0">
                <a:latin typeface="Cambria Math" pitchFamily="18" charset="0"/>
                <a:ea typeface="Cambria Math" pitchFamily="18" charset="0"/>
              </a:rPr>
              <a:t>    </a:t>
            </a:r>
            <a:r>
              <a:rPr lang="en-US" b="1" dirty="0" smtClean="0">
                <a:ea typeface="Cambria Math" pitchFamily="18" charset="0"/>
              </a:rPr>
              <a:t>Examples</a:t>
            </a:r>
            <a:r>
              <a:rPr lang="en-US" dirty="0" smtClean="0">
                <a:ea typeface="Cambria Math" pitchFamily="18" charset="0"/>
              </a:rPr>
              <a:t>:</a:t>
            </a:r>
            <a:r>
              <a:rPr lang="en-US" b="1" dirty="0" smtClean="0">
                <a:ea typeface="Cambria Math" pitchFamily="18" charset="0"/>
              </a:rPr>
              <a:t> </a:t>
            </a:r>
          </a:p>
          <a:p>
            <a:pPr marL="850392" lvl="1" indent="-457200">
              <a:buFont typeface="+mj-lt"/>
              <a:buAutoNum type="arabicPeriod"/>
            </a:pPr>
            <a:r>
              <a:rPr lang="en-US" dirty="0" smtClean="0">
                <a:latin typeface="Cambria Math" pitchFamily="18" charset="0"/>
                <a:ea typeface="Cambria Math" pitchFamily="18" charset="0"/>
              </a:rPr>
              <a:t>The set of all computer science majors at your school is a subset of all students at your school.</a:t>
            </a:r>
          </a:p>
          <a:p>
            <a:pPr marL="850392" lvl="1" indent="-457200">
              <a:buFont typeface="+mj-lt"/>
              <a:buAutoNum type="arabicPeriod"/>
            </a:pPr>
            <a:r>
              <a:rPr lang="en-US" dirty="0" smtClean="0">
                <a:latin typeface="Cambria Math" pitchFamily="18" charset="0"/>
                <a:ea typeface="Cambria Math" pitchFamily="18" charset="0"/>
              </a:rPr>
              <a:t>The set of integers with squares less than 100 is not a subset of the set of nonnegative integers.</a:t>
            </a:r>
          </a:p>
          <a:p>
            <a:endParaRPr lang="en-US" b="1" dirty="0" smtClean="0">
              <a:latin typeface="Cambria Math" pitchFamily="18" charset="0"/>
              <a:ea typeface="Cambria Math" pitchFamily="18" charset="0"/>
            </a:endParaRPr>
          </a:p>
          <a:p>
            <a:endParaRPr lang="en-US" dirty="0"/>
          </a:p>
        </p:txBody>
      </p:sp>
      <p:sp>
        <p:nvSpPr>
          <p:cNvPr id="5" name="Footer Placeholder 4"/>
          <p:cNvSpPr>
            <a:spLocks noGrp="1"/>
          </p:cNvSpPr>
          <p:nvPr>
            <p:ph type="ftr" sz="quarter" idx="11"/>
          </p:nvPr>
        </p:nvSpPr>
        <p:spPr/>
        <p:txBody>
          <a:bodyPr/>
          <a:lstStyle/>
          <a:p>
            <a:r>
              <a:rPr lang="en-US" smtClean="0"/>
              <a:t>DISCRETE STRUCTURES   UNIT-I</a:t>
            </a:r>
            <a:endParaRPr lang="en-US" dirty="0"/>
          </a:p>
        </p:txBody>
      </p:sp>
      <p:sp>
        <p:nvSpPr>
          <p:cNvPr id="4" name="Slide Number Placeholder 3"/>
          <p:cNvSpPr>
            <a:spLocks noGrp="1"/>
          </p:cNvSpPr>
          <p:nvPr>
            <p:ph type="sldNum" sz="quarter" idx="12"/>
          </p:nvPr>
        </p:nvSpPr>
        <p:spPr/>
        <p:txBody>
          <a:bodyPr/>
          <a:lstStyle/>
          <a:p>
            <a:pPr>
              <a:defRPr/>
            </a:pPr>
            <a:fld id="{0EFFCF1F-F02D-4594-A964-BA7CBAD841C0}" type="slidenum">
              <a:rPr lang="en-US" smtClean="0"/>
              <a:pPr>
                <a:defRPr/>
              </a:pPr>
              <a:t>23</a:t>
            </a:fld>
            <a:endParaRPr lang="en-US" dirty="0"/>
          </a:p>
        </p:txBody>
      </p:sp>
    </p:spTree>
  </p:cSld>
  <p:clrMapOvr>
    <a:masterClrMapping/>
  </p:clrMapOvr>
  <p:transition>
    <p:sndAc>
      <p:end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type="body" idx="4294967295"/>
          </p:nvPr>
        </p:nvSpPr>
        <p:spPr>
          <a:xfrm>
            <a:off x="2057400" y="609600"/>
            <a:ext cx="5715000" cy="1066800"/>
          </a:xfrm>
          <a:extLst/>
        </p:spPr>
        <p:txBody>
          <a:bodyPr rtlCol="0">
            <a:noAutofit/>
          </a:bodyPr>
          <a:lstStyle/>
          <a:p>
            <a:pPr eaLnBrk="1" fontAlgn="auto" hangingPunct="1">
              <a:spcAft>
                <a:spcPts val="0"/>
              </a:spcAft>
              <a:buFont typeface="Wingdings" pitchFamily="2" charset="2"/>
              <a:buNone/>
              <a:defRPr/>
            </a:pPr>
            <a:r>
              <a:rPr lang="en-US" sz="4400" dirty="0" smtClean="0">
                <a:solidFill>
                  <a:schemeClr val="tx2">
                    <a:lumMod val="75000"/>
                  </a:schemeClr>
                </a:solidFill>
                <a:latin typeface="Times New Roman" pitchFamily="18" charset="0"/>
                <a:cs typeface="Times New Roman" pitchFamily="18" charset="0"/>
              </a:rPr>
              <a:t>Example: Subsets</a:t>
            </a:r>
          </a:p>
        </p:txBody>
      </p:sp>
      <p:sp>
        <p:nvSpPr>
          <p:cNvPr id="2" name="Rectangle 1"/>
          <p:cNvSpPr>
            <a:spLocks noChangeArrowheads="1"/>
          </p:cNvSpPr>
          <p:nvPr/>
        </p:nvSpPr>
        <p:spPr bwMode="auto">
          <a:xfrm>
            <a:off x="0" y="1143000"/>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endParaRPr lang="en-US" altLang="en-US" sz="3200" u="sng" dirty="0" smtClean="0">
              <a:solidFill>
                <a:srgbClr val="FF0000"/>
              </a:solidFill>
            </a:endParaRPr>
          </a:p>
          <a:p>
            <a:pPr lvl="1" eaLnBrk="1" hangingPunct="1"/>
            <a:endParaRPr lang="en-US" altLang="en-US" sz="2800" u="sng" dirty="0" smtClean="0">
              <a:solidFill>
                <a:srgbClr val="FF0000"/>
              </a:solidFill>
            </a:endParaRPr>
          </a:p>
          <a:p>
            <a:pPr lvl="1" eaLnBrk="1" hangingPunct="1"/>
            <a:r>
              <a:rPr lang="en-US" altLang="en-US" sz="2800" u="sng" dirty="0" smtClean="0">
                <a:solidFill>
                  <a:srgbClr val="FF0000"/>
                </a:solidFill>
              </a:rPr>
              <a:t>Subset </a:t>
            </a:r>
            <a:r>
              <a:rPr lang="en-US" altLang="en-US" sz="2800" u="sng" dirty="0">
                <a:solidFill>
                  <a:srgbClr val="FF0000"/>
                </a:solidFill>
              </a:rPr>
              <a:t>of a Set</a:t>
            </a:r>
            <a:r>
              <a:rPr lang="en-US" altLang="en-US" sz="2800" dirty="0">
                <a:solidFill>
                  <a:srgbClr val="FF0000"/>
                </a:solidFill>
              </a:rPr>
              <a:t>: Set A is a Subset of B if every element of A is an element of B.  Notation: A</a:t>
            </a:r>
            <a:r>
              <a:rPr lang="en-US" altLang="en-US" sz="2800" dirty="0">
                <a:solidFill>
                  <a:srgbClr val="FF0000"/>
                </a:solidFill>
                <a:sym typeface="Symbol" pitchFamily="18" charset="2"/>
              </a:rPr>
              <a:t>B</a:t>
            </a:r>
            <a:endParaRPr lang="en-US" altLang="en-US" sz="2800" dirty="0"/>
          </a:p>
        </p:txBody>
      </p:sp>
      <p:sp>
        <p:nvSpPr>
          <p:cNvPr id="9" name="Rectangle 8"/>
          <p:cNvSpPr>
            <a:spLocks noChangeArrowheads="1"/>
          </p:cNvSpPr>
          <p:nvPr/>
        </p:nvSpPr>
        <p:spPr bwMode="auto">
          <a:xfrm>
            <a:off x="228600" y="3505200"/>
            <a:ext cx="9144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t>{3, 4, 5, 6} </a:t>
            </a:r>
            <a:r>
              <a:rPr lang="en-US" altLang="en-US" sz="3200" u="sng" dirty="0"/>
              <a:t>		</a:t>
            </a:r>
            <a:r>
              <a:rPr lang="en-US" altLang="en-US" sz="3200" dirty="0"/>
              <a:t> {3, 4, 5, 6, 8}</a:t>
            </a:r>
          </a:p>
        </p:txBody>
      </p:sp>
      <p:sp>
        <p:nvSpPr>
          <p:cNvPr id="12" name="Rectangle 11"/>
          <p:cNvSpPr>
            <a:spLocks noChangeArrowheads="1"/>
          </p:cNvSpPr>
          <p:nvPr/>
        </p:nvSpPr>
        <p:spPr bwMode="auto">
          <a:xfrm>
            <a:off x="6705600" y="5562600"/>
            <a:ext cx="17573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solidFill>
                  <a:srgbClr val="0070C0"/>
                </a:solidFill>
              </a:rPr>
              <a:t>B</a:t>
            </a:r>
            <a:r>
              <a:rPr lang="en-US" altLang="en-US" sz="3200" dirty="0">
                <a:solidFill>
                  <a:srgbClr val="0070C0"/>
                </a:solidFill>
                <a:sym typeface="Symbol" pitchFamily="18" charset="2"/>
              </a:rPr>
              <a:t>B</a:t>
            </a:r>
            <a:endParaRPr lang="en-US" altLang="en-US" sz="3200" dirty="0">
              <a:solidFill>
                <a:srgbClr val="0070C0"/>
              </a:solidFill>
            </a:endParaRPr>
          </a:p>
        </p:txBody>
      </p:sp>
      <p:sp>
        <p:nvSpPr>
          <p:cNvPr id="14" name="Rectangle 13"/>
          <p:cNvSpPr>
            <a:spLocks noChangeArrowheads="1"/>
          </p:cNvSpPr>
          <p:nvPr/>
        </p:nvSpPr>
        <p:spPr bwMode="auto">
          <a:xfrm>
            <a:off x="152400" y="28194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cs typeface="Times New Roman" pitchFamily="18" charset="0"/>
              </a:rPr>
              <a:t>Subset or not?</a:t>
            </a:r>
            <a:endParaRPr lang="en-US" altLang="en-US" sz="3200" dirty="0"/>
          </a:p>
        </p:txBody>
      </p:sp>
      <p:sp>
        <p:nvSpPr>
          <p:cNvPr id="15" name="Rectangle 14"/>
          <p:cNvSpPr>
            <a:spLocks noChangeArrowheads="1"/>
          </p:cNvSpPr>
          <p:nvPr/>
        </p:nvSpPr>
        <p:spPr bwMode="auto">
          <a:xfrm>
            <a:off x="0" y="5638800"/>
            <a:ext cx="9144001"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solidFill>
                  <a:srgbClr val="0070C0"/>
                </a:solidFill>
              </a:rPr>
              <a:t>Note:  Every set is a subset of itself.</a:t>
            </a:r>
          </a:p>
        </p:txBody>
      </p:sp>
      <p:sp>
        <p:nvSpPr>
          <p:cNvPr id="4" name="Rectangle 3"/>
          <p:cNvSpPr>
            <a:spLocks noChangeArrowheads="1"/>
          </p:cNvSpPr>
          <p:nvPr/>
        </p:nvSpPr>
        <p:spPr bwMode="auto">
          <a:xfrm>
            <a:off x="2819400" y="3352800"/>
            <a:ext cx="584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3600" b="1" dirty="0">
                <a:solidFill>
                  <a:srgbClr val="FF0000"/>
                </a:solidFill>
                <a:sym typeface="Symbol" pitchFamily="18" charset="2"/>
              </a:rPr>
              <a:t></a:t>
            </a:r>
            <a:endParaRPr lang="en-US" altLang="en-US" sz="3600" b="1" dirty="0">
              <a:solidFill>
                <a:srgbClr val="FF0000"/>
              </a:solidFill>
            </a:endParaRPr>
          </a:p>
        </p:txBody>
      </p:sp>
      <p:sp>
        <p:nvSpPr>
          <p:cNvPr id="18" name="Rectangle 17"/>
          <p:cNvSpPr>
            <a:spLocks noChangeArrowheads="1"/>
          </p:cNvSpPr>
          <p:nvPr/>
        </p:nvSpPr>
        <p:spPr bwMode="auto">
          <a:xfrm>
            <a:off x="304800" y="42672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t>{1, 2, 6} </a:t>
            </a:r>
            <a:r>
              <a:rPr lang="en-US" altLang="en-US" sz="3200" u="sng" dirty="0"/>
              <a:t>		</a:t>
            </a:r>
            <a:r>
              <a:rPr lang="en-US" altLang="en-US" sz="3200" dirty="0"/>
              <a:t> {2, 4, 6, 8}</a:t>
            </a:r>
          </a:p>
        </p:txBody>
      </p:sp>
      <p:sp>
        <p:nvSpPr>
          <p:cNvPr id="19" name="Rectangle 18"/>
          <p:cNvSpPr>
            <a:spLocks noChangeArrowheads="1"/>
          </p:cNvSpPr>
          <p:nvPr/>
        </p:nvSpPr>
        <p:spPr bwMode="auto">
          <a:xfrm>
            <a:off x="2819400" y="4038600"/>
            <a:ext cx="5826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3600" b="1" dirty="0">
                <a:solidFill>
                  <a:srgbClr val="FF0000"/>
                </a:solidFill>
                <a:sym typeface="Symbol" pitchFamily="18" charset="2"/>
              </a:rPr>
              <a:t></a:t>
            </a:r>
            <a:endParaRPr lang="en-US" altLang="en-US" sz="3600" b="1" dirty="0">
              <a:solidFill>
                <a:srgbClr val="FF0000"/>
              </a:solidFill>
            </a:endParaRPr>
          </a:p>
        </p:txBody>
      </p:sp>
      <p:cxnSp>
        <p:nvCxnSpPr>
          <p:cNvPr id="6" name="Straight Connector 5"/>
          <p:cNvCxnSpPr/>
          <p:nvPr/>
        </p:nvCxnSpPr>
        <p:spPr>
          <a:xfrm flipH="1">
            <a:off x="2895600" y="4191000"/>
            <a:ext cx="481012" cy="509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Rectangle 19"/>
          <p:cNvSpPr>
            <a:spLocks noChangeArrowheads="1"/>
          </p:cNvSpPr>
          <p:nvPr/>
        </p:nvSpPr>
        <p:spPr bwMode="auto">
          <a:xfrm>
            <a:off x="0" y="4876800"/>
            <a:ext cx="9144001"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t>{5, 6, 7, 8} </a:t>
            </a:r>
            <a:r>
              <a:rPr lang="en-US" altLang="en-US" sz="3200" u="sng" dirty="0"/>
              <a:t>		</a:t>
            </a:r>
            <a:r>
              <a:rPr lang="en-US" altLang="en-US" sz="3200" dirty="0"/>
              <a:t> {5, 6, 7, 8}</a:t>
            </a:r>
          </a:p>
        </p:txBody>
      </p:sp>
      <p:sp>
        <p:nvSpPr>
          <p:cNvPr id="21" name="Rectangle 20"/>
          <p:cNvSpPr>
            <a:spLocks noChangeArrowheads="1"/>
          </p:cNvSpPr>
          <p:nvPr/>
        </p:nvSpPr>
        <p:spPr bwMode="auto">
          <a:xfrm>
            <a:off x="2743200" y="4724400"/>
            <a:ext cx="5826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3600" b="1" dirty="0">
                <a:solidFill>
                  <a:srgbClr val="FF0000"/>
                </a:solidFill>
                <a:sym typeface="Symbol" pitchFamily="18" charset="2"/>
              </a:rPr>
              <a:t></a:t>
            </a:r>
            <a:endParaRPr lang="en-US" altLang="en-US" sz="3600" b="1" dirty="0">
              <a:solidFill>
                <a:srgbClr val="FF0000"/>
              </a:solidFill>
            </a:endParaRPr>
          </a:p>
        </p:txBody>
      </p:sp>
    </p:spTree>
    <p:extLst>
      <p:ext uri="{BB962C8B-B14F-4D97-AF65-F5344CB8AC3E}">
        <p14:creationId xmlns:p14="http://schemas.microsoft.com/office/powerpoint/2010/main" val="3737752071"/>
      </p:ext>
    </p:extLst>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autoUpdateAnimBg="0"/>
      <p:bldP spid="2" grpId="0"/>
      <p:bldP spid="9" grpId="0"/>
      <p:bldP spid="12" grpId="0"/>
      <p:bldP spid="14" grpId="0"/>
      <p:bldP spid="15" grpId="0"/>
      <p:bldP spid="4" grpId="0"/>
      <p:bldP spid="18" grpId="0"/>
      <p:bldP spid="19" grpId="0"/>
      <p:bldP spid="2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type="body" idx="4294967295"/>
          </p:nvPr>
        </p:nvSpPr>
        <p:spPr>
          <a:xfrm>
            <a:off x="1371600" y="304800"/>
            <a:ext cx="7543800" cy="1371600"/>
          </a:xfrm>
          <a:extLst/>
        </p:spPr>
        <p:txBody>
          <a:bodyPr rtlCol="0">
            <a:noAutofit/>
          </a:bodyPr>
          <a:lstStyle/>
          <a:p>
            <a:pPr eaLnBrk="1" fontAlgn="auto" hangingPunct="1">
              <a:spcAft>
                <a:spcPts val="0"/>
              </a:spcAft>
              <a:buFont typeface="Wingdings" pitchFamily="2" charset="2"/>
              <a:buNone/>
              <a:defRPr/>
            </a:pPr>
            <a:r>
              <a:rPr lang="en-US" sz="4400" dirty="0" smtClean="0">
                <a:solidFill>
                  <a:srgbClr val="092091"/>
                </a:solidFill>
                <a:latin typeface="Times New Roman" pitchFamily="18" charset="0"/>
                <a:cs typeface="Times New Roman" pitchFamily="18" charset="0"/>
              </a:rPr>
              <a:t>Definition of Subsets in-terms of Set Equality</a:t>
            </a:r>
          </a:p>
        </p:txBody>
      </p:sp>
      <p:sp>
        <p:nvSpPr>
          <p:cNvPr id="9" name="Rectangle 8"/>
          <p:cNvSpPr>
            <a:spLocks noChangeArrowheads="1"/>
          </p:cNvSpPr>
          <p:nvPr/>
        </p:nvSpPr>
        <p:spPr bwMode="auto">
          <a:xfrm>
            <a:off x="228600" y="1981200"/>
            <a:ext cx="9144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u="sng" dirty="0">
                <a:solidFill>
                  <a:srgbClr val="FF0000"/>
                </a:solidFill>
              </a:rPr>
              <a:t>Set Equality</a:t>
            </a:r>
            <a:r>
              <a:rPr lang="en-US" altLang="en-US" sz="3200" dirty="0">
                <a:solidFill>
                  <a:srgbClr val="FF0000"/>
                </a:solidFill>
              </a:rPr>
              <a:t>: Given A and B are sets, then A = B if A</a:t>
            </a:r>
            <a:r>
              <a:rPr lang="en-US" altLang="en-US" sz="3200" dirty="0">
                <a:solidFill>
                  <a:srgbClr val="FF0000"/>
                </a:solidFill>
                <a:sym typeface="Symbol" pitchFamily="18" charset="2"/>
              </a:rPr>
              <a:t>B and BA.</a:t>
            </a:r>
            <a:endParaRPr lang="en-US" altLang="en-US" sz="3200" dirty="0">
              <a:solidFill>
                <a:srgbClr val="FF0000"/>
              </a:solidFill>
            </a:endParaRPr>
          </a:p>
        </p:txBody>
      </p:sp>
      <p:sp>
        <p:nvSpPr>
          <p:cNvPr id="13" name="Rectangle 12"/>
          <p:cNvSpPr>
            <a:spLocks noChangeArrowheads="1"/>
          </p:cNvSpPr>
          <p:nvPr/>
        </p:nvSpPr>
        <p:spPr bwMode="auto">
          <a:xfrm>
            <a:off x="152400" y="32004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t>{1, 2, 6} </a:t>
            </a:r>
            <a:r>
              <a:rPr lang="en-US" altLang="en-US" sz="3200" u="sng" dirty="0"/>
              <a:t>		</a:t>
            </a:r>
            <a:r>
              <a:rPr lang="en-US" altLang="en-US" sz="3200" dirty="0"/>
              <a:t> {1, 2, 6}</a:t>
            </a:r>
          </a:p>
        </p:txBody>
      </p:sp>
      <p:sp>
        <p:nvSpPr>
          <p:cNvPr id="18" name="Rectangle 17"/>
          <p:cNvSpPr>
            <a:spLocks noChangeArrowheads="1"/>
          </p:cNvSpPr>
          <p:nvPr/>
        </p:nvSpPr>
        <p:spPr bwMode="auto">
          <a:xfrm>
            <a:off x="2819400" y="3048000"/>
            <a:ext cx="5826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3600" b="1" dirty="0">
                <a:solidFill>
                  <a:srgbClr val="FF0000"/>
                </a:solidFill>
                <a:sym typeface="Symbol" pitchFamily="18" charset="2"/>
              </a:rPr>
              <a:t>=</a:t>
            </a:r>
            <a:endParaRPr lang="en-US" altLang="en-US" sz="3600" b="1" dirty="0">
              <a:solidFill>
                <a:srgbClr val="FF0000"/>
              </a:solidFill>
            </a:endParaRPr>
          </a:p>
        </p:txBody>
      </p:sp>
      <p:sp>
        <p:nvSpPr>
          <p:cNvPr id="20" name="Rectangle 19"/>
          <p:cNvSpPr>
            <a:spLocks noChangeArrowheads="1"/>
          </p:cNvSpPr>
          <p:nvPr/>
        </p:nvSpPr>
        <p:spPr bwMode="auto">
          <a:xfrm>
            <a:off x="152400" y="3962400"/>
            <a:ext cx="91440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t>{5, 6, 7, 8} </a:t>
            </a:r>
            <a:r>
              <a:rPr lang="en-US" altLang="en-US" sz="3200" u="sng" dirty="0"/>
              <a:t>		</a:t>
            </a:r>
            <a:r>
              <a:rPr lang="en-US" altLang="en-US" sz="3200" dirty="0"/>
              <a:t> {5, 6, 7, 8, 9}</a:t>
            </a:r>
          </a:p>
        </p:txBody>
      </p:sp>
      <p:sp>
        <p:nvSpPr>
          <p:cNvPr id="21" name="Rectangle 20"/>
          <p:cNvSpPr>
            <a:spLocks noChangeArrowheads="1"/>
          </p:cNvSpPr>
          <p:nvPr/>
        </p:nvSpPr>
        <p:spPr bwMode="auto">
          <a:xfrm>
            <a:off x="2895600" y="3810000"/>
            <a:ext cx="58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3600" b="1" dirty="0">
                <a:solidFill>
                  <a:srgbClr val="FF0000"/>
                </a:solidFill>
                <a:sym typeface="Symbol" pitchFamily="18" charset="2"/>
              </a:rPr>
              <a:t></a:t>
            </a:r>
            <a:endParaRPr lang="en-US" altLang="en-US" sz="3600" b="1" dirty="0">
              <a:solidFill>
                <a:srgbClr val="FF0000"/>
              </a:solidFill>
            </a:endParaRPr>
          </a:p>
        </p:txBody>
      </p:sp>
    </p:spTree>
    <p:extLst>
      <p:ext uri="{BB962C8B-B14F-4D97-AF65-F5344CB8AC3E}">
        <p14:creationId xmlns:p14="http://schemas.microsoft.com/office/powerpoint/2010/main" val="2086062419"/>
      </p:ext>
    </p:extLst>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autoUpdateAnimBg="0"/>
      <p:bldP spid="9" grpId="0"/>
      <p:bldP spid="13" grpId="0"/>
      <p:bldP spid="18" grpId="0"/>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8229600" cy="2057400"/>
          </a:xfrm>
        </p:spPr>
        <p:txBody>
          <a:bodyPr>
            <a:normAutofit fontScale="90000"/>
          </a:bodyPr>
          <a:lstStyle/>
          <a:p>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t>
            </a:r>
            <a:r>
              <a:rPr lang="en-US" sz="3600" dirty="0" smtClean="0">
                <a:solidFill>
                  <a:srgbClr val="092091"/>
                </a:solidFill>
                <a:latin typeface="Times New Roman" pitchFamily="18" charset="0"/>
                <a:cs typeface="Times New Roman" pitchFamily="18" charset="0"/>
              </a:rPr>
              <a:t>Definition of Subsets in-terms of Set Equality</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a:p>
        </p:txBody>
      </p:sp>
      <p:sp>
        <p:nvSpPr>
          <p:cNvPr id="3" name="Content Placeholder 2"/>
          <p:cNvSpPr>
            <a:spLocks noGrp="1"/>
          </p:cNvSpPr>
          <p:nvPr>
            <p:ph idx="1"/>
          </p:nvPr>
        </p:nvSpPr>
        <p:spPr>
          <a:xfrm>
            <a:off x="609600" y="1752600"/>
            <a:ext cx="8345488" cy="4379913"/>
          </a:xfrm>
        </p:spPr>
        <p:txBody>
          <a:bodyPr>
            <a:normAutofit lnSpcReduction="10000"/>
          </a:bodyPr>
          <a:lstStyle/>
          <a:p>
            <a:r>
              <a:rPr lang="en-US" dirty="0" smtClean="0"/>
              <a:t>Recall that two sets </a:t>
            </a:r>
            <a:r>
              <a:rPr lang="en-US" i="1" dirty="0" smtClean="0"/>
              <a:t>A</a:t>
            </a:r>
            <a:r>
              <a:rPr lang="en-US" dirty="0" smtClean="0"/>
              <a:t> and </a:t>
            </a:r>
            <a:r>
              <a:rPr lang="en-US" i="1" dirty="0" smtClean="0"/>
              <a:t>B</a:t>
            </a:r>
            <a:r>
              <a:rPr lang="en-US" dirty="0" smtClean="0"/>
              <a:t> are </a:t>
            </a:r>
            <a:r>
              <a:rPr lang="en-US" i="1" dirty="0" smtClean="0"/>
              <a:t>equal</a:t>
            </a:r>
            <a:r>
              <a:rPr lang="en-US" dirty="0" smtClean="0"/>
              <a:t>, denoted by         </a:t>
            </a:r>
            <a:r>
              <a:rPr lang="en-US" i="1" dirty="0" smtClean="0"/>
              <a:t>A</a:t>
            </a:r>
            <a:r>
              <a:rPr lang="en-US" dirty="0" smtClean="0"/>
              <a:t> = </a:t>
            </a:r>
            <a:r>
              <a:rPr lang="en-US" i="1" dirty="0" smtClean="0"/>
              <a:t>B</a:t>
            </a:r>
            <a:r>
              <a:rPr lang="en-US" dirty="0" smtClean="0"/>
              <a:t>, </a:t>
            </a:r>
            <a:r>
              <a:rPr lang="en-US" dirty="0" err="1" smtClean="0"/>
              <a:t>iff</a:t>
            </a:r>
            <a:endParaRPr lang="en-US" dirty="0" smtClean="0"/>
          </a:p>
          <a:p>
            <a:pPr>
              <a:buNone/>
            </a:pPr>
            <a:endParaRPr lang="en-US" dirty="0" smtClean="0"/>
          </a:p>
          <a:p>
            <a:r>
              <a:rPr lang="en-US" dirty="0" smtClean="0"/>
              <a:t>Using logical equivalences we have that </a:t>
            </a:r>
            <a:r>
              <a:rPr lang="en-US" i="1" dirty="0" smtClean="0"/>
              <a:t>A</a:t>
            </a:r>
            <a:r>
              <a:rPr lang="en-US" dirty="0" smtClean="0"/>
              <a:t> = </a:t>
            </a:r>
            <a:r>
              <a:rPr lang="en-US" i="1" dirty="0" smtClean="0"/>
              <a:t>B</a:t>
            </a:r>
            <a:r>
              <a:rPr lang="en-US" dirty="0" smtClean="0"/>
              <a:t> </a:t>
            </a:r>
            <a:r>
              <a:rPr lang="en-US" dirty="0" err="1" smtClean="0"/>
              <a:t>iff</a:t>
            </a:r>
            <a:endParaRPr lang="en-US" dirty="0" smtClean="0"/>
          </a:p>
          <a:p>
            <a:pPr>
              <a:buNone/>
            </a:pPr>
            <a:endParaRPr lang="en-US" dirty="0" smtClean="0"/>
          </a:p>
          <a:p>
            <a:r>
              <a:rPr lang="en-US" dirty="0" smtClean="0"/>
              <a:t> This is equivalent to</a:t>
            </a:r>
          </a:p>
          <a:p>
            <a:pPr>
              <a:buNone/>
            </a:pPr>
            <a:r>
              <a:rPr lang="en-US" dirty="0" smtClean="0"/>
              <a:t>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t>        and      </a:t>
            </a:r>
            <a:r>
              <a:rPr lang="en-US" i="1" dirty="0" smtClean="0">
                <a:ea typeface="Cambria Math" pitchFamily="18" charset="0"/>
              </a:rPr>
              <a:t>B </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endParaRPr lang="en-US" dirty="0"/>
          </a:p>
        </p:txBody>
      </p:sp>
      <p:sp>
        <p:nvSpPr>
          <p:cNvPr id="9" name="Footer Placeholder 8"/>
          <p:cNvSpPr>
            <a:spLocks noGrp="1"/>
          </p:cNvSpPr>
          <p:nvPr>
            <p:ph type="ftr" sz="quarter" idx="11"/>
          </p:nvPr>
        </p:nvSpPr>
        <p:spPr/>
        <p:txBody>
          <a:bodyPr/>
          <a:lstStyle/>
          <a:p>
            <a:r>
              <a:rPr lang="en-US" dirty="0" smtClean="0"/>
              <a:t>DISCRETE STRUCTURES   UNIT-I</a:t>
            </a:r>
            <a:endParaRPr lang="en-US" dirty="0"/>
          </a:p>
        </p:txBody>
      </p:sp>
      <p:sp>
        <p:nvSpPr>
          <p:cNvPr id="7" name="Slide Number Placeholder 6"/>
          <p:cNvSpPr>
            <a:spLocks noGrp="1"/>
          </p:cNvSpPr>
          <p:nvPr>
            <p:ph type="sldNum" sz="quarter" idx="12"/>
          </p:nvPr>
        </p:nvSpPr>
        <p:spPr/>
        <p:txBody>
          <a:bodyPr/>
          <a:lstStyle/>
          <a:p>
            <a:pPr>
              <a:defRPr/>
            </a:pPr>
            <a:fld id="{0EFFCF1F-F02D-4594-A964-BA7CBAD841C0}" type="slidenum">
              <a:rPr lang="en-US" smtClean="0"/>
              <a:pPr>
                <a:defRPr/>
              </a:pPr>
              <a:t>26</a:t>
            </a:fld>
            <a:endParaRPr lang="en-US" dirty="0"/>
          </a:p>
        </p:txBody>
      </p:sp>
      <p:pic>
        <p:nvPicPr>
          <p:cNvPr id="6" name="Picture 5" descr="addin_tmp.png"/>
          <p:cNvPicPr>
            <a:picLocks noChangeAspect="1"/>
          </p:cNvPicPr>
          <p:nvPr>
            <p:custDataLst>
              <p:tags r:id="rId1"/>
            </p:custDataLst>
          </p:nvPr>
        </p:nvPicPr>
        <p:blipFill>
          <a:blip r:embed="rId4" cstate="print"/>
          <a:stretch>
            <a:fillRect/>
          </a:stretch>
        </p:blipFill>
        <p:spPr>
          <a:xfrm>
            <a:off x="2057400" y="3886200"/>
            <a:ext cx="6700838" cy="382905"/>
          </a:xfrm>
          <a:prstGeom prst="rect">
            <a:avLst/>
          </a:prstGeom>
        </p:spPr>
      </p:pic>
      <p:pic>
        <p:nvPicPr>
          <p:cNvPr id="8" name="Picture 7" descr="addin_tmp.png"/>
          <p:cNvPicPr>
            <a:picLocks noChangeAspect="1"/>
          </p:cNvPicPr>
          <p:nvPr>
            <p:custDataLst>
              <p:tags r:id="rId2"/>
            </p:custDataLst>
          </p:nvPr>
        </p:nvPicPr>
        <p:blipFill>
          <a:blip r:embed="rId5" cstate="print"/>
          <a:stretch>
            <a:fillRect/>
          </a:stretch>
        </p:blipFill>
        <p:spPr>
          <a:xfrm>
            <a:off x="2438400" y="2895600"/>
            <a:ext cx="3231833" cy="382905"/>
          </a:xfrm>
          <a:prstGeom prst="rect">
            <a:avLst/>
          </a:prstGeom>
        </p:spPr>
      </p:pic>
    </p:spTree>
  </p:cSld>
  <p:clrMapOvr>
    <a:masterClrMapping/>
  </p:clrMapOvr>
  <p:transition>
    <p:sndAc>
      <p:endSnd/>
    </p:sndAc>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914400"/>
            <a:ext cx="5097461" cy="623887"/>
          </a:xfrm>
        </p:spPr>
        <p:txBody>
          <a:bodyPr>
            <a:normAutofit fontScale="90000"/>
          </a:bodyPr>
          <a:lstStyle/>
          <a:p>
            <a:r>
              <a:rPr lang="en-US" dirty="0" smtClean="0"/>
              <a:t>Proper Subsets</a:t>
            </a:r>
            <a:endParaRPr lang="en-US" dirty="0"/>
          </a:p>
        </p:txBody>
      </p:sp>
      <p:sp>
        <p:nvSpPr>
          <p:cNvPr id="3" name="Content Placeholder 2"/>
          <p:cNvSpPr>
            <a:spLocks noGrp="1"/>
          </p:cNvSpPr>
          <p:nvPr>
            <p:ph idx="1"/>
          </p:nvPr>
        </p:nvSpPr>
        <p:spPr>
          <a:xfrm>
            <a:off x="381000" y="2017713"/>
            <a:ext cx="8574088" cy="4114800"/>
          </a:xfrm>
        </p:spPr>
        <p:txBody>
          <a:bodyPr/>
          <a:lstStyle/>
          <a:p>
            <a:pPr>
              <a:buNone/>
            </a:pPr>
            <a:r>
              <a:rPr lang="en-US" b="1" dirty="0" smtClean="0"/>
              <a:t>  Definition</a:t>
            </a:r>
            <a:r>
              <a:rPr lang="en-US" dirty="0" smtClean="0"/>
              <a:t>: If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t>, but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i="1" dirty="0" smtClean="0">
                <a:ea typeface="Cambria Math" pitchFamily="18" charset="0"/>
              </a:rPr>
              <a:t>B</a:t>
            </a:r>
            <a:r>
              <a:rPr lang="en-US" dirty="0" smtClean="0"/>
              <a:t>, then we say </a:t>
            </a:r>
            <a:r>
              <a:rPr lang="en-US" i="1" dirty="0" smtClean="0"/>
              <a:t>A</a:t>
            </a:r>
            <a:r>
              <a:rPr lang="en-US" dirty="0" smtClean="0"/>
              <a:t> is a </a:t>
            </a:r>
            <a:r>
              <a:rPr lang="en-US" i="1" dirty="0" smtClean="0"/>
              <a:t>proper subset </a:t>
            </a:r>
            <a:r>
              <a:rPr lang="en-US" dirty="0" smtClean="0"/>
              <a:t>of </a:t>
            </a:r>
            <a:r>
              <a:rPr lang="en-US" i="1" dirty="0" smtClean="0"/>
              <a:t>B</a:t>
            </a:r>
            <a:r>
              <a:rPr lang="en-US" dirty="0" smtClean="0"/>
              <a:t>, denoted by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B</a:t>
            </a:r>
            <a:r>
              <a:rPr lang="en-US" dirty="0" smtClean="0">
                <a:latin typeface="Cambria Math" pitchFamily="18" charset="0"/>
                <a:ea typeface="Cambria Math" pitchFamily="18" charset="0"/>
              </a:rPr>
              <a:t>. If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B</a:t>
            </a:r>
            <a:r>
              <a:rPr lang="en-US" dirty="0" smtClean="0">
                <a:ea typeface="Cambria Math" pitchFamily="18" charset="0"/>
              </a:rPr>
              <a:t>, then</a:t>
            </a:r>
          </a:p>
          <a:p>
            <a:pPr>
              <a:buNone/>
            </a:pPr>
            <a:endParaRPr lang="en-US" b="1" dirty="0" smtClean="0">
              <a:latin typeface="Cambria Math" pitchFamily="18" charset="0"/>
              <a:ea typeface="Cambria Math" pitchFamily="18" charset="0"/>
            </a:endParaRPr>
          </a:p>
          <a:p>
            <a:pPr>
              <a:buNone/>
            </a:pPr>
            <a:endParaRPr lang="en-US" b="1" dirty="0" smtClean="0">
              <a:latin typeface="Cambria Math" pitchFamily="18" charset="0"/>
              <a:ea typeface="Cambria Math" pitchFamily="18" charset="0"/>
            </a:endParaRPr>
          </a:p>
          <a:p>
            <a:pPr>
              <a:buNone/>
            </a:pP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is true. </a:t>
            </a:r>
            <a:endParaRPr lang="en-US" dirty="0" smtClean="0"/>
          </a:p>
          <a:p>
            <a:endParaRPr lang="en-US" dirty="0" smtClean="0"/>
          </a:p>
          <a:p>
            <a:pPr>
              <a:buNone/>
            </a:pPr>
            <a:r>
              <a:rPr lang="en-US" dirty="0" smtClean="0"/>
              <a:t>    Venn Diagram</a:t>
            </a:r>
            <a:endParaRPr lang="en-US" dirty="0"/>
          </a:p>
        </p:txBody>
      </p:sp>
      <p:sp>
        <p:nvSpPr>
          <p:cNvPr id="15" name="Footer Placeholder 14"/>
          <p:cNvSpPr>
            <a:spLocks noGrp="1"/>
          </p:cNvSpPr>
          <p:nvPr>
            <p:ph type="ftr" sz="quarter" idx="11"/>
          </p:nvPr>
        </p:nvSpPr>
        <p:spPr/>
        <p:txBody>
          <a:bodyPr/>
          <a:lstStyle/>
          <a:p>
            <a:r>
              <a:rPr lang="en-US" smtClean="0"/>
              <a:t>DISCRETE STRUCTURES   UNIT-I</a:t>
            </a:r>
            <a:endParaRPr lang="en-US" dirty="0"/>
          </a:p>
        </p:txBody>
      </p:sp>
      <p:sp>
        <p:nvSpPr>
          <p:cNvPr id="14" name="Slide Number Placeholder 13"/>
          <p:cNvSpPr>
            <a:spLocks noGrp="1"/>
          </p:cNvSpPr>
          <p:nvPr>
            <p:ph type="sldNum" sz="quarter" idx="12"/>
          </p:nvPr>
        </p:nvSpPr>
        <p:spPr/>
        <p:txBody>
          <a:bodyPr/>
          <a:lstStyle/>
          <a:p>
            <a:pPr>
              <a:defRPr/>
            </a:pPr>
            <a:fld id="{0EFFCF1F-F02D-4594-A964-BA7CBAD841C0}" type="slidenum">
              <a:rPr lang="en-US" smtClean="0"/>
              <a:pPr>
                <a:defRPr/>
              </a:pPr>
              <a:t>27</a:t>
            </a:fld>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1143000" y="3733800"/>
            <a:ext cx="6755130" cy="382905"/>
          </a:xfrm>
          <a:prstGeom prst="rect">
            <a:avLst/>
          </a:prstGeom>
        </p:spPr>
      </p:pic>
      <p:sp>
        <p:nvSpPr>
          <p:cNvPr id="8" name="Rectangle 7"/>
          <p:cNvSpPr/>
          <p:nvPr/>
        </p:nvSpPr>
        <p:spPr>
          <a:xfrm>
            <a:off x="4038600" y="4343400"/>
            <a:ext cx="25908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19800" y="4495800"/>
            <a:ext cx="609600" cy="369332"/>
          </a:xfrm>
          <a:prstGeom prst="rect">
            <a:avLst/>
          </a:prstGeom>
          <a:noFill/>
        </p:spPr>
        <p:txBody>
          <a:bodyPr wrap="square" rtlCol="0">
            <a:spAutoFit/>
          </a:bodyPr>
          <a:lstStyle/>
          <a:p>
            <a:r>
              <a:rPr lang="en-US" i="1" dirty="0" smtClean="0"/>
              <a:t>U</a:t>
            </a:r>
            <a:endParaRPr lang="en-US" i="1" dirty="0"/>
          </a:p>
        </p:txBody>
      </p:sp>
      <p:sp>
        <p:nvSpPr>
          <p:cNvPr id="10" name="Oval 9"/>
          <p:cNvSpPr/>
          <p:nvPr/>
        </p:nvSpPr>
        <p:spPr>
          <a:xfrm>
            <a:off x="4648200" y="4648200"/>
            <a:ext cx="12192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029200" y="5105400"/>
            <a:ext cx="457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29200" y="4724400"/>
            <a:ext cx="609600" cy="369332"/>
          </a:xfrm>
          <a:prstGeom prst="rect">
            <a:avLst/>
          </a:prstGeom>
          <a:noFill/>
        </p:spPr>
        <p:txBody>
          <a:bodyPr wrap="square" rtlCol="0">
            <a:spAutoFit/>
          </a:bodyPr>
          <a:lstStyle/>
          <a:p>
            <a:r>
              <a:rPr lang="en-US" i="1" dirty="0" smtClean="0"/>
              <a:t>B</a:t>
            </a:r>
            <a:endParaRPr lang="en-US" i="1" dirty="0"/>
          </a:p>
        </p:txBody>
      </p:sp>
      <p:sp>
        <p:nvSpPr>
          <p:cNvPr id="13" name="TextBox 12"/>
          <p:cNvSpPr txBox="1"/>
          <p:nvPr/>
        </p:nvSpPr>
        <p:spPr>
          <a:xfrm>
            <a:off x="5029200" y="5105400"/>
            <a:ext cx="609600" cy="369332"/>
          </a:xfrm>
          <a:prstGeom prst="rect">
            <a:avLst/>
          </a:prstGeom>
          <a:noFill/>
        </p:spPr>
        <p:txBody>
          <a:bodyPr wrap="square" rtlCol="0">
            <a:spAutoFit/>
          </a:bodyPr>
          <a:lstStyle/>
          <a:p>
            <a:r>
              <a:rPr lang="en-US" i="1" dirty="0" smtClean="0"/>
              <a:t>A</a:t>
            </a:r>
            <a:endParaRPr lang="en-US" i="1" dirty="0"/>
          </a:p>
        </p:txBody>
      </p:sp>
    </p:spTree>
  </p:cSld>
  <p:clrMapOvr>
    <a:masterClrMapping/>
  </p:clrMapOvr>
  <p:transition>
    <p:sndAc>
      <p:end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type="body" idx="4294967295"/>
          </p:nvPr>
        </p:nvSpPr>
        <p:spPr>
          <a:xfrm>
            <a:off x="0" y="765175"/>
            <a:ext cx="9144000" cy="533400"/>
          </a:xfrm>
          <a:extLst/>
        </p:spPr>
        <p:txBody>
          <a:bodyPr rtlCol="0">
            <a:noAutofit/>
          </a:bodyPr>
          <a:lstStyle/>
          <a:p>
            <a:pPr algn="ctr" eaLnBrk="1" fontAlgn="auto" hangingPunct="1">
              <a:spcAft>
                <a:spcPts val="0"/>
              </a:spcAft>
              <a:buFont typeface="Wingdings" pitchFamily="2" charset="2"/>
              <a:buNone/>
              <a:defRPr/>
            </a:pPr>
            <a:r>
              <a:rPr lang="en-US" sz="4400" dirty="0" smtClean="0">
                <a:solidFill>
                  <a:srgbClr val="092091"/>
                </a:solidFill>
                <a:latin typeface="Times New Roman" pitchFamily="18" charset="0"/>
                <a:cs typeface="Times New Roman" pitchFamily="18" charset="0"/>
              </a:rPr>
              <a:t>Examples</a:t>
            </a:r>
          </a:p>
        </p:txBody>
      </p:sp>
      <p:sp>
        <p:nvSpPr>
          <p:cNvPr id="3" name="Rectangle 2"/>
          <p:cNvSpPr>
            <a:spLocks noChangeArrowheads="1"/>
          </p:cNvSpPr>
          <p:nvPr/>
        </p:nvSpPr>
        <p:spPr bwMode="auto">
          <a:xfrm>
            <a:off x="7938" y="5857875"/>
            <a:ext cx="91408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a:solidFill>
                  <a:srgbClr val="0070C0"/>
                </a:solidFill>
                <a:sym typeface="Symbol" pitchFamily="18" charset="2"/>
              </a:rPr>
              <a:t>The empty set () is a subset and a proper subset of every set except itself.</a:t>
            </a:r>
            <a:endParaRPr lang="en-US" altLang="en-US" sz="3200">
              <a:solidFill>
                <a:srgbClr val="0070C0"/>
              </a:solidFill>
            </a:endParaRPr>
          </a:p>
        </p:txBody>
      </p:sp>
      <p:sp>
        <p:nvSpPr>
          <p:cNvPr id="11" name="Rectangle 10"/>
          <p:cNvSpPr>
            <a:spLocks noChangeArrowheads="1"/>
          </p:cNvSpPr>
          <p:nvPr/>
        </p:nvSpPr>
        <p:spPr bwMode="auto">
          <a:xfrm>
            <a:off x="0" y="1941493"/>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2800" u="sng" dirty="0">
                <a:solidFill>
                  <a:srgbClr val="00B050"/>
                </a:solidFill>
              </a:rPr>
              <a:t>Proper Subset of a Set</a:t>
            </a:r>
            <a:r>
              <a:rPr lang="en-US" altLang="en-US" sz="2800" dirty="0">
                <a:solidFill>
                  <a:srgbClr val="00B050"/>
                </a:solidFill>
              </a:rPr>
              <a:t>: Set A is a proper subset of Set B if A</a:t>
            </a:r>
            <a:r>
              <a:rPr lang="en-US" altLang="en-US" sz="2800" dirty="0">
                <a:solidFill>
                  <a:srgbClr val="00B050"/>
                </a:solidFill>
                <a:sym typeface="Symbol" pitchFamily="18" charset="2"/>
              </a:rPr>
              <a:t>B and A  B.  Notation AB</a:t>
            </a:r>
            <a:endParaRPr lang="en-US" altLang="en-US" sz="2800" dirty="0">
              <a:solidFill>
                <a:srgbClr val="00B050"/>
              </a:solidFill>
            </a:endParaRPr>
          </a:p>
        </p:txBody>
      </p:sp>
      <p:sp>
        <p:nvSpPr>
          <p:cNvPr id="13" name="Rectangle 12"/>
          <p:cNvSpPr>
            <a:spLocks noChangeArrowheads="1"/>
          </p:cNvSpPr>
          <p:nvPr/>
        </p:nvSpPr>
        <p:spPr bwMode="auto">
          <a:xfrm>
            <a:off x="-22225" y="38354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algn="ctr" eaLnBrk="1" hangingPunct="1"/>
            <a:r>
              <a:rPr lang="en-US" altLang="en-US" sz="3200" dirty="0"/>
              <a:t>{3, 4, 5, 6} </a:t>
            </a:r>
            <a:r>
              <a:rPr lang="en-US" altLang="en-US" sz="3200" u="sng" dirty="0"/>
              <a:t>		</a:t>
            </a:r>
            <a:r>
              <a:rPr lang="en-US" altLang="en-US" sz="3200" dirty="0"/>
              <a:t> {3, 4, 5, 6, 8}</a:t>
            </a:r>
          </a:p>
        </p:txBody>
      </p:sp>
      <p:sp>
        <p:nvSpPr>
          <p:cNvPr id="18" name="Rectangle 17"/>
          <p:cNvSpPr>
            <a:spLocks noChangeArrowheads="1"/>
          </p:cNvSpPr>
          <p:nvPr/>
        </p:nvSpPr>
        <p:spPr bwMode="auto">
          <a:xfrm>
            <a:off x="4102100" y="3773488"/>
            <a:ext cx="1219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3600" dirty="0">
                <a:solidFill>
                  <a:srgbClr val="FF0000"/>
                </a:solidFill>
                <a:sym typeface="Symbol" pitchFamily="18" charset="2"/>
              </a:rPr>
              <a:t>both</a:t>
            </a:r>
            <a:endParaRPr lang="en-US" altLang="en-US" sz="3600" dirty="0">
              <a:solidFill>
                <a:srgbClr val="FF0000"/>
              </a:solidFill>
            </a:endParaRPr>
          </a:p>
        </p:txBody>
      </p:sp>
      <p:sp>
        <p:nvSpPr>
          <p:cNvPr id="19" name="Rectangle 18"/>
          <p:cNvSpPr>
            <a:spLocks noChangeArrowheads="1"/>
          </p:cNvSpPr>
          <p:nvPr/>
        </p:nvSpPr>
        <p:spPr bwMode="auto">
          <a:xfrm>
            <a:off x="-9525" y="45212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algn="ctr" eaLnBrk="1" hangingPunct="1"/>
            <a:r>
              <a:rPr lang="en-US" altLang="en-US" sz="3200" dirty="0"/>
              <a:t>{1, 2, 6} </a:t>
            </a:r>
            <a:r>
              <a:rPr lang="en-US" altLang="en-US" sz="3200" u="sng" dirty="0"/>
              <a:t>		</a:t>
            </a:r>
            <a:r>
              <a:rPr lang="en-US" altLang="en-US" sz="3200" dirty="0"/>
              <a:t> {1, 2, 4, 6, 8}</a:t>
            </a:r>
          </a:p>
        </p:txBody>
      </p:sp>
      <p:sp>
        <p:nvSpPr>
          <p:cNvPr id="20" name="Rectangle 19"/>
          <p:cNvSpPr>
            <a:spLocks noChangeArrowheads="1"/>
          </p:cNvSpPr>
          <p:nvPr/>
        </p:nvSpPr>
        <p:spPr bwMode="auto">
          <a:xfrm>
            <a:off x="3797300" y="4459287"/>
            <a:ext cx="10715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3600" dirty="0">
                <a:solidFill>
                  <a:srgbClr val="FF0000"/>
                </a:solidFill>
                <a:sym typeface="Symbol" pitchFamily="18" charset="2"/>
              </a:rPr>
              <a:t>both</a:t>
            </a:r>
            <a:endParaRPr lang="en-US" altLang="en-US" sz="3600" dirty="0">
              <a:solidFill>
                <a:srgbClr val="FF0000"/>
              </a:solidFill>
            </a:endParaRPr>
          </a:p>
        </p:txBody>
      </p:sp>
      <p:sp>
        <p:nvSpPr>
          <p:cNvPr id="22" name="Rectangle 21"/>
          <p:cNvSpPr>
            <a:spLocks noChangeArrowheads="1"/>
          </p:cNvSpPr>
          <p:nvPr/>
        </p:nvSpPr>
        <p:spPr bwMode="auto">
          <a:xfrm>
            <a:off x="-12700" y="5281613"/>
            <a:ext cx="91440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algn="ctr" eaLnBrk="1" hangingPunct="1"/>
            <a:r>
              <a:rPr lang="en-US" altLang="en-US" sz="3200" dirty="0"/>
              <a:t>{5, 6, 7, 8} </a:t>
            </a:r>
            <a:r>
              <a:rPr lang="en-US" altLang="en-US" sz="3200" u="sng" dirty="0"/>
              <a:t>		</a:t>
            </a:r>
            <a:r>
              <a:rPr lang="en-US" altLang="en-US" sz="3200" dirty="0"/>
              <a:t> {5, 6, 7, 8}</a:t>
            </a:r>
          </a:p>
        </p:txBody>
      </p:sp>
      <p:sp>
        <p:nvSpPr>
          <p:cNvPr id="23" name="Rectangle 22"/>
          <p:cNvSpPr>
            <a:spLocks noChangeArrowheads="1"/>
          </p:cNvSpPr>
          <p:nvPr/>
        </p:nvSpPr>
        <p:spPr bwMode="auto">
          <a:xfrm>
            <a:off x="4491038" y="5145087"/>
            <a:ext cx="5826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3600" b="1" dirty="0">
                <a:solidFill>
                  <a:srgbClr val="FF0000"/>
                </a:solidFill>
                <a:sym typeface="Symbol" pitchFamily="18" charset="2"/>
              </a:rPr>
              <a:t></a:t>
            </a:r>
            <a:endParaRPr lang="en-US" altLang="en-US" sz="3600" b="1" dirty="0">
              <a:solidFill>
                <a:srgbClr val="FF0000"/>
              </a:solidFill>
            </a:endParaRPr>
          </a:p>
        </p:txBody>
      </p:sp>
      <p:sp>
        <p:nvSpPr>
          <p:cNvPr id="24" name="Rectangle 23"/>
          <p:cNvSpPr>
            <a:spLocks noChangeArrowheads="1"/>
          </p:cNvSpPr>
          <p:nvPr/>
        </p:nvSpPr>
        <p:spPr bwMode="auto">
          <a:xfrm>
            <a:off x="-22225" y="2551093"/>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endParaRPr lang="en-US" altLang="en-US" sz="2800" dirty="0" smtClean="0">
              <a:sym typeface="Symbol" pitchFamily="18" charset="2"/>
            </a:endParaRPr>
          </a:p>
          <a:p>
            <a:pPr lvl="1" eaLnBrk="1" hangingPunct="1"/>
            <a:r>
              <a:rPr lang="en-US" altLang="en-US" sz="2800" dirty="0" smtClean="0">
                <a:sym typeface="Symbol" pitchFamily="18" charset="2"/>
              </a:rPr>
              <a:t>What </a:t>
            </a:r>
            <a:r>
              <a:rPr lang="en-US" altLang="en-US" sz="2800" dirty="0">
                <a:sym typeface="Symbol" pitchFamily="18" charset="2"/>
              </a:rPr>
              <a:t>makes the following statements true? </a:t>
            </a:r>
            <a:endParaRPr lang="en-US" altLang="en-US" sz="2800" dirty="0"/>
          </a:p>
        </p:txBody>
      </p:sp>
      <p:sp>
        <p:nvSpPr>
          <p:cNvPr id="4" name="Rectangle 3"/>
          <p:cNvSpPr>
            <a:spLocks noChangeArrowheads="1"/>
          </p:cNvSpPr>
          <p:nvPr/>
        </p:nvSpPr>
        <p:spPr bwMode="auto">
          <a:xfrm>
            <a:off x="-12700" y="33020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sym typeface="Symbol" pitchFamily="18" charset="2"/>
              </a:rPr>
              <a:t>				</a:t>
            </a:r>
            <a:r>
              <a:rPr lang="en-US" altLang="en-US" sz="3200" dirty="0" smtClean="0">
                <a:sym typeface="Symbol" pitchFamily="18" charset="2"/>
              </a:rPr>
              <a:t></a:t>
            </a:r>
            <a:r>
              <a:rPr lang="en-US" altLang="en-US" sz="3200" dirty="0">
                <a:sym typeface="Symbol" pitchFamily="18" charset="2"/>
              </a:rPr>
              <a:t>, , or both</a:t>
            </a:r>
            <a:endParaRPr lang="en-US" altLang="en-US" sz="3200" dirty="0"/>
          </a:p>
        </p:txBody>
      </p:sp>
    </p:spTree>
    <p:extLst>
      <p:ext uri="{BB962C8B-B14F-4D97-AF65-F5344CB8AC3E}">
        <p14:creationId xmlns:p14="http://schemas.microsoft.com/office/powerpoint/2010/main" val="1595344957"/>
      </p:ext>
    </p:extLst>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autoUpdateAnimBg="0"/>
      <p:bldP spid="3" grpId="0"/>
      <p:bldP spid="11" grpId="0"/>
      <p:bldP spid="13" grpId="0"/>
      <p:bldP spid="18" grpId="0"/>
      <p:bldP spid="19" grpId="0"/>
      <p:bldP spid="20" grpId="0"/>
      <p:bldP spid="22" grpId="0"/>
      <p:bldP spid="23" grpId="0"/>
      <p:bldP spid="24"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152400"/>
            <a:ext cx="7612062" cy="1600199"/>
          </a:xfrm>
        </p:spPr>
        <p:txBody>
          <a:bodyPr/>
          <a:lstStyle/>
          <a:p>
            <a:pPr algn="ct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Example :Proper Subset</a:t>
            </a:r>
            <a:br>
              <a:rPr lang="en-US" dirty="0" smtClean="0"/>
            </a:br>
            <a:endParaRPr lang="en-US" dirty="0"/>
          </a:p>
        </p:txBody>
      </p:sp>
      <p:sp>
        <p:nvSpPr>
          <p:cNvPr id="3" name="Content Placeholder 2"/>
          <p:cNvSpPr>
            <a:spLocks noGrp="1"/>
          </p:cNvSpPr>
          <p:nvPr>
            <p:ph idx="1"/>
          </p:nvPr>
        </p:nvSpPr>
        <p:spPr>
          <a:xfrm>
            <a:off x="685800" y="1828800"/>
            <a:ext cx="7772400" cy="4419600"/>
          </a:xfrm>
        </p:spPr>
        <p:txBody>
          <a:bodyPr/>
          <a:lstStyle/>
          <a:p>
            <a:r>
              <a:rPr lang="en-US" dirty="0" smtClean="0"/>
              <a:t>B = {0,1,2,3,4,5,6,7,8,9} Decimal digits</a:t>
            </a:r>
          </a:p>
          <a:p>
            <a:r>
              <a:rPr lang="en-US" dirty="0" smtClean="0"/>
              <a:t>A = {2,4,6,8} Even decimal digits</a:t>
            </a:r>
          </a:p>
          <a:p>
            <a:r>
              <a:rPr lang="en-US" dirty="0" smtClean="0"/>
              <a:t>C= {2,4,6,8} </a:t>
            </a:r>
          </a:p>
          <a:p>
            <a:r>
              <a:rPr lang="en-US" dirty="0" smtClean="0"/>
              <a:t>Is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B ?  </a:t>
            </a:r>
          </a:p>
          <a:p>
            <a:pPr>
              <a:buNone/>
            </a:pPr>
            <a:r>
              <a:rPr lang="en-US" i="1" dirty="0" smtClean="0">
                <a:ea typeface="Cambria Math" pitchFamily="18" charset="0"/>
              </a:rPr>
              <a:t>    Yes</a:t>
            </a:r>
          </a:p>
          <a:p>
            <a:r>
              <a:rPr lang="en-US" dirty="0" smtClean="0"/>
              <a:t>Is A ⊂ C ?  </a:t>
            </a:r>
          </a:p>
          <a:p>
            <a:pPr>
              <a:buNone/>
            </a:pPr>
            <a:r>
              <a:rPr lang="en-US" dirty="0" smtClean="0"/>
              <a:t>    No</a:t>
            </a:r>
          </a:p>
          <a:p>
            <a:pPr>
              <a:buFont typeface="Wingdings" pitchFamily="2" charset="2"/>
              <a:buChar char="§"/>
            </a:pPr>
            <a:endParaRPr lang="en-US" dirty="0" smtClean="0"/>
          </a:p>
        </p:txBody>
      </p:sp>
      <p:sp>
        <p:nvSpPr>
          <p:cNvPr id="4" name="Footer Placeholder 3"/>
          <p:cNvSpPr>
            <a:spLocks noGrp="1"/>
          </p:cNvSpPr>
          <p:nvPr>
            <p:ph type="ftr" sz="quarter" idx="11"/>
          </p:nvPr>
        </p:nvSpPr>
        <p:spPr/>
        <p:txBody>
          <a:bodyPr/>
          <a:lstStyle/>
          <a:p>
            <a:r>
              <a:rPr lang="en-US" smtClean="0"/>
              <a:t>DISCRETE STRUCTURES   UNIT-I</a:t>
            </a:r>
            <a:endParaRPr lang="en-US" dirty="0"/>
          </a:p>
        </p:txBody>
      </p:sp>
      <p:sp>
        <p:nvSpPr>
          <p:cNvPr id="5" name="Slide Number Placeholder 4"/>
          <p:cNvSpPr>
            <a:spLocks noGrp="1"/>
          </p:cNvSpPr>
          <p:nvPr>
            <p:ph type="sldNum" sz="quarter" idx="12"/>
          </p:nvPr>
        </p:nvSpPr>
        <p:spPr/>
        <p:txBody>
          <a:bodyPr/>
          <a:lstStyle/>
          <a:p>
            <a:pPr>
              <a:defRPr/>
            </a:pPr>
            <a:fld id="{0EFFCF1F-F02D-4594-A964-BA7CBAD841C0}" type="slidenum">
              <a:rPr lang="en-US" smtClean="0"/>
              <a:pPr>
                <a:defRPr/>
              </a:pPr>
              <a:t>29</a:t>
            </a:fld>
            <a:endParaRPr lang="en-US" dirty="0"/>
          </a:p>
        </p:txBody>
      </p:sp>
    </p:spTree>
  </p:cSld>
  <p:clrMapOvr>
    <a:masterClrMapping/>
  </p:clrMapOvr>
  <p:transition>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ox(in)">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ox(in)">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  Course Outcomes</a:t>
            </a:r>
            <a:endParaRPr lang="en-US" dirty="0"/>
          </a:p>
        </p:txBody>
      </p:sp>
      <p:sp>
        <p:nvSpPr>
          <p:cNvPr id="5" name="Footer Placeholder 4"/>
          <p:cNvSpPr>
            <a:spLocks noGrp="1"/>
          </p:cNvSpPr>
          <p:nvPr>
            <p:ph type="ftr" sz="quarter" idx="11"/>
          </p:nvPr>
        </p:nvSpPr>
        <p:spPr/>
        <p:txBody>
          <a:bodyPr/>
          <a:lstStyle/>
          <a:p>
            <a:r>
              <a:rPr lang="en-US" smtClean="0"/>
              <a:t>DISCRETE STRUCTURES   UNIT-I</a:t>
            </a:r>
            <a:endParaRPr lang="en-US" dirty="0"/>
          </a:p>
        </p:txBody>
      </p:sp>
      <p:sp>
        <p:nvSpPr>
          <p:cNvPr id="4" name="Slide Number Placeholder 3"/>
          <p:cNvSpPr>
            <a:spLocks noGrp="1"/>
          </p:cNvSpPr>
          <p:nvPr>
            <p:ph type="sldNum" sz="quarter" idx="12"/>
          </p:nvPr>
        </p:nvSpPr>
        <p:spPr/>
        <p:txBody>
          <a:bodyPr/>
          <a:lstStyle/>
          <a:p>
            <a:pPr>
              <a:defRPr/>
            </a:pPr>
            <a:fld id="{0EFFCF1F-F02D-4594-A964-BA7CBAD841C0}" type="slidenum">
              <a:rPr lang="en-US" smtClean="0"/>
              <a:pPr>
                <a:defRPr/>
              </a:pPr>
              <a:t>3</a:t>
            </a:fld>
            <a:endParaRPr lang="en-US"/>
          </a:p>
        </p:txBody>
      </p:sp>
      <p:pic>
        <p:nvPicPr>
          <p:cNvPr id="155649" name="Picture 1" descr="C:\Users\Exam\Desktop\Untitled.jpg"/>
          <p:cNvPicPr>
            <a:picLocks noGrp="1" noChangeAspect="1" noChangeArrowheads="1"/>
          </p:cNvPicPr>
          <p:nvPr>
            <p:ph idx="4294967295"/>
          </p:nvPr>
        </p:nvPicPr>
        <p:blipFill>
          <a:blip r:embed="rId2"/>
          <a:srcRect/>
          <a:stretch>
            <a:fillRect/>
          </a:stretch>
        </p:blipFill>
        <p:spPr bwMode="auto">
          <a:xfrm>
            <a:off x="0" y="1828800"/>
            <a:ext cx="8839200" cy="4419600"/>
          </a:xfrm>
          <a:prstGeom prst="rect">
            <a:avLst/>
          </a:prstGeom>
          <a:noFill/>
        </p:spPr>
      </p:pic>
      <p:pic>
        <p:nvPicPr>
          <p:cNvPr id="7" name="Picture 4"/>
          <p:cNvPicPr>
            <a:picLocks noChangeAspect="1"/>
          </p:cNvPicPr>
          <p:nvPr/>
        </p:nvPicPr>
        <p:blipFill>
          <a:blip r:embed="rId3"/>
          <a:srcRect/>
          <a:stretch>
            <a:fillRect/>
          </a:stretch>
        </p:blipFill>
        <p:spPr bwMode="auto">
          <a:xfrm>
            <a:off x="0" y="0"/>
            <a:ext cx="1270000" cy="1200150"/>
          </a:xfrm>
          <a:prstGeom prst="rect">
            <a:avLst/>
          </a:prstGeom>
          <a:noFill/>
          <a:ln w="9525">
            <a:noFill/>
            <a:miter lim="800000"/>
            <a:headEnd/>
            <a:tailEnd/>
          </a:ln>
        </p:spPr>
      </p:pic>
    </p:spTree>
  </p:cSld>
  <p:clrMapOvr>
    <a:masterClrMapping/>
  </p:clrMapOvr>
  <p:transition>
    <p:sndAc>
      <p:end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type="body" idx="4294967295"/>
          </p:nvPr>
        </p:nvSpPr>
        <p:spPr>
          <a:xfrm>
            <a:off x="914400" y="838200"/>
            <a:ext cx="8229600" cy="838200"/>
          </a:xfrm>
          <a:extLst/>
        </p:spPr>
        <p:txBody>
          <a:bodyPr rtlCol="0">
            <a:noAutofit/>
          </a:bodyPr>
          <a:lstStyle/>
          <a:p>
            <a:pPr eaLnBrk="1" fontAlgn="auto" hangingPunct="1">
              <a:spcAft>
                <a:spcPts val="0"/>
              </a:spcAft>
              <a:buFont typeface="Wingdings" pitchFamily="2" charset="2"/>
              <a:buNone/>
              <a:defRPr/>
            </a:pPr>
            <a:r>
              <a:rPr lang="en-US" sz="4000" dirty="0" smtClean="0">
                <a:solidFill>
                  <a:srgbClr val="092091"/>
                </a:solidFill>
                <a:latin typeface="Times New Roman" pitchFamily="18" charset="0"/>
                <a:cs typeface="Times New Roman" pitchFamily="18" charset="0"/>
              </a:rPr>
              <a:t>Number of Subsets and Proper Subsets</a:t>
            </a:r>
          </a:p>
        </p:txBody>
      </p:sp>
      <p:sp>
        <p:nvSpPr>
          <p:cNvPr id="11" name="Rectangle 10"/>
          <p:cNvSpPr>
            <a:spLocks noChangeArrowheads="1"/>
          </p:cNvSpPr>
          <p:nvPr/>
        </p:nvSpPr>
        <p:spPr bwMode="auto">
          <a:xfrm>
            <a:off x="-152400" y="1295400"/>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endParaRPr lang="en-US" altLang="en-US" sz="3200" dirty="0" smtClean="0">
              <a:solidFill>
                <a:srgbClr val="00B050"/>
              </a:solidFill>
            </a:endParaRPr>
          </a:p>
          <a:p>
            <a:pPr lvl="1" eaLnBrk="1" hangingPunct="1"/>
            <a:r>
              <a:rPr lang="en-US" altLang="en-US" sz="3200" dirty="0" smtClean="0">
                <a:solidFill>
                  <a:srgbClr val="00B050"/>
                </a:solidFill>
              </a:rPr>
              <a:t>The </a:t>
            </a:r>
            <a:r>
              <a:rPr lang="en-US" altLang="en-US" sz="3200" dirty="0">
                <a:solidFill>
                  <a:srgbClr val="00B050"/>
                </a:solidFill>
              </a:rPr>
              <a:t>number of subsets of a set with n elements is: 					2</a:t>
            </a:r>
            <a:r>
              <a:rPr lang="en-US" altLang="en-US" sz="3200" baseline="30000" dirty="0">
                <a:solidFill>
                  <a:srgbClr val="00B050"/>
                </a:solidFill>
              </a:rPr>
              <a:t>n </a:t>
            </a:r>
          </a:p>
        </p:txBody>
      </p:sp>
      <p:sp>
        <p:nvSpPr>
          <p:cNvPr id="13" name="Rectangle 12"/>
          <p:cNvSpPr>
            <a:spLocks noChangeArrowheads="1"/>
          </p:cNvSpPr>
          <p:nvPr/>
        </p:nvSpPr>
        <p:spPr bwMode="auto">
          <a:xfrm>
            <a:off x="1981200" y="4978400"/>
            <a:ext cx="9064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dirty="0">
                <a:solidFill>
                  <a:srgbClr val="FF0000"/>
                </a:solidFill>
              </a:rPr>
              <a:t>{1}</a:t>
            </a:r>
          </a:p>
        </p:txBody>
      </p:sp>
      <p:sp>
        <p:nvSpPr>
          <p:cNvPr id="19" name="Rectangle 18"/>
          <p:cNvSpPr>
            <a:spLocks noChangeArrowheads="1"/>
          </p:cNvSpPr>
          <p:nvPr/>
        </p:nvSpPr>
        <p:spPr bwMode="auto">
          <a:xfrm>
            <a:off x="0" y="4191000"/>
            <a:ext cx="91582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dirty="0"/>
              <a:t>List the subsets and proper </a:t>
            </a:r>
            <a:r>
              <a:rPr lang="en-US" altLang="en-US" sz="3200" dirty="0" smtClean="0"/>
              <a:t>subsets of</a:t>
            </a:r>
            <a:endParaRPr lang="en-US" altLang="en-US" sz="3200" dirty="0"/>
          </a:p>
        </p:txBody>
      </p:sp>
      <p:sp>
        <p:nvSpPr>
          <p:cNvPr id="4" name="Rectangle 3"/>
          <p:cNvSpPr>
            <a:spLocks noChangeArrowheads="1"/>
          </p:cNvSpPr>
          <p:nvPr/>
        </p:nvSpPr>
        <p:spPr bwMode="auto">
          <a:xfrm>
            <a:off x="0" y="259080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2800" dirty="0">
                <a:sym typeface="Symbol" pitchFamily="18" charset="2"/>
              </a:rPr>
              <a:t>Number of Proper Subsets</a:t>
            </a:r>
            <a:endParaRPr lang="en-US" altLang="en-US" sz="2800" dirty="0"/>
          </a:p>
        </p:txBody>
      </p:sp>
      <p:sp>
        <p:nvSpPr>
          <p:cNvPr id="14" name="Rectangle 13"/>
          <p:cNvSpPr>
            <a:spLocks noChangeArrowheads="1"/>
          </p:cNvSpPr>
          <p:nvPr/>
        </p:nvSpPr>
        <p:spPr bwMode="auto">
          <a:xfrm>
            <a:off x="0" y="3048000"/>
            <a:ext cx="91440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solidFill>
                  <a:srgbClr val="00B050"/>
                </a:solidFill>
              </a:rPr>
              <a:t>The number of proper subsets of a set with n elements is: 			2</a:t>
            </a:r>
            <a:r>
              <a:rPr lang="en-US" altLang="en-US" sz="3200" baseline="30000" dirty="0">
                <a:solidFill>
                  <a:srgbClr val="00B050"/>
                </a:solidFill>
              </a:rPr>
              <a:t>n </a:t>
            </a:r>
            <a:r>
              <a:rPr lang="en-US" altLang="en-US" sz="3200" dirty="0">
                <a:solidFill>
                  <a:srgbClr val="00B050"/>
                </a:solidFill>
              </a:rPr>
              <a:t>– 1</a:t>
            </a:r>
            <a:endParaRPr lang="en-US" altLang="en-US" sz="3200" baseline="30000" dirty="0">
              <a:solidFill>
                <a:srgbClr val="00B050"/>
              </a:solidFill>
            </a:endParaRPr>
          </a:p>
        </p:txBody>
      </p:sp>
      <p:sp>
        <p:nvSpPr>
          <p:cNvPr id="15" name="Rectangle 14"/>
          <p:cNvSpPr>
            <a:spLocks noChangeArrowheads="1"/>
          </p:cNvSpPr>
          <p:nvPr/>
        </p:nvSpPr>
        <p:spPr bwMode="auto">
          <a:xfrm>
            <a:off x="6324600" y="4191000"/>
            <a:ext cx="1685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dirty="0"/>
              <a:t>{1, 2}</a:t>
            </a:r>
          </a:p>
        </p:txBody>
      </p:sp>
      <p:sp>
        <p:nvSpPr>
          <p:cNvPr id="16" name="Rectangle 15"/>
          <p:cNvSpPr>
            <a:spLocks noChangeArrowheads="1"/>
          </p:cNvSpPr>
          <p:nvPr/>
        </p:nvSpPr>
        <p:spPr bwMode="auto">
          <a:xfrm>
            <a:off x="2924175" y="4991100"/>
            <a:ext cx="9048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FF0000"/>
                </a:solidFill>
              </a:rPr>
              <a:t>{2}</a:t>
            </a:r>
          </a:p>
        </p:txBody>
      </p:sp>
      <p:sp>
        <p:nvSpPr>
          <p:cNvPr id="17" name="Rectangle 16"/>
          <p:cNvSpPr>
            <a:spLocks noChangeArrowheads="1"/>
          </p:cNvSpPr>
          <p:nvPr/>
        </p:nvSpPr>
        <p:spPr bwMode="auto">
          <a:xfrm>
            <a:off x="3829050" y="5006975"/>
            <a:ext cx="11350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FF0000"/>
                </a:solidFill>
              </a:rPr>
              <a:t>{1,2}</a:t>
            </a:r>
          </a:p>
        </p:txBody>
      </p:sp>
      <p:sp>
        <p:nvSpPr>
          <p:cNvPr id="21" name="Rectangle 20"/>
          <p:cNvSpPr>
            <a:spLocks noChangeArrowheads="1"/>
          </p:cNvSpPr>
          <p:nvPr/>
        </p:nvSpPr>
        <p:spPr bwMode="auto">
          <a:xfrm>
            <a:off x="5205413" y="5006975"/>
            <a:ext cx="68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FF0000"/>
                </a:solidFill>
                <a:sym typeface="Symbol" pitchFamily="18" charset="2"/>
              </a:rPr>
              <a:t></a:t>
            </a:r>
            <a:endParaRPr lang="en-US" altLang="en-US" sz="3200">
              <a:solidFill>
                <a:srgbClr val="FF0000"/>
              </a:solidFill>
            </a:endParaRPr>
          </a:p>
        </p:txBody>
      </p:sp>
      <p:sp>
        <p:nvSpPr>
          <p:cNvPr id="26" name="Rectangle 25"/>
          <p:cNvSpPr>
            <a:spLocks noChangeArrowheads="1"/>
          </p:cNvSpPr>
          <p:nvPr/>
        </p:nvSpPr>
        <p:spPr bwMode="auto">
          <a:xfrm>
            <a:off x="3249613" y="5930900"/>
            <a:ext cx="9064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FF0000"/>
                </a:solidFill>
              </a:rPr>
              <a:t>{1}</a:t>
            </a:r>
          </a:p>
        </p:txBody>
      </p:sp>
      <p:sp>
        <p:nvSpPr>
          <p:cNvPr id="27" name="Rectangle 26"/>
          <p:cNvSpPr>
            <a:spLocks noChangeArrowheads="1"/>
          </p:cNvSpPr>
          <p:nvPr/>
        </p:nvSpPr>
        <p:spPr bwMode="auto">
          <a:xfrm>
            <a:off x="4313238" y="5943600"/>
            <a:ext cx="904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FF0000"/>
                </a:solidFill>
              </a:rPr>
              <a:t>{2}</a:t>
            </a:r>
          </a:p>
        </p:txBody>
      </p:sp>
      <p:sp>
        <p:nvSpPr>
          <p:cNvPr id="29" name="Rectangle 28"/>
          <p:cNvSpPr>
            <a:spLocks noChangeArrowheads="1"/>
          </p:cNvSpPr>
          <p:nvPr/>
        </p:nvSpPr>
        <p:spPr bwMode="auto">
          <a:xfrm>
            <a:off x="5334000" y="5943600"/>
            <a:ext cx="68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FF0000"/>
                </a:solidFill>
                <a:sym typeface="Symbol" pitchFamily="18" charset="2"/>
              </a:rPr>
              <a:t></a:t>
            </a:r>
            <a:endParaRPr lang="en-US" altLang="en-US" sz="3200">
              <a:solidFill>
                <a:srgbClr val="FF0000"/>
              </a:solidFill>
            </a:endParaRPr>
          </a:p>
        </p:txBody>
      </p:sp>
      <p:sp>
        <p:nvSpPr>
          <p:cNvPr id="30" name="Rectangle 29"/>
          <p:cNvSpPr>
            <a:spLocks noChangeArrowheads="1"/>
          </p:cNvSpPr>
          <p:nvPr/>
        </p:nvSpPr>
        <p:spPr bwMode="auto">
          <a:xfrm>
            <a:off x="152400" y="5006975"/>
            <a:ext cx="1685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t>Subsets:</a:t>
            </a:r>
          </a:p>
        </p:txBody>
      </p:sp>
      <p:sp>
        <p:nvSpPr>
          <p:cNvPr id="31" name="Rectangle 30"/>
          <p:cNvSpPr>
            <a:spLocks noChangeArrowheads="1"/>
          </p:cNvSpPr>
          <p:nvPr/>
        </p:nvSpPr>
        <p:spPr bwMode="auto">
          <a:xfrm>
            <a:off x="228600" y="5927725"/>
            <a:ext cx="26955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dirty="0"/>
              <a:t>Proper subsets:</a:t>
            </a:r>
          </a:p>
        </p:txBody>
      </p:sp>
      <p:sp>
        <p:nvSpPr>
          <p:cNvPr id="32" name="Rectangle 31"/>
          <p:cNvSpPr>
            <a:spLocks noChangeArrowheads="1"/>
          </p:cNvSpPr>
          <p:nvPr/>
        </p:nvSpPr>
        <p:spPr bwMode="auto">
          <a:xfrm>
            <a:off x="6440488" y="4978400"/>
            <a:ext cx="16859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0070C0"/>
                </a:solidFill>
              </a:rPr>
              <a:t>2</a:t>
            </a:r>
            <a:r>
              <a:rPr lang="en-US" altLang="en-US" sz="3200" baseline="30000">
                <a:solidFill>
                  <a:srgbClr val="0070C0"/>
                </a:solidFill>
              </a:rPr>
              <a:t>2</a:t>
            </a:r>
            <a:r>
              <a:rPr lang="en-US" altLang="en-US" sz="3200">
                <a:solidFill>
                  <a:srgbClr val="0070C0"/>
                </a:solidFill>
              </a:rPr>
              <a:t> = 4</a:t>
            </a:r>
          </a:p>
        </p:txBody>
      </p:sp>
      <p:sp>
        <p:nvSpPr>
          <p:cNvPr id="33" name="Rectangle 32"/>
          <p:cNvSpPr>
            <a:spLocks noChangeArrowheads="1"/>
          </p:cNvSpPr>
          <p:nvPr/>
        </p:nvSpPr>
        <p:spPr bwMode="auto">
          <a:xfrm>
            <a:off x="6440488" y="5927725"/>
            <a:ext cx="16859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0070C0"/>
                </a:solidFill>
              </a:rPr>
              <a:t>2</a:t>
            </a:r>
            <a:r>
              <a:rPr lang="en-US" altLang="en-US" sz="3200" baseline="30000">
                <a:solidFill>
                  <a:srgbClr val="0070C0"/>
                </a:solidFill>
              </a:rPr>
              <a:t>2</a:t>
            </a:r>
            <a:r>
              <a:rPr lang="en-US" altLang="en-US" sz="3200">
                <a:solidFill>
                  <a:srgbClr val="0070C0"/>
                </a:solidFill>
              </a:rPr>
              <a:t> – 1= 3</a:t>
            </a:r>
          </a:p>
        </p:txBody>
      </p:sp>
    </p:spTree>
    <p:extLst>
      <p:ext uri="{BB962C8B-B14F-4D97-AF65-F5344CB8AC3E}">
        <p14:creationId xmlns:p14="http://schemas.microsoft.com/office/powerpoint/2010/main" val="3378696619"/>
      </p:ext>
    </p:extLst>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autoUpdateAnimBg="0"/>
      <p:bldP spid="11" grpId="0"/>
      <p:bldP spid="13" grpId="0"/>
      <p:bldP spid="19" grpId="0"/>
      <p:bldP spid="4" grpId="0"/>
      <p:bldP spid="14" grpId="0"/>
      <p:bldP spid="15" grpId="0"/>
      <p:bldP spid="16" grpId="0"/>
      <p:bldP spid="17" grpId="0"/>
      <p:bldP spid="21" grpId="0"/>
      <p:bldP spid="26" grpId="0"/>
      <p:bldP spid="27" grpId="0"/>
      <p:bldP spid="29" grpId="0"/>
      <p:bldP spid="30" grpId="0"/>
      <p:bldP spid="31" grpId="0"/>
      <p:bldP spid="32"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 name="Rectangle 12"/>
          <p:cNvSpPr>
            <a:spLocks noChangeArrowheads="1"/>
          </p:cNvSpPr>
          <p:nvPr/>
        </p:nvSpPr>
        <p:spPr bwMode="auto">
          <a:xfrm>
            <a:off x="1978025" y="1931988"/>
            <a:ext cx="904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dirty="0">
                <a:solidFill>
                  <a:srgbClr val="FF0000"/>
                </a:solidFill>
              </a:rPr>
              <a:t>{a}</a:t>
            </a:r>
          </a:p>
        </p:txBody>
      </p:sp>
      <p:sp>
        <p:nvSpPr>
          <p:cNvPr id="19" name="Rectangle 18"/>
          <p:cNvSpPr>
            <a:spLocks noChangeArrowheads="1"/>
          </p:cNvSpPr>
          <p:nvPr/>
        </p:nvSpPr>
        <p:spPr bwMode="auto">
          <a:xfrm>
            <a:off x="-12700" y="457200"/>
            <a:ext cx="9156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dirty="0" smtClean="0"/>
              <a:t>                    List </a:t>
            </a:r>
            <a:r>
              <a:rPr lang="en-US" altLang="en-US" sz="3200" dirty="0"/>
              <a:t>the subsets and proper </a:t>
            </a:r>
            <a:r>
              <a:rPr lang="en-US" altLang="en-US" sz="3200" dirty="0" smtClean="0"/>
              <a:t>subsets of </a:t>
            </a:r>
            <a:endParaRPr lang="en-US" altLang="en-US" sz="3200" dirty="0"/>
          </a:p>
        </p:txBody>
      </p:sp>
      <p:sp>
        <p:nvSpPr>
          <p:cNvPr id="15" name="Rectangle 14"/>
          <p:cNvSpPr>
            <a:spLocks noChangeArrowheads="1"/>
          </p:cNvSpPr>
          <p:nvPr/>
        </p:nvSpPr>
        <p:spPr bwMode="auto">
          <a:xfrm>
            <a:off x="1981200" y="1066800"/>
            <a:ext cx="18383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dirty="0"/>
              <a:t>{a, b, c}</a:t>
            </a:r>
          </a:p>
        </p:txBody>
      </p:sp>
      <p:sp>
        <p:nvSpPr>
          <p:cNvPr id="16" name="Rectangle 15"/>
          <p:cNvSpPr>
            <a:spLocks noChangeArrowheads="1"/>
          </p:cNvSpPr>
          <p:nvPr/>
        </p:nvSpPr>
        <p:spPr bwMode="auto">
          <a:xfrm>
            <a:off x="2919413" y="1944688"/>
            <a:ext cx="9064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dirty="0">
                <a:solidFill>
                  <a:srgbClr val="FF0000"/>
                </a:solidFill>
              </a:rPr>
              <a:t>{b}</a:t>
            </a:r>
          </a:p>
        </p:txBody>
      </p:sp>
      <p:sp>
        <p:nvSpPr>
          <p:cNvPr id="17" name="Rectangle 16"/>
          <p:cNvSpPr>
            <a:spLocks noChangeArrowheads="1"/>
          </p:cNvSpPr>
          <p:nvPr/>
        </p:nvSpPr>
        <p:spPr bwMode="auto">
          <a:xfrm>
            <a:off x="3825875" y="1958975"/>
            <a:ext cx="1133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dirty="0">
                <a:solidFill>
                  <a:srgbClr val="FF0000"/>
                </a:solidFill>
              </a:rPr>
              <a:t>{c}</a:t>
            </a:r>
          </a:p>
        </p:txBody>
      </p:sp>
      <p:sp>
        <p:nvSpPr>
          <p:cNvPr id="21" name="Rectangle 20"/>
          <p:cNvSpPr>
            <a:spLocks noChangeArrowheads="1"/>
          </p:cNvSpPr>
          <p:nvPr/>
        </p:nvSpPr>
        <p:spPr bwMode="auto">
          <a:xfrm>
            <a:off x="3808413" y="3441700"/>
            <a:ext cx="68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FF0000"/>
                </a:solidFill>
                <a:sym typeface="Symbol" pitchFamily="18" charset="2"/>
              </a:rPr>
              <a:t></a:t>
            </a:r>
            <a:endParaRPr lang="en-US" altLang="en-US" sz="3200">
              <a:solidFill>
                <a:srgbClr val="FF0000"/>
              </a:solidFill>
            </a:endParaRPr>
          </a:p>
        </p:txBody>
      </p:sp>
      <p:sp>
        <p:nvSpPr>
          <p:cNvPr id="26" name="Rectangle 25"/>
          <p:cNvSpPr>
            <a:spLocks noChangeArrowheads="1"/>
          </p:cNvSpPr>
          <p:nvPr/>
        </p:nvSpPr>
        <p:spPr bwMode="auto">
          <a:xfrm>
            <a:off x="1817688" y="2667000"/>
            <a:ext cx="1225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dirty="0">
                <a:solidFill>
                  <a:srgbClr val="FF0000"/>
                </a:solidFill>
              </a:rPr>
              <a:t>{a, b}</a:t>
            </a:r>
          </a:p>
        </p:txBody>
      </p:sp>
      <p:sp>
        <p:nvSpPr>
          <p:cNvPr id="27" name="Rectangle 26"/>
          <p:cNvSpPr>
            <a:spLocks noChangeArrowheads="1"/>
          </p:cNvSpPr>
          <p:nvPr/>
        </p:nvSpPr>
        <p:spPr bwMode="auto">
          <a:xfrm>
            <a:off x="3211513" y="2667000"/>
            <a:ext cx="13541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FF0000"/>
                </a:solidFill>
              </a:rPr>
              <a:t>{a, c}</a:t>
            </a:r>
          </a:p>
        </p:txBody>
      </p:sp>
      <p:sp>
        <p:nvSpPr>
          <p:cNvPr id="30" name="Rectangle 29"/>
          <p:cNvSpPr>
            <a:spLocks noChangeArrowheads="1"/>
          </p:cNvSpPr>
          <p:nvPr/>
        </p:nvSpPr>
        <p:spPr bwMode="auto">
          <a:xfrm>
            <a:off x="0" y="1958975"/>
            <a:ext cx="1685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t>Subsets:</a:t>
            </a:r>
          </a:p>
        </p:txBody>
      </p:sp>
      <p:sp>
        <p:nvSpPr>
          <p:cNvPr id="31" name="Rectangle 30"/>
          <p:cNvSpPr>
            <a:spLocks noChangeArrowheads="1"/>
          </p:cNvSpPr>
          <p:nvPr/>
        </p:nvSpPr>
        <p:spPr bwMode="auto">
          <a:xfrm>
            <a:off x="1588" y="4114800"/>
            <a:ext cx="26939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dirty="0"/>
              <a:t>Proper subsets:</a:t>
            </a:r>
          </a:p>
        </p:txBody>
      </p:sp>
      <p:sp>
        <p:nvSpPr>
          <p:cNvPr id="32" name="Rectangle 31"/>
          <p:cNvSpPr>
            <a:spLocks noChangeArrowheads="1"/>
          </p:cNvSpPr>
          <p:nvPr/>
        </p:nvSpPr>
        <p:spPr bwMode="auto">
          <a:xfrm>
            <a:off x="7015163" y="2667000"/>
            <a:ext cx="1685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0070C0"/>
                </a:solidFill>
              </a:rPr>
              <a:t>2</a:t>
            </a:r>
            <a:r>
              <a:rPr lang="en-US" altLang="en-US" sz="3200" baseline="30000">
                <a:solidFill>
                  <a:srgbClr val="0070C0"/>
                </a:solidFill>
              </a:rPr>
              <a:t>3</a:t>
            </a:r>
            <a:r>
              <a:rPr lang="en-US" altLang="en-US" sz="3200">
                <a:solidFill>
                  <a:srgbClr val="0070C0"/>
                </a:solidFill>
              </a:rPr>
              <a:t> = 8</a:t>
            </a:r>
          </a:p>
        </p:txBody>
      </p:sp>
      <p:sp>
        <p:nvSpPr>
          <p:cNvPr id="33" name="Rectangle 32"/>
          <p:cNvSpPr>
            <a:spLocks noChangeArrowheads="1"/>
          </p:cNvSpPr>
          <p:nvPr/>
        </p:nvSpPr>
        <p:spPr bwMode="auto">
          <a:xfrm>
            <a:off x="6983413" y="5416550"/>
            <a:ext cx="18557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0070C0"/>
                </a:solidFill>
              </a:rPr>
              <a:t>2</a:t>
            </a:r>
            <a:r>
              <a:rPr lang="en-US" altLang="en-US" sz="3200" baseline="30000">
                <a:solidFill>
                  <a:srgbClr val="0070C0"/>
                </a:solidFill>
              </a:rPr>
              <a:t>3</a:t>
            </a:r>
            <a:r>
              <a:rPr lang="en-US" altLang="en-US" sz="3200">
                <a:solidFill>
                  <a:srgbClr val="0070C0"/>
                </a:solidFill>
              </a:rPr>
              <a:t> – 1 = 7</a:t>
            </a:r>
          </a:p>
        </p:txBody>
      </p:sp>
      <p:sp>
        <p:nvSpPr>
          <p:cNvPr id="20" name="Rectangle 19"/>
          <p:cNvSpPr>
            <a:spLocks noChangeArrowheads="1"/>
          </p:cNvSpPr>
          <p:nvPr/>
        </p:nvSpPr>
        <p:spPr bwMode="auto">
          <a:xfrm>
            <a:off x="4654550" y="2667000"/>
            <a:ext cx="13541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FF0000"/>
                </a:solidFill>
              </a:rPr>
              <a:t>{b, c}</a:t>
            </a:r>
          </a:p>
        </p:txBody>
      </p:sp>
      <p:sp>
        <p:nvSpPr>
          <p:cNvPr id="22" name="Rectangle 21"/>
          <p:cNvSpPr>
            <a:spLocks noChangeArrowheads="1"/>
          </p:cNvSpPr>
          <p:nvPr/>
        </p:nvSpPr>
        <p:spPr bwMode="auto">
          <a:xfrm>
            <a:off x="1885950" y="3441700"/>
            <a:ext cx="1619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FF0000"/>
                </a:solidFill>
              </a:rPr>
              <a:t>{a, b, c}</a:t>
            </a:r>
          </a:p>
        </p:txBody>
      </p:sp>
      <p:sp>
        <p:nvSpPr>
          <p:cNvPr id="23" name="Rectangle 22"/>
          <p:cNvSpPr>
            <a:spLocks noChangeArrowheads="1"/>
          </p:cNvSpPr>
          <p:nvPr/>
        </p:nvSpPr>
        <p:spPr bwMode="auto">
          <a:xfrm>
            <a:off x="2047875" y="4681538"/>
            <a:ext cx="9064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FF0000"/>
                </a:solidFill>
              </a:rPr>
              <a:t>{a}</a:t>
            </a:r>
          </a:p>
        </p:txBody>
      </p:sp>
      <p:sp>
        <p:nvSpPr>
          <p:cNvPr id="24" name="Rectangle 23"/>
          <p:cNvSpPr>
            <a:spLocks noChangeArrowheads="1"/>
          </p:cNvSpPr>
          <p:nvPr/>
        </p:nvSpPr>
        <p:spPr bwMode="auto">
          <a:xfrm>
            <a:off x="2990850" y="4694238"/>
            <a:ext cx="904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FF0000"/>
                </a:solidFill>
              </a:rPr>
              <a:t>{b}</a:t>
            </a:r>
          </a:p>
        </p:txBody>
      </p:sp>
      <p:sp>
        <p:nvSpPr>
          <p:cNvPr id="25" name="Rectangle 24"/>
          <p:cNvSpPr>
            <a:spLocks noChangeArrowheads="1"/>
          </p:cNvSpPr>
          <p:nvPr/>
        </p:nvSpPr>
        <p:spPr bwMode="auto">
          <a:xfrm>
            <a:off x="3895725" y="4708525"/>
            <a:ext cx="11350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FF0000"/>
                </a:solidFill>
              </a:rPr>
              <a:t>{c}</a:t>
            </a:r>
          </a:p>
        </p:txBody>
      </p:sp>
      <p:sp>
        <p:nvSpPr>
          <p:cNvPr id="28" name="Rectangle 27"/>
          <p:cNvSpPr>
            <a:spLocks noChangeArrowheads="1"/>
          </p:cNvSpPr>
          <p:nvPr/>
        </p:nvSpPr>
        <p:spPr bwMode="auto">
          <a:xfrm>
            <a:off x="3194050" y="6096000"/>
            <a:ext cx="68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FF0000"/>
                </a:solidFill>
                <a:sym typeface="Symbol" pitchFamily="18" charset="2"/>
              </a:rPr>
              <a:t></a:t>
            </a:r>
            <a:endParaRPr lang="en-US" altLang="en-US" sz="3200">
              <a:solidFill>
                <a:srgbClr val="FF0000"/>
              </a:solidFill>
            </a:endParaRPr>
          </a:p>
        </p:txBody>
      </p:sp>
      <p:sp>
        <p:nvSpPr>
          <p:cNvPr id="34" name="Rectangle 33"/>
          <p:cNvSpPr>
            <a:spLocks noChangeArrowheads="1"/>
          </p:cNvSpPr>
          <p:nvPr/>
        </p:nvSpPr>
        <p:spPr bwMode="auto">
          <a:xfrm>
            <a:off x="1887538" y="5416550"/>
            <a:ext cx="12271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FF0000"/>
                </a:solidFill>
              </a:rPr>
              <a:t>{a, b}</a:t>
            </a:r>
          </a:p>
        </p:txBody>
      </p:sp>
      <p:sp>
        <p:nvSpPr>
          <p:cNvPr id="35" name="Rectangle 34"/>
          <p:cNvSpPr>
            <a:spLocks noChangeArrowheads="1"/>
          </p:cNvSpPr>
          <p:nvPr/>
        </p:nvSpPr>
        <p:spPr bwMode="auto">
          <a:xfrm>
            <a:off x="3282950" y="5416550"/>
            <a:ext cx="13525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dirty="0">
                <a:solidFill>
                  <a:srgbClr val="FF0000"/>
                </a:solidFill>
              </a:rPr>
              <a:t>{a, c}</a:t>
            </a:r>
          </a:p>
        </p:txBody>
      </p:sp>
      <p:sp>
        <p:nvSpPr>
          <p:cNvPr id="36" name="Rectangle 35"/>
          <p:cNvSpPr>
            <a:spLocks noChangeArrowheads="1"/>
          </p:cNvSpPr>
          <p:nvPr/>
        </p:nvSpPr>
        <p:spPr bwMode="auto">
          <a:xfrm>
            <a:off x="4724400" y="5416550"/>
            <a:ext cx="135413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FF0000"/>
                </a:solidFill>
              </a:rPr>
              <a:t>{b, c}</a:t>
            </a:r>
          </a:p>
        </p:txBody>
      </p:sp>
    </p:spTree>
    <p:extLst>
      <p:ext uri="{BB962C8B-B14F-4D97-AF65-F5344CB8AC3E}">
        <p14:creationId xmlns:p14="http://schemas.microsoft.com/office/powerpoint/2010/main" val="2046504968"/>
      </p:ext>
    </p:extLst>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15" grpId="0"/>
      <p:bldP spid="16" grpId="0"/>
      <p:bldP spid="17" grpId="0"/>
      <p:bldP spid="21" grpId="0"/>
      <p:bldP spid="26" grpId="0"/>
      <p:bldP spid="27" grpId="0"/>
      <p:bldP spid="30" grpId="0"/>
      <p:bldP spid="31" grpId="0"/>
      <p:bldP spid="32" grpId="0"/>
      <p:bldP spid="33" grpId="0"/>
      <p:bldP spid="20" grpId="0"/>
      <p:bldP spid="22" grpId="0"/>
      <p:bldP spid="23" grpId="0"/>
      <p:bldP spid="24" grpId="0"/>
      <p:bldP spid="25" grpId="0"/>
      <p:bldP spid="28" grpId="0"/>
      <p:bldP spid="34" grpId="0"/>
      <p:bldP spid="35" grpId="0"/>
      <p:bldP spid="3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5097461" cy="1614487"/>
          </a:xfrm>
        </p:spPr>
        <p:txBody>
          <a:bodyPr/>
          <a:lstStyle/>
          <a:p>
            <a:r>
              <a:rPr lang="en-US" dirty="0" smtClean="0"/>
              <a:t>Power Sets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The set of all subsets of a set </a:t>
            </a:r>
            <a:r>
              <a:rPr lang="en-US" i="1" dirty="0" smtClean="0"/>
              <a:t>A</a:t>
            </a:r>
            <a:r>
              <a:rPr lang="en-US" dirty="0" smtClean="0"/>
              <a:t>, denoted </a:t>
            </a:r>
            <a:r>
              <a:rPr lang="en-US" dirty="0" smtClean="0">
                <a:latin typeface="Brush Script MT" pitchFamily="66" charset="0"/>
              </a:rPr>
              <a:t>P</a:t>
            </a:r>
            <a:r>
              <a:rPr lang="en-US" b="1" dirty="0" smtClean="0"/>
              <a:t>(</a:t>
            </a:r>
            <a:r>
              <a:rPr lang="en-US" i="1" dirty="0" smtClean="0"/>
              <a:t>A</a:t>
            </a:r>
            <a:r>
              <a:rPr lang="en-US" b="1" dirty="0" smtClean="0"/>
              <a:t>)</a:t>
            </a:r>
            <a:r>
              <a:rPr lang="en-US" dirty="0" smtClean="0"/>
              <a:t>, is called the </a:t>
            </a:r>
            <a:r>
              <a:rPr lang="en-US" i="1" dirty="0" smtClean="0"/>
              <a:t>power set </a:t>
            </a:r>
            <a:r>
              <a:rPr lang="en-US" dirty="0" smtClean="0"/>
              <a:t>of </a:t>
            </a:r>
            <a:r>
              <a:rPr lang="en-US" i="1" dirty="0" smtClean="0"/>
              <a:t>A</a:t>
            </a:r>
            <a:r>
              <a:rPr lang="en-US" dirty="0" smtClean="0"/>
              <a:t>.</a:t>
            </a:r>
          </a:p>
          <a:p>
            <a:pPr>
              <a:buNone/>
            </a:pPr>
            <a:r>
              <a:rPr lang="en-US" dirty="0" smtClean="0"/>
              <a:t>   </a:t>
            </a:r>
            <a:r>
              <a:rPr lang="en-US" b="1" dirty="0" smtClean="0"/>
              <a:t>Example</a:t>
            </a:r>
            <a:r>
              <a:rPr lang="en-US" dirty="0" smtClean="0"/>
              <a:t>: If </a:t>
            </a:r>
            <a:r>
              <a:rPr lang="en-US" i="1" dirty="0" smtClean="0"/>
              <a:t>A</a:t>
            </a:r>
            <a:r>
              <a:rPr lang="en-US" dirty="0" smtClean="0"/>
              <a:t> = {</a:t>
            </a:r>
            <a:r>
              <a:rPr lang="en-US" dirty="0" err="1" smtClean="0"/>
              <a:t>a,b</a:t>
            </a:r>
            <a:r>
              <a:rPr lang="en-US" dirty="0" smtClean="0"/>
              <a:t>} then </a:t>
            </a:r>
          </a:p>
          <a:p>
            <a:pPr>
              <a:buNone/>
            </a:pPr>
            <a:r>
              <a:rPr lang="en-US" dirty="0" smtClean="0"/>
              <a:t>              </a:t>
            </a:r>
            <a:r>
              <a:rPr lang="en-US" dirty="0" smtClean="0">
                <a:latin typeface="Brush Script MT" pitchFamily="66" charset="0"/>
              </a:rPr>
              <a:t>P</a:t>
            </a:r>
            <a:r>
              <a:rPr lang="en-US" dirty="0" smtClean="0"/>
              <a:t>(A) = {ø, {a},{b},{</a:t>
            </a:r>
            <a:r>
              <a:rPr lang="en-US" dirty="0" err="1" smtClean="0"/>
              <a:t>a,b</a:t>
            </a:r>
            <a:r>
              <a:rPr lang="en-US" dirty="0" smtClean="0"/>
              <a:t>}}</a:t>
            </a:r>
          </a:p>
          <a:p>
            <a:pPr>
              <a:buNone/>
            </a:pPr>
            <a:endParaRPr lang="en-US" dirty="0" smtClean="0"/>
          </a:p>
          <a:p>
            <a:r>
              <a:rPr lang="en-US" dirty="0" smtClean="0"/>
              <a:t>If a set has </a:t>
            </a:r>
            <a:r>
              <a:rPr lang="en-US" i="1" dirty="0" smtClean="0"/>
              <a:t>n</a:t>
            </a:r>
            <a:r>
              <a:rPr lang="en-US" dirty="0" smtClean="0"/>
              <a:t> elements, then the cardinality of the power set is </a:t>
            </a:r>
            <a:r>
              <a:rPr lang="en-US" dirty="0" smtClean="0">
                <a:latin typeface="Cambria Math" pitchFamily="18" charset="0"/>
                <a:ea typeface="Cambria Math" pitchFamily="18" charset="0"/>
              </a:rPr>
              <a:t>2</a:t>
            </a:r>
            <a:r>
              <a:rPr lang="en-US" i="1" dirty="0" smtClean="0"/>
              <a:t>ⁿ</a:t>
            </a:r>
            <a:r>
              <a:rPr lang="en-US" dirty="0" smtClean="0"/>
              <a:t>. </a:t>
            </a:r>
            <a:endParaRPr lang="en-US" dirty="0"/>
          </a:p>
        </p:txBody>
      </p:sp>
      <p:sp>
        <p:nvSpPr>
          <p:cNvPr id="5" name="Footer Placeholder 4"/>
          <p:cNvSpPr>
            <a:spLocks noGrp="1"/>
          </p:cNvSpPr>
          <p:nvPr>
            <p:ph type="ftr" sz="quarter" idx="11"/>
          </p:nvPr>
        </p:nvSpPr>
        <p:spPr/>
        <p:txBody>
          <a:bodyPr/>
          <a:lstStyle/>
          <a:p>
            <a:r>
              <a:rPr lang="en-US" smtClean="0"/>
              <a:t>DISCRETE STRUCTURES   UNIT-I</a:t>
            </a:r>
            <a:endParaRPr lang="en-US" dirty="0"/>
          </a:p>
        </p:txBody>
      </p:sp>
      <p:sp>
        <p:nvSpPr>
          <p:cNvPr id="4" name="Slide Number Placeholder 3"/>
          <p:cNvSpPr>
            <a:spLocks noGrp="1"/>
          </p:cNvSpPr>
          <p:nvPr>
            <p:ph type="sldNum" sz="quarter" idx="12"/>
          </p:nvPr>
        </p:nvSpPr>
        <p:spPr/>
        <p:txBody>
          <a:bodyPr/>
          <a:lstStyle/>
          <a:p>
            <a:pPr>
              <a:defRPr/>
            </a:pPr>
            <a:fld id="{0EFFCF1F-F02D-4594-A964-BA7CBAD841C0}" type="slidenum">
              <a:rPr lang="en-US" smtClean="0"/>
              <a:pPr>
                <a:defRPr/>
              </a:pPr>
              <a:t>32</a:t>
            </a:fld>
            <a:endParaRPr lang="en-US" dirty="0"/>
          </a:p>
        </p:txBody>
      </p:sp>
    </p:spTree>
  </p:cSld>
  <p:clrMapOvr>
    <a:masterClrMapping/>
  </p:clrMapOvr>
  <p:transition>
    <p:sndAc>
      <p:endSnd/>
    </p:sndAc>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1828800" y="609600"/>
            <a:ext cx="6400799" cy="990600"/>
          </a:xfrm>
        </p:spPr>
        <p:txBody>
          <a:bodyPr>
            <a:normAutofit fontScale="90000"/>
          </a:bodyPr>
          <a:lstStyle/>
          <a:p>
            <a:pPr eaLnBrk="1" hangingPunct="1"/>
            <a:r>
              <a:rPr lang="en-US" dirty="0" smtClean="0"/>
              <a:t/>
            </a:r>
            <a:br>
              <a:rPr lang="en-US" dirty="0" smtClean="0"/>
            </a:br>
            <a:r>
              <a:rPr lang="en-US" dirty="0" smtClean="0"/>
              <a:t>Examples</a:t>
            </a:r>
            <a:r>
              <a:rPr lang="en-US" sz="2400" dirty="0" smtClean="0"/>
              <a:t> : </a:t>
            </a:r>
            <a:r>
              <a:rPr lang="en-US" dirty="0" smtClean="0"/>
              <a:t>Power sets</a:t>
            </a:r>
          </a:p>
        </p:txBody>
      </p:sp>
      <p:sp>
        <p:nvSpPr>
          <p:cNvPr id="19460" name="Rectangle 3"/>
          <p:cNvSpPr>
            <a:spLocks noGrp="1" noChangeArrowheads="1"/>
          </p:cNvSpPr>
          <p:nvPr>
            <p:ph idx="1"/>
          </p:nvPr>
        </p:nvSpPr>
        <p:spPr>
          <a:xfrm>
            <a:off x="228600" y="1828800"/>
            <a:ext cx="7772400" cy="4114800"/>
          </a:xfrm>
        </p:spPr>
        <p:txBody>
          <a:bodyPr/>
          <a:lstStyle/>
          <a:p>
            <a:pPr>
              <a:spcBef>
                <a:spcPct val="0"/>
              </a:spcBef>
              <a:buFontTx/>
              <a:buNone/>
            </a:pPr>
            <a:r>
              <a:rPr lang="en-US" smtClean="0">
                <a:sym typeface="Symbol" pitchFamily="18" charset="2"/>
              </a:rPr>
              <a:t>If S is a set, then the </a:t>
            </a:r>
            <a:r>
              <a:rPr lang="en-US" b="1" i="1" smtClean="0">
                <a:sym typeface="Symbol" pitchFamily="18" charset="2"/>
              </a:rPr>
              <a:t>power set</a:t>
            </a:r>
            <a:r>
              <a:rPr lang="en-US" smtClean="0">
                <a:sym typeface="Symbol" pitchFamily="18" charset="2"/>
              </a:rPr>
              <a:t> of S is </a:t>
            </a:r>
          </a:p>
          <a:p>
            <a:pPr algn="ctr">
              <a:spcBef>
                <a:spcPct val="0"/>
              </a:spcBef>
              <a:buFontTx/>
              <a:buNone/>
            </a:pPr>
            <a:r>
              <a:rPr lang="en-US" smtClean="0">
                <a:sym typeface="Symbol" pitchFamily="18" charset="2"/>
              </a:rPr>
              <a:t>2</a:t>
            </a:r>
            <a:r>
              <a:rPr lang="en-US" baseline="30000" smtClean="0">
                <a:sym typeface="Symbol" pitchFamily="18" charset="2"/>
              </a:rPr>
              <a:t>S </a:t>
            </a:r>
            <a:r>
              <a:rPr lang="en-US" smtClean="0">
                <a:sym typeface="Symbol" pitchFamily="18" charset="2"/>
              </a:rPr>
              <a:t>= { x : x  S }.</a:t>
            </a:r>
          </a:p>
        </p:txBody>
      </p:sp>
      <p:sp>
        <p:nvSpPr>
          <p:cNvPr id="31" name="Footer Placeholder 30"/>
          <p:cNvSpPr>
            <a:spLocks noGrp="1"/>
          </p:cNvSpPr>
          <p:nvPr>
            <p:ph type="ftr" sz="quarter" idx="11"/>
          </p:nvPr>
        </p:nvSpPr>
        <p:spPr/>
        <p:txBody>
          <a:bodyPr/>
          <a:lstStyle/>
          <a:p>
            <a:r>
              <a:rPr lang="en-US" smtClean="0"/>
              <a:t>DISCRETE STRUCTURES   UNIT-I</a:t>
            </a:r>
            <a:endParaRPr lang="en-US" dirty="0"/>
          </a:p>
        </p:txBody>
      </p:sp>
      <p:sp>
        <p:nvSpPr>
          <p:cNvPr id="19458" name="Slide Number Placeholder 3"/>
          <p:cNvSpPr>
            <a:spLocks noGrp="1"/>
          </p:cNvSpPr>
          <p:nvPr>
            <p:ph type="sldNum" sz="quarter" idx="12"/>
          </p:nvPr>
        </p:nvSpPr>
        <p:spPr>
          <a:noFill/>
        </p:spPr>
        <p:txBody>
          <a:bodyPr/>
          <a:lstStyle/>
          <a:p>
            <a:fld id="{9419C6A9-0793-4193-A93F-DF5EE24518B4}" type="slidenum">
              <a:rPr lang="en-US" smtClean="0"/>
              <a:pPr/>
              <a:t>33</a:t>
            </a:fld>
            <a:endParaRPr lang="en-US" smtClean="0"/>
          </a:p>
        </p:txBody>
      </p:sp>
      <p:sp>
        <p:nvSpPr>
          <p:cNvPr id="1089540" name="Rectangle 4"/>
          <p:cNvSpPr>
            <a:spLocks noChangeArrowheads="1"/>
          </p:cNvSpPr>
          <p:nvPr/>
        </p:nvSpPr>
        <p:spPr bwMode="auto">
          <a:xfrm>
            <a:off x="304800" y="2667000"/>
            <a:ext cx="6934200" cy="609600"/>
          </a:xfrm>
          <a:prstGeom prst="rect">
            <a:avLst/>
          </a:prstGeom>
          <a:noFill/>
          <a:ln w="9525">
            <a:noFill/>
            <a:miter lim="800000"/>
            <a:headEnd/>
            <a:tailEnd/>
          </a:ln>
        </p:spPr>
        <p:txBody>
          <a:bodyPr/>
          <a:lstStyle/>
          <a:p>
            <a:pPr marL="342900" indent="-342900">
              <a:spcBef>
                <a:spcPct val="20000"/>
              </a:spcBef>
            </a:pPr>
            <a:r>
              <a:rPr lang="en-US" sz="2000">
                <a:latin typeface="Comic Sans MS" pitchFamily="66" charset="0"/>
                <a:sym typeface="Symbol" pitchFamily="18" charset="2"/>
              </a:rPr>
              <a:t>If S = {a}, </a:t>
            </a:r>
          </a:p>
        </p:txBody>
      </p:sp>
      <p:grpSp>
        <p:nvGrpSpPr>
          <p:cNvPr id="2" name="Group 5"/>
          <p:cNvGrpSpPr>
            <a:grpSpLocks/>
          </p:cNvGrpSpPr>
          <p:nvPr/>
        </p:nvGrpSpPr>
        <p:grpSpPr bwMode="auto">
          <a:xfrm>
            <a:off x="5334000" y="1981200"/>
            <a:ext cx="1600200" cy="609600"/>
            <a:chOff x="288" y="3168"/>
            <a:chExt cx="4428" cy="768"/>
          </a:xfrm>
        </p:grpSpPr>
        <p:sp>
          <p:nvSpPr>
            <p:cNvPr id="19485" name="Oval 6"/>
            <p:cNvSpPr>
              <a:spLocks noChangeArrowheads="1"/>
            </p:cNvSpPr>
            <p:nvPr/>
          </p:nvSpPr>
          <p:spPr bwMode="auto">
            <a:xfrm>
              <a:off x="288" y="3168"/>
              <a:ext cx="4428" cy="768"/>
            </a:xfrm>
            <a:prstGeom prst="ellipse">
              <a:avLst/>
            </a:prstGeom>
            <a:solidFill>
              <a:schemeClr val="hlink"/>
            </a:solidFill>
            <a:ln w="9525">
              <a:noFill/>
              <a:round/>
              <a:headEnd/>
              <a:tailEnd/>
            </a:ln>
          </p:spPr>
          <p:txBody>
            <a:bodyPr wrap="none" anchor="ctr"/>
            <a:lstStyle/>
            <a:p>
              <a:endParaRPr lang="en-US"/>
            </a:p>
          </p:txBody>
        </p:sp>
        <p:sp>
          <p:nvSpPr>
            <p:cNvPr id="19486" name="Text Box 7"/>
            <p:cNvSpPr txBox="1">
              <a:spLocks noChangeArrowheads="1"/>
            </p:cNvSpPr>
            <p:nvPr/>
          </p:nvSpPr>
          <p:spPr bwMode="auto">
            <a:xfrm>
              <a:off x="288" y="3264"/>
              <a:ext cx="4384" cy="598"/>
            </a:xfrm>
            <a:prstGeom prst="rect">
              <a:avLst/>
            </a:prstGeom>
            <a:noFill/>
            <a:ln w="9525">
              <a:noFill/>
              <a:miter lim="800000"/>
              <a:headEnd/>
              <a:tailEnd/>
            </a:ln>
          </p:spPr>
          <p:txBody>
            <a:bodyPr>
              <a:spAutoFit/>
            </a:bodyPr>
            <a:lstStyle/>
            <a:p>
              <a:pPr algn="ctr" eaLnBrk="0" hangingPunct="0">
                <a:lnSpc>
                  <a:spcPct val="90000"/>
                </a:lnSpc>
              </a:pPr>
              <a:r>
                <a:rPr lang="en-US">
                  <a:latin typeface="Comic Sans MS" pitchFamily="66" charset="0"/>
                </a:rPr>
                <a:t>aka P(S)</a:t>
              </a:r>
            </a:p>
          </p:txBody>
        </p:sp>
      </p:grpSp>
      <p:sp>
        <p:nvSpPr>
          <p:cNvPr id="1089544" name="Rectangle 8"/>
          <p:cNvSpPr>
            <a:spLocks noChangeArrowheads="1"/>
          </p:cNvSpPr>
          <p:nvPr/>
        </p:nvSpPr>
        <p:spPr bwMode="auto">
          <a:xfrm>
            <a:off x="304800" y="3124200"/>
            <a:ext cx="6934200" cy="609600"/>
          </a:xfrm>
          <a:prstGeom prst="rect">
            <a:avLst/>
          </a:prstGeom>
          <a:noFill/>
          <a:ln w="9525">
            <a:noFill/>
            <a:miter lim="800000"/>
            <a:headEnd/>
            <a:tailEnd/>
          </a:ln>
        </p:spPr>
        <p:txBody>
          <a:bodyPr/>
          <a:lstStyle/>
          <a:p>
            <a:pPr marL="342900" indent="-342900">
              <a:spcBef>
                <a:spcPct val="20000"/>
              </a:spcBef>
            </a:pPr>
            <a:r>
              <a:rPr lang="en-US" sz="2000">
                <a:latin typeface="Comic Sans MS" pitchFamily="66" charset="0"/>
                <a:sym typeface="Symbol" pitchFamily="18" charset="2"/>
              </a:rPr>
              <a:t>If S = {a,b}, </a:t>
            </a:r>
          </a:p>
        </p:txBody>
      </p:sp>
      <p:sp>
        <p:nvSpPr>
          <p:cNvPr id="1089545" name="Rectangle 9"/>
          <p:cNvSpPr>
            <a:spLocks noChangeArrowheads="1"/>
          </p:cNvSpPr>
          <p:nvPr/>
        </p:nvSpPr>
        <p:spPr bwMode="auto">
          <a:xfrm>
            <a:off x="304800" y="3657600"/>
            <a:ext cx="6934200" cy="609600"/>
          </a:xfrm>
          <a:prstGeom prst="rect">
            <a:avLst/>
          </a:prstGeom>
          <a:noFill/>
          <a:ln w="9525">
            <a:noFill/>
            <a:miter lim="800000"/>
            <a:headEnd/>
            <a:tailEnd/>
          </a:ln>
        </p:spPr>
        <p:txBody>
          <a:bodyPr/>
          <a:lstStyle/>
          <a:p>
            <a:pPr marL="342900" indent="-342900">
              <a:spcBef>
                <a:spcPct val="20000"/>
              </a:spcBef>
            </a:pPr>
            <a:r>
              <a:rPr lang="en-US" sz="2000">
                <a:latin typeface="Comic Sans MS" pitchFamily="66" charset="0"/>
                <a:sym typeface="Symbol" pitchFamily="18" charset="2"/>
              </a:rPr>
              <a:t>If S = , </a:t>
            </a:r>
          </a:p>
        </p:txBody>
      </p:sp>
      <p:sp>
        <p:nvSpPr>
          <p:cNvPr id="1089546" name="Rectangle 10"/>
          <p:cNvSpPr>
            <a:spLocks noChangeArrowheads="1"/>
          </p:cNvSpPr>
          <p:nvPr/>
        </p:nvSpPr>
        <p:spPr bwMode="auto">
          <a:xfrm>
            <a:off x="304800" y="4191000"/>
            <a:ext cx="6934200" cy="609600"/>
          </a:xfrm>
          <a:prstGeom prst="rect">
            <a:avLst/>
          </a:prstGeom>
          <a:noFill/>
          <a:ln w="9525">
            <a:noFill/>
            <a:miter lim="800000"/>
            <a:headEnd/>
            <a:tailEnd/>
          </a:ln>
        </p:spPr>
        <p:txBody>
          <a:bodyPr/>
          <a:lstStyle/>
          <a:p>
            <a:pPr marL="342900" indent="-342900">
              <a:spcBef>
                <a:spcPct val="20000"/>
              </a:spcBef>
            </a:pPr>
            <a:r>
              <a:rPr lang="en-US" sz="2000">
                <a:latin typeface="Comic Sans MS" pitchFamily="66" charset="0"/>
                <a:sym typeface="Symbol" pitchFamily="18" charset="2"/>
              </a:rPr>
              <a:t>If S = {,{}},</a:t>
            </a:r>
          </a:p>
        </p:txBody>
      </p:sp>
      <p:grpSp>
        <p:nvGrpSpPr>
          <p:cNvPr id="3" name="Group 11"/>
          <p:cNvGrpSpPr>
            <a:grpSpLocks/>
          </p:cNvGrpSpPr>
          <p:nvPr/>
        </p:nvGrpSpPr>
        <p:grpSpPr bwMode="auto">
          <a:xfrm>
            <a:off x="6096000" y="2362200"/>
            <a:ext cx="2667000" cy="1555750"/>
            <a:chOff x="288" y="3168"/>
            <a:chExt cx="4428" cy="768"/>
          </a:xfrm>
        </p:grpSpPr>
        <p:sp>
          <p:nvSpPr>
            <p:cNvPr id="19483" name="Oval 12"/>
            <p:cNvSpPr>
              <a:spLocks noChangeArrowheads="1"/>
            </p:cNvSpPr>
            <p:nvPr/>
          </p:nvSpPr>
          <p:spPr bwMode="auto">
            <a:xfrm>
              <a:off x="288" y="3168"/>
              <a:ext cx="4428" cy="768"/>
            </a:xfrm>
            <a:prstGeom prst="ellipse">
              <a:avLst/>
            </a:prstGeom>
            <a:solidFill>
              <a:schemeClr val="hlink"/>
            </a:solidFill>
            <a:ln w="9525">
              <a:noFill/>
              <a:round/>
              <a:headEnd/>
              <a:tailEnd/>
            </a:ln>
          </p:spPr>
          <p:txBody>
            <a:bodyPr wrap="none" anchor="ctr"/>
            <a:lstStyle/>
            <a:p>
              <a:endParaRPr lang="en-US"/>
            </a:p>
          </p:txBody>
        </p:sp>
        <p:sp>
          <p:nvSpPr>
            <p:cNvPr id="19484" name="Text Box 13"/>
            <p:cNvSpPr txBox="1">
              <a:spLocks noChangeArrowheads="1"/>
            </p:cNvSpPr>
            <p:nvPr/>
          </p:nvSpPr>
          <p:spPr bwMode="auto">
            <a:xfrm>
              <a:off x="288" y="3264"/>
              <a:ext cx="4386" cy="612"/>
            </a:xfrm>
            <a:prstGeom prst="rect">
              <a:avLst/>
            </a:prstGeom>
            <a:noFill/>
            <a:ln w="9525">
              <a:noFill/>
              <a:miter lim="800000"/>
              <a:headEnd/>
              <a:tailEnd/>
            </a:ln>
          </p:spPr>
          <p:txBody>
            <a:bodyPr>
              <a:spAutoFit/>
            </a:bodyPr>
            <a:lstStyle/>
            <a:p>
              <a:pPr algn="ctr" eaLnBrk="0" hangingPunct="0">
                <a:lnSpc>
                  <a:spcPct val="90000"/>
                </a:lnSpc>
              </a:pPr>
              <a:r>
                <a:rPr lang="en-US">
                  <a:latin typeface="Comic Sans MS" pitchFamily="66" charset="0"/>
                </a:rPr>
                <a:t>We say, “P(S) is the set of all subsets of S.”</a:t>
              </a:r>
            </a:p>
          </p:txBody>
        </p:sp>
      </p:grpSp>
      <p:grpSp>
        <p:nvGrpSpPr>
          <p:cNvPr id="4" name="Group 14"/>
          <p:cNvGrpSpPr>
            <a:grpSpLocks/>
          </p:cNvGrpSpPr>
          <p:nvPr/>
        </p:nvGrpSpPr>
        <p:grpSpPr bwMode="auto">
          <a:xfrm>
            <a:off x="1905000" y="2590800"/>
            <a:ext cx="2438400" cy="685800"/>
            <a:chOff x="288" y="3168"/>
            <a:chExt cx="4428" cy="768"/>
          </a:xfrm>
        </p:grpSpPr>
        <p:sp>
          <p:nvSpPr>
            <p:cNvPr id="19481" name="Oval 15"/>
            <p:cNvSpPr>
              <a:spLocks noChangeArrowheads="1"/>
            </p:cNvSpPr>
            <p:nvPr/>
          </p:nvSpPr>
          <p:spPr bwMode="auto">
            <a:xfrm>
              <a:off x="288" y="3168"/>
              <a:ext cx="4428" cy="768"/>
            </a:xfrm>
            <a:prstGeom prst="ellipse">
              <a:avLst/>
            </a:prstGeom>
            <a:solidFill>
              <a:schemeClr val="hlink"/>
            </a:solidFill>
            <a:ln w="9525">
              <a:noFill/>
              <a:round/>
              <a:headEnd/>
              <a:tailEnd/>
            </a:ln>
          </p:spPr>
          <p:txBody>
            <a:bodyPr wrap="none" anchor="ctr"/>
            <a:lstStyle/>
            <a:p>
              <a:endParaRPr lang="en-US"/>
            </a:p>
          </p:txBody>
        </p:sp>
        <p:sp>
          <p:nvSpPr>
            <p:cNvPr id="19482" name="Text Box 16"/>
            <p:cNvSpPr txBox="1">
              <a:spLocks noChangeArrowheads="1"/>
            </p:cNvSpPr>
            <p:nvPr/>
          </p:nvSpPr>
          <p:spPr bwMode="auto">
            <a:xfrm>
              <a:off x="288" y="3264"/>
              <a:ext cx="4385" cy="580"/>
            </a:xfrm>
            <a:prstGeom prst="rect">
              <a:avLst/>
            </a:prstGeom>
            <a:noFill/>
            <a:ln w="9525">
              <a:noFill/>
              <a:miter lim="800000"/>
              <a:headEnd/>
              <a:tailEnd/>
            </a:ln>
          </p:spPr>
          <p:txBody>
            <a:bodyPr>
              <a:spAutoFit/>
            </a:bodyPr>
            <a:lstStyle/>
            <a:p>
              <a:pPr algn="ctr" eaLnBrk="0" hangingPunct="0"/>
              <a:r>
                <a:rPr lang="en-US">
                  <a:latin typeface="Comic Sans MS" pitchFamily="66" charset="0"/>
                  <a:sym typeface="Symbol" pitchFamily="18" charset="2"/>
                </a:rPr>
                <a:t>2</a:t>
              </a:r>
              <a:r>
                <a:rPr lang="en-US" baseline="30000">
                  <a:latin typeface="Comic Sans MS" pitchFamily="66" charset="0"/>
                  <a:sym typeface="Symbol" pitchFamily="18" charset="2"/>
                </a:rPr>
                <a:t>S </a:t>
              </a:r>
              <a:r>
                <a:rPr lang="en-US">
                  <a:latin typeface="Comic Sans MS" pitchFamily="66" charset="0"/>
                  <a:sym typeface="Symbol" pitchFamily="18" charset="2"/>
                </a:rPr>
                <a:t>= {, {a}}.</a:t>
              </a:r>
            </a:p>
          </p:txBody>
        </p:sp>
      </p:grpSp>
      <p:grpSp>
        <p:nvGrpSpPr>
          <p:cNvPr id="5" name="Group 17"/>
          <p:cNvGrpSpPr>
            <a:grpSpLocks/>
          </p:cNvGrpSpPr>
          <p:nvPr/>
        </p:nvGrpSpPr>
        <p:grpSpPr bwMode="auto">
          <a:xfrm>
            <a:off x="2209800" y="3048000"/>
            <a:ext cx="3505200" cy="685800"/>
            <a:chOff x="288" y="3168"/>
            <a:chExt cx="4428" cy="768"/>
          </a:xfrm>
        </p:grpSpPr>
        <p:sp>
          <p:nvSpPr>
            <p:cNvPr id="19479" name="Oval 18"/>
            <p:cNvSpPr>
              <a:spLocks noChangeArrowheads="1"/>
            </p:cNvSpPr>
            <p:nvPr/>
          </p:nvSpPr>
          <p:spPr bwMode="auto">
            <a:xfrm>
              <a:off x="288" y="3168"/>
              <a:ext cx="4428" cy="768"/>
            </a:xfrm>
            <a:prstGeom prst="ellipse">
              <a:avLst/>
            </a:prstGeom>
            <a:solidFill>
              <a:schemeClr val="hlink"/>
            </a:solidFill>
            <a:ln w="9525">
              <a:noFill/>
              <a:round/>
              <a:headEnd/>
              <a:tailEnd/>
            </a:ln>
          </p:spPr>
          <p:txBody>
            <a:bodyPr wrap="none" anchor="ctr"/>
            <a:lstStyle/>
            <a:p>
              <a:endParaRPr lang="en-US"/>
            </a:p>
          </p:txBody>
        </p:sp>
        <p:sp>
          <p:nvSpPr>
            <p:cNvPr id="19480" name="Text Box 19"/>
            <p:cNvSpPr txBox="1">
              <a:spLocks noChangeArrowheads="1"/>
            </p:cNvSpPr>
            <p:nvPr/>
          </p:nvSpPr>
          <p:spPr bwMode="auto">
            <a:xfrm>
              <a:off x="288" y="3264"/>
              <a:ext cx="4386" cy="580"/>
            </a:xfrm>
            <a:prstGeom prst="rect">
              <a:avLst/>
            </a:prstGeom>
            <a:noFill/>
            <a:ln w="9525">
              <a:noFill/>
              <a:miter lim="800000"/>
              <a:headEnd/>
              <a:tailEnd/>
            </a:ln>
          </p:spPr>
          <p:txBody>
            <a:bodyPr>
              <a:spAutoFit/>
            </a:bodyPr>
            <a:lstStyle/>
            <a:p>
              <a:pPr algn="ctr" eaLnBrk="0" hangingPunct="0"/>
              <a:r>
                <a:rPr lang="en-US">
                  <a:latin typeface="Comic Sans MS" pitchFamily="66" charset="0"/>
                  <a:sym typeface="Symbol" pitchFamily="18" charset="2"/>
                </a:rPr>
                <a:t>2</a:t>
              </a:r>
              <a:r>
                <a:rPr lang="en-US" baseline="30000">
                  <a:latin typeface="Comic Sans MS" pitchFamily="66" charset="0"/>
                  <a:sym typeface="Symbol" pitchFamily="18" charset="2"/>
                </a:rPr>
                <a:t>S </a:t>
              </a:r>
              <a:r>
                <a:rPr lang="en-US">
                  <a:latin typeface="Comic Sans MS" pitchFamily="66" charset="0"/>
                  <a:sym typeface="Symbol" pitchFamily="18" charset="2"/>
                </a:rPr>
                <a:t>= {, {a}, {b}, {a,b}}.</a:t>
              </a:r>
            </a:p>
          </p:txBody>
        </p:sp>
      </p:grpSp>
      <p:grpSp>
        <p:nvGrpSpPr>
          <p:cNvPr id="6" name="Group 20"/>
          <p:cNvGrpSpPr>
            <a:grpSpLocks/>
          </p:cNvGrpSpPr>
          <p:nvPr/>
        </p:nvGrpSpPr>
        <p:grpSpPr bwMode="auto">
          <a:xfrm>
            <a:off x="1752600" y="3581400"/>
            <a:ext cx="1752600" cy="685800"/>
            <a:chOff x="288" y="3168"/>
            <a:chExt cx="4428" cy="768"/>
          </a:xfrm>
        </p:grpSpPr>
        <p:sp>
          <p:nvSpPr>
            <p:cNvPr id="19477" name="Oval 21"/>
            <p:cNvSpPr>
              <a:spLocks noChangeArrowheads="1"/>
            </p:cNvSpPr>
            <p:nvPr/>
          </p:nvSpPr>
          <p:spPr bwMode="auto">
            <a:xfrm>
              <a:off x="288" y="3168"/>
              <a:ext cx="4428" cy="768"/>
            </a:xfrm>
            <a:prstGeom prst="ellipse">
              <a:avLst/>
            </a:prstGeom>
            <a:solidFill>
              <a:schemeClr val="hlink"/>
            </a:solidFill>
            <a:ln w="9525">
              <a:noFill/>
              <a:round/>
              <a:headEnd/>
              <a:tailEnd/>
            </a:ln>
          </p:spPr>
          <p:txBody>
            <a:bodyPr wrap="none" anchor="ctr"/>
            <a:lstStyle/>
            <a:p>
              <a:endParaRPr lang="en-US"/>
            </a:p>
          </p:txBody>
        </p:sp>
        <p:sp>
          <p:nvSpPr>
            <p:cNvPr id="19478" name="Text Box 22"/>
            <p:cNvSpPr txBox="1">
              <a:spLocks noChangeArrowheads="1"/>
            </p:cNvSpPr>
            <p:nvPr/>
          </p:nvSpPr>
          <p:spPr bwMode="auto">
            <a:xfrm>
              <a:off x="288" y="3264"/>
              <a:ext cx="4384" cy="580"/>
            </a:xfrm>
            <a:prstGeom prst="rect">
              <a:avLst/>
            </a:prstGeom>
            <a:noFill/>
            <a:ln w="9525">
              <a:noFill/>
              <a:miter lim="800000"/>
              <a:headEnd/>
              <a:tailEnd/>
            </a:ln>
          </p:spPr>
          <p:txBody>
            <a:bodyPr>
              <a:spAutoFit/>
            </a:bodyPr>
            <a:lstStyle/>
            <a:p>
              <a:pPr algn="ctr" eaLnBrk="0" hangingPunct="0"/>
              <a:r>
                <a:rPr lang="en-US">
                  <a:latin typeface="Comic Sans MS" pitchFamily="66" charset="0"/>
                  <a:sym typeface="Symbol" pitchFamily="18" charset="2"/>
                </a:rPr>
                <a:t>2</a:t>
              </a:r>
              <a:r>
                <a:rPr lang="en-US" baseline="30000">
                  <a:latin typeface="Comic Sans MS" pitchFamily="66" charset="0"/>
                  <a:sym typeface="Symbol" pitchFamily="18" charset="2"/>
                </a:rPr>
                <a:t>S </a:t>
              </a:r>
              <a:r>
                <a:rPr lang="en-US">
                  <a:latin typeface="Comic Sans MS" pitchFamily="66" charset="0"/>
                  <a:sym typeface="Symbol" pitchFamily="18" charset="2"/>
                </a:rPr>
                <a:t>= {}.</a:t>
              </a:r>
            </a:p>
          </p:txBody>
        </p:sp>
      </p:grpSp>
      <p:grpSp>
        <p:nvGrpSpPr>
          <p:cNvPr id="7" name="Group 23"/>
          <p:cNvGrpSpPr>
            <a:grpSpLocks/>
          </p:cNvGrpSpPr>
          <p:nvPr/>
        </p:nvGrpSpPr>
        <p:grpSpPr bwMode="auto">
          <a:xfrm>
            <a:off x="2514600" y="4114800"/>
            <a:ext cx="4876800" cy="685800"/>
            <a:chOff x="288" y="3168"/>
            <a:chExt cx="4428" cy="768"/>
          </a:xfrm>
        </p:grpSpPr>
        <p:sp>
          <p:nvSpPr>
            <p:cNvPr id="19475" name="Oval 24"/>
            <p:cNvSpPr>
              <a:spLocks noChangeArrowheads="1"/>
            </p:cNvSpPr>
            <p:nvPr/>
          </p:nvSpPr>
          <p:spPr bwMode="auto">
            <a:xfrm>
              <a:off x="288" y="3168"/>
              <a:ext cx="4428" cy="768"/>
            </a:xfrm>
            <a:prstGeom prst="ellipse">
              <a:avLst/>
            </a:prstGeom>
            <a:solidFill>
              <a:schemeClr val="hlink"/>
            </a:solidFill>
            <a:ln w="9525">
              <a:noFill/>
              <a:round/>
              <a:headEnd/>
              <a:tailEnd/>
            </a:ln>
          </p:spPr>
          <p:txBody>
            <a:bodyPr wrap="none" anchor="ctr"/>
            <a:lstStyle/>
            <a:p>
              <a:endParaRPr lang="en-US"/>
            </a:p>
          </p:txBody>
        </p:sp>
        <p:sp>
          <p:nvSpPr>
            <p:cNvPr id="19476" name="Text Box 25"/>
            <p:cNvSpPr txBox="1">
              <a:spLocks noChangeArrowheads="1"/>
            </p:cNvSpPr>
            <p:nvPr/>
          </p:nvSpPr>
          <p:spPr bwMode="auto">
            <a:xfrm>
              <a:off x="288" y="3264"/>
              <a:ext cx="4385" cy="580"/>
            </a:xfrm>
            <a:prstGeom prst="rect">
              <a:avLst/>
            </a:prstGeom>
            <a:noFill/>
            <a:ln w="9525">
              <a:noFill/>
              <a:miter lim="800000"/>
              <a:headEnd/>
              <a:tailEnd/>
            </a:ln>
          </p:spPr>
          <p:txBody>
            <a:bodyPr>
              <a:spAutoFit/>
            </a:bodyPr>
            <a:lstStyle/>
            <a:p>
              <a:pPr algn="ctr" eaLnBrk="0" hangingPunct="0"/>
              <a:r>
                <a:rPr lang="en-US">
                  <a:latin typeface="Comic Sans MS" pitchFamily="66" charset="0"/>
                  <a:sym typeface="Symbol" pitchFamily="18" charset="2"/>
                </a:rPr>
                <a:t>2</a:t>
              </a:r>
              <a:r>
                <a:rPr lang="en-US" baseline="30000">
                  <a:latin typeface="Comic Sans MS" pitchFamily="66" charset="0"/>
                  <a:sym typeface="Symbol" pitchFamily="18" charset="2"/>
                </a:rPr>
                <a:t>S </a:t>
              </a:r>
              <a:r>
                <a:rPr lang="en-US">
                  <a:latin typeface="Comic Sans MS" pitchFamily="66" charset="0"/>
                  <a:sym typeface="Symbol" pitchFamily="18" charset="2"/>
                </a:rPr>
                <a:t>= {, {}, {{}}, {,{}}}.</a:t>
              </a:r>
            </a:p>
          </p:txBody>
        </p:sp>
      </p:grpSp>
      <p:sp>
        <p:nvSpPr>
          <p:cNvPr id="1089562" name="Rectangle 26"/>
          <p:cNvSpPr>
            <a:spLocks noChangeArrowheads="1"/>
          </p:cNvSpPr>
          <p:nvPr/>
        </p:nvSpPr>
        <p:spPr bwMode="auto">
          <a:xfrm>
            <a:off x="304800" y="5257800"/>
            <a:ext cx="8458200" cy="609600"/>
          </a:xfrm>
          <a:prstGeom prst="rect">
            <a:avLst/>
          </a:prstGeom>
          <a:noFill/>
          <a:ln w="9525">
            <a:noFill/>
            <a:miter lim="800000"/>
            <a:headEnd/>
            <a:tailEnd/>
          </a:ln>
        </p:spPr>
        <p:txBody>
          <a:bodyPr/>
          <a:lstStyle/>
          <a:p>
            <a:pPr marL="342900" indent="-342900">
              <a:spcBef>
                <a:spcPct val="20000"/>
              </a:spcBef>
            </a:pPr>
            <a:r>
              <a:rPr lang="en-US" sz="2000">
                <a:latin typeface="Comic Sans MS" pitchFamily="66" charset="0"/>
                <a:sym typeface="Symbol" pitchFamily="18" charset="2"/>
              </a:rPr>
              <a:t>Fact: if S is finite, |2</a:t>
            </a:r>
            <a:r>
              <a:rPr lang="en-US" sz="2000" baseline="30000">
                <a:latin typeface="Comic Sans MS" pitchFamily="66" charset="0"/>
                <a:sym typeface="Symbol" pitchFamily="18" charset="2"/>
              </a:rPr>
              <a:t>S</a:t>
            </a:r>
            <a:r>
              <a:rPr lang="en-US" sz="2000">
                <a:latin typeface="Comic Sans MS" pitchFamily="66" charset="0"/>
                <a:sym typeface="Symbol" pitchFamily="18" charset="2"/>
              </a:rPr>
              <a:t>| = 2</a:t>
            </a:r>
            <a:r>
              <a:rPr lang="en-US" sz="2000" baseline="30000">
                <a:latin typeface="Comic Sans MS" pitchFamily="66" charset="0"/>
                <a:sym typeface="Symbol" pitchFamily="18" charset="2"/>
              </a:rPr>
              <a:t>|S|</a:t>
            </a:r>
            <a:r>
              <a:rPr lang="en-US" sz="2000">
                <a:latin typeface="Comic Sans MS" pitchFamily="66" charset="0"/>
                <a:sym typeface="Symbol" pitchFamily="18" charset="2"/>
              </a:rPr>
              <a:t>.  </a:t>
            </a:r>
            <a:r>
              <a:rPr lang="en-US" sz="1800">
                <a:latin typeface="Comic Sans MS" pitchFamily="66" charset="0"/>
                <a:sym typeface="Symbol" pitchFamily="18" charset="2"/>
              </a:rPr>
              <a:t>(if |S| = n, |2</a:t>
            </a:r>
            <a:r>
              <a:rPr lang="en-US" sz="1800" baseline="30000">
                <a:latin typeface="Comic Sans MS" pitchFamily="66" charset="0"/>
                <a:sym typeface="Symbol" pitchFamily="18" charset="2"/>
              </a:rPr>
              <a:t>S</a:t>
            </a:r>
            <a:r>
              <a:rPr lang="en-US" sz="1800">
                <a:latin typeface="Comic Sans MS" pitchFamily="66" charset="0"/>
                <a:sym typeface="Symbol" pitchFamily="18" charset="2"/>
              </a:rPr>
              <a:t>| = 2</a:t>
            </a:r>
            <a:r>
              <a:rPr lang="en-US" sz="1800" baseline="30000">
                <a:latin typeface="Comic Sans MS" pitchFamily="66" charset="0"/>
                <a:sym typeface="Symbol" pitchFamily="18" charset="2"/>
              </a:rPr>
              <a:t>n</a:t>
            </a:r>
            <a:r>
              <a:rPr lang="en-US" sz="1800">
                <a:latin typeface="Comic Sans MS" pitchFamily="66" charset="0"/>
                <a:sym typeface="Symbol" pitchFamily="18" charset="2"/>
              </a:rPr>
              <a:t>)   </a:t>
            </a:r>
            <a:endParaRPr lang="en-US" sz="2000">
              <a:latin typeface="Comic Sans MS" pitchFamily="66" charset="0"/>
              <a:sym typeface="Symbol" pitchFamily="18" charset="2"/>
            </a:endParaRPr>
          </a:p>
        </p:txBody>
      </p:sp>
    </p:spTree>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954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8954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08954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08954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089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9540" grpId="0" autoUpdateAnimBg="0"/>
      <p:bldP spid="1089544" grpId="0" autoUpdateAnimBg="0"/>
      <p:bldP spid="1089545" grpId="0" autoUpdateAnimBg="0"/>
      <p:bldP spid="1089546" grpId="0" autoUpdateAnimBg="0"/>
      <p:bldP spid="1089562"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1150938" y="214313"/>
            <a:ext cx="7612061" cy="1157287"/>
          </a:xfrm>
          <a:ln/>
        </p:spPr>
        <p:txBody>
          <a:bodyPr/>
          <a:lstStyle/>
          <a:p>
            <a:pPr algn="ctr"/>
            <a:r>
              <a:rPr lang="en-US" altLang="ko-KR" dirty="0">
                <a:ea typeface="굴림" charset="-127"/>
              </a:rPr>
              <a:t>Disjointedness</a:t>
            </a:r>
          </a:p>
        </p:txBody>
      </p:sp>
      <p:sp>
        <p:nvSpPr>
          <p:cNvPr id="239619" name="Rectangle 3"/>
          <p:cNvSpPr>
            <a:spLocks noGrp="1" noChangeArrowheads="1"/>
          </p:cNvSpPr>
          <p:nvPr>
            <p:ph idx="1"/>
          </p:nvPr>
        </p:nvSpPr>
        <p:spPr>
          <a:xfrm>
            <a:off x="762000" y="2017713"/>
            <a:ext cx="8193088" cy="4114800"/>
          </a:xfrm>
          <a:ln/>
        </p:spPr>
        <p:txBody>
          <a:bodyPr/>
          <a:lstStyle/>
          <a:p>
            <a:r>
              <a:rPr lang="en-US" altLang="ko-KR" dirty="0">
                <a:ea typeface="굴림" charset="-127"/>
              </a:rPr>
              <a:t>Two sets </a:t>
            </a:r>
            <a:r>
              <a:rPr lang="en-US" altLang="ko-KR" i="1" dirty="0">
                <a:ea typeface="굴림" charset="-127"/>
              </a:rPr>
              <a:t>A</a:t>
            </a:r>
            <a:r>
              <a:rPr lang="en-US" altLang="ko-KR" dirty="0">
                <a:ea typeface="굴림" charset="-127"/>
              </a:rPr>
              <a:t>, </a:t>
            </a:r>
            <a:r>
              <a:rPr lang="en-US" altLang="ko-KR" i="1" dirty="0">
                <a:ea typeface="굴림" charset="-127"/>
              </a:rPr>
              <a:t>B</a:t>
            </a:r>
            <a:r>
              <a:rPr lang="en-US" altLang="ko-KR" dirty="0">
                <a:ea typeface="굴림" charset="-127"/>
              </a:rPr>
              <a:t> are called</a:t>
            </a:r>
            <a:br>
              <a:rPr lang="en-US" altLang="ko-KR" dirty="0">
                <a:ea typeface="굴림" charset="-127"/>
              </a:rPr>
            </a:br>
            <a:r>
              <a:rPr lang="en-US" altLang="ko-KR" i="1" dirty="0">
                <a:ea typeface="굴림" charset="-127"/>
              </a:rPr>
              <a:t>disjoint</a:t>
            </a:r>
            <a:r>
              <a:rPr lang="en-US" altLang="ko-KR" dirty="0">
                <a:ea typeface="굴림" charset="-127"/>
              </a:rPr>
              <a:t> (</a:t>
            </a:r>
            <a:r>
              <a:rPr lang="en-US" altLang="ko-KR" i="1" dirty="0">
                <a:ea typeface="굴림" charset="-127"/>
              </a:rPr>
              <a:t>i.e.</a:t>
            </a:r>
            <a:r>
              <a:rPr lang="en-US" altLang="ko-KR" dirty="0">
                <a:ea typeface="굴림" charset="-127"/>
              </a:rPr>
              <a:t>, </a:t>
            </a:r>
            <a:r>
              <a:rPr lang="en-US" altLang="ko-KR" dirty="0" err="1">
                <a:ea typeface="굴림" charset="-127"/>
              </a:rPr>
              <a:t>unjoined</a:t>
            </a:r>
            <a:r>
              <a:rPr lang="en-US" altLang="ko-KR" dirty="0">
                <a:ea typeface="굴림" charset="-127"/>
              </a:rPr>
              <a:t>)</a:t>
            </a:r>
            <a:br>
              <a:rPr lang="en-US" altLang="ko-KR" dirty="0">
                <a:ea typeface="굴림" charset="-127"/>
              </a:rPr>
            </a:br>
            <a:r>
              <a:rPr lang="en-US" altLang="ko-KR" dirty="0" err="1">
                <a:ea typeface="굴림" charset="-127"/>
              </a:rPr>
              <a:t>iff</a:t>
            </a:r>
            <a:r>
              <a:rPr lang="en-US" altLang="ko-KR" dirty="0">
                <a:ea typeface="굴림" charset="-127"/>
              </a:rPr>
              <a:t> their intersection is</a:t>
            </a:r>
            <a:br>
              <a:rPr lang="en-US" altLang="ko-KR" dirty="0">
                <a:ea typeface="굴림" charset="-127"/>
              </a:rPr>
            </a:br>
            <a:r>
              <a:rPr lang="en-US" altLang="ko-KR" dirty="0">
                <a:ea typeface="굴림" charset="-127"/>
              </a:rPr>
              <a:t>empty.  (</a:t>
            </a:r>
            <a:r>
              <a:rPr lang="en-US" altLang="ko-KR" i="1" dirty="0">
                <a:ea typeface="굴림" charset="-127"/>
              </a:rPr>
              <a:t>A</a:t>
            </a:r>
            <a:r>
              <a:rPr lang="en-US" altLang="ko-KR" dirty="0">
                <a:ea typeface="굴림" charset="-127"/>
                <a:sym typeface="Symbol" pitchFamily="18" charset="2"/>
              </a:rPr>
              <a:t></a:t>
            </a:r>
            <a:r>
              <a:rPr lang="en-US" altLang="ko-KR" i="1" dirty="0">
                <a:ea typeface="굴림" charset="-127"/>
              </a:rPr>
              <a:t>B</a:t>
            </a:r>
            <a:r>
              <a:rPr lang="en-US" altLang="ko-KR" dirty="0">
                <a:ea typeface="굴림" charset="-127"/>
              </a:rPr>
              <a:t>=</a:t>
            </a:r>
            <a:r>
              <a:rPr lang="en-US" altLang="ko-KR" dirty="0">
                <a:ea typeface="굴림" charset="-127"/>
                <a:sym typeface="Symbol" pitchFamily="18" charset="2"/>
              </a:rPr>
              <a:t>)</a:t>
            </a:r>
          </a:p>
          <a:p>
            <a:r>
              <a:rPr lang="en-US" altLang="ko-KR" dirty="0">
                <a:ea typeface="굴림" charset="-127"/>
              </a:rPr>
              <a:t>Example: the set of even</a:t>
            </a:r>
            <a:br>
              <a:rPr lang="en-US" altLang="ko-KR" dirty="0">
                <a:ea typeface="굴림" charset="-127"/>
              </a:rPr>
            </a:br>
            <a:r>
              <a:rPr lang="en-US" altLang="ko-KR" dirty="0">
                <a:ea typeface="굴림" charset="-127"/>
              </a:rPr>
              <a:t>integers is disjoint with</a:t>
            </a:r>
            <a:br>
              <a:rPr lang="en-US" altLang="ko-KR" dirty="0">
                <a:ea typeface="굴림" charset="-127"/>
              </a:rPr>
            </a:br>
            <a:r>
              <a:rPr lang="en-US" altLang="ko-KR" dirty="0">
                <a:ea typeface="굴림" charset="-127"/>
              </a:rPr>
              <a:t>the set of odd integers.</a:t>
            </a:r>
          </a:p>
        </p:txBody>
      </p:sp>
      <p:sp>
        <p:nvSpPr>
          <p:cNvPr id="16" name="Footer Placeholder 15"/>
          <p:cNvSpPr>
            <a:spLocks noGrp="1"/>
          </p:cNvSpPr>
          <p:nvPr>
            <p:ph type="ftr" sz="quarter" idx="11"/>
          </p:nvPr>
        </p:nvSpPr>
        <p:spPr/>
        <p:txBody>
          <a:bodyPr/>
          <a:lstStyle/>
          <a:p>
            <a:r>
              <a:rPr lang="en-US" smtClean="0"/>
              <a:t>DISCRETE STRUCTURES   UNIT-I</a:t>
            </a:r>
            <a:endParaRPr lang="en-US" dirty="0"/>
          </a:p>
        </p:txBody>
      </p:sp>
      <p:sp>
        <p:nvSpPr>
          <p:cNvPr id="15" name="Slide Number Placeholder 3"/>
          <p:cNvSpPr>
            <a:spLocks noGrp="1"/>
          </p:cNvSpPr>
          <p:nvPr>
            <p:ph type="sldNum" sz="quarter" idx="12"/>
          </p:nvPr>
        </p:nvSpPr>
        <p:spPr/>
        <p:txBody>
          <a:bodyPr/>
          <a:lstStyle/>
          <a:p>
            <a:fld id="{47A513FA-A833-40F6-AC51-2F713E77962A}" type="slidenum">
              <a:rPr lang="ko-KR" altLang="en-US"/>
              <a:pPr/>
              <a:t>34</a:t>
            </a:fld>
            <a:endParaRPr lang="en-US" altLang="ko-KR"/>
          </a:p>
        </p:txBody>
      </p:sp>
      <p:grpSp>
        <p:nvGrpSpPr>
          <p:cNvPr id="2" name="Group 4"/>
          <p:cNvGrpSpPr>
            <a:grpSpLocks/>
          </p:cNvGrpSpPr>
          <p:nvPr/>
        </p:nvGrpSpPr>
        <p:grpSpPr bwMode="auto">
          <a:xfrm>
            <a:off x="5715000" y="2057400"/>
            <a:ext cx="3048000" cy="3886200"/>
            <a:chOff x="3360" y="1008"/>
            <a:chExt cx="2160" cy="2448"/>
          </a:xfrm>
        </p:grpSpPr>
        <p:sp>
          <p:nvSpPr>
            <p:cNvPr id="239621" name="Line 5"/>
            <p:cNvSpPr>
              <a:spLocks noChangeShapeType="1"/>
            </p:cNvSpPr>
            <p:nvPr/>
          </p:nvSpPr>
          <p:spPr bwMode="auto">
            <a:xfrm flipH="1">
              <a:off x="3792" y="2976"/>
              <a:ext cx="144" cy="480"/>
            </a:xfrm>
            <a:prstGeom prst="line">
              <a:avLst/>
            </a:prstGeom>
            <a:noFill/>
            <a:ln w="38100">
              <a:solidFill>
                <a:schemeClr val="tx1"/>
              </a:solidFill>
              <a:round/>
              <a:headEnd type="oval" w="med" len="med"/>
              <a:tailEnd type="oval" w="med" len="med"/>
            </a:ln>
            <a:effectLst/>
          </p:spPr>
          <p:txBody>
            <a:bodyPr wrap="none" anchor="ctr"/>
            <a:lstStyle/>
            <a:p>
              <a:endParaRPr lang="en-US"/>
            </a:p>
          </p:txBody>
        </p:sp>
        <p:sp>
          <p:nvSpPr>
            <p:cNvPr id="239622" name="Line 6"/>
            <p:cNvSpPr>
              <a:spLocks noChangeShapeType="1"/>
            </p:cNvSpPr>
            <p:nvPr/>
          </p:nvSpPr>
          <p:spPr bwMode="auto">
            <a:xfrm>
              <a:off x="4224" y="2976"/>
              <a:ext cx="192" cy="480"/>
            </a:xfrm>
            <a:prstGeom prst="line">
              <a:avLst/>
            </a:prstGeom>
            <a:noFill/>
            <a:ln w="38100">
              <a:solidFill>
                <a:schemeClr val="tx1"/>
              </a:solidFill>
              <a:round/>
              <a:headEnd type="oval" w="med" len="med"/>
              <a:tailEnd type="oval" w="med" len="med"/>
            </a:ln>
            <a:effectLst/>
          </p:spPr>
          <p:txBody>
            <a:bodyPr wrap="none" anchor="ctr"/>
            <a:lstStyle/>
            <a:p>
              <a:endParaRPr lang="en-US"/>
            </a:p>
          </p:txBody>
        </p:sp>
        <p:sp>
          <p:nvSpPr>
            <p:cNvPr id="239623" name="Line 7"/>
            <p:cNvSpPr>
              <a:spLocks noChangeShapeType="1"/>
            </p:cNvSpPr>
            <p:nvPr/>
          </p:nvSpPr>
          <p:spPr bwMode="auto">
            <a:xfrm>
              <a:off x="4080" y="2352"/>
              <a:ext cx="0" cy="480"/>
            </a:xfrm>
            <a:prstGeom prst="line">
              <a:avLst/>
            </a:prstGeom>
            <a:noFill/>
            <a:ln w="38100">
              <a:solidFill>
                <a:schemeClr val="tx1"/>
              </a:solidFill>
              <a:round/>
              <a:headEnd type="oval" w="med" len="med"/>
              <a:tailEnd type="oval" w="med" len="med"/>
            </a:ln>
            <a:effectLst/>
          </p:spPr>
          <p:txBody>
            <a:bodyPr wrap="none" anchor="ctr"/>
            <a:lstStyle/>
            <a:p>
              <a:endParaRPr lang="en-US"/>
            </a:p>
          </p:txBody>
        </p:sp>
        <p:sp>
          <p:nvSpPr>
            <p:cNvPr id="239624" name="Line 8"/>
            <p:cNvSpPr>
              <a:spLocks noChangeShapeType="1"/>
            </p:cNvSpPr>
            <p:nvPr/>
          </p:nvSpPr>
          <p:spPr bwMode="auto">
            <a:xfrm>
              <a:off x="3360" y="2160"/>
              <a:ext cx="528" cy="48"/>
            </a:xfrm>
            <a:prstGeom prst="line">
              <a:avLst/>
            </a:prstGeom>
            <a:noFill/>
            <a:ln w="38100">
              <a:solidFill>
                <a:schemeClr val="tx1"/>
              </a:solidFill>
              <a:round/>
              <a:headEnd type="oval" w="med" len="med"/>
              <a:tailEnd type="oval" w="med" len="med"/>
            </a:ln>
            <a:effectLst/>
          </p:spPr>
          <p:txBody>
            <a:bodyPr wrap="none" anchor="ctr"/>
            <a:lstStyle/>
            <a:p>
              <a:endParaRPr lang="en-US"/>
            </a:p>
          </p:txBody>
        </p:sp>
        <p:sp>
          <p:nvSpPr>
            <p:cNvPr id="239625" name="Line 9"/>
            <p:cNvSpPr>
              <a:spLocks noChangeShapeType="1"/>
            </p:cNvSpPr>
            <p:nvPr/>
          </p:nvSpPr>
          <p:spPr bwMode="auto">
            <a:xfrm flipV="1">
              <a:off x="4320" y="2064"/>
              <a:ext cx="576" cy="144"/>
            </a:xfrm>
            <a:prstGeom prst="line">
              <a:avLst/>
            </a:prstGeom>
            <a:noFill/>
            <a:ln w="38100">
              <a:solidFill>
                <a:schemeClr val="tx1"/>
              </a:solidFill>
              <a:round/>
              <a:headEnd type="oval" w="med" len="med"/>
              <a:tailEnd type="oval" w="med" len="med"/>
            </a:ln>
            <a:effectLst/>
          </p:spPr>
          <p:txBody>
            <a:bodyPr wrap="none" anchor="ctr"/>
            <a:lstStyle/>
            <a:p>
              <a:endParaRPr lang="en-US"/>
            </a:p>
          </p:txBody>
        </p:sp>
        <p:sp>
          <p:nvSpPr>
            <p:cNvPr id="239626" name="Oval 10"/>
            <p:cNvSpPr>
              <a:spLocks noChangeArrowheads="1"/>
            </p:cNvSpPr>
            <p:nvPr/>
          </p:nvSpPr>
          <p:spPr bwMode="auto">
            <a:xfrm>
              <a:off x="3888" y="1824"/>
              <a:ext cx="384" cy="384"/>
            </a:xfrm>
            <a:prstGeom prst="ellipse">
              <a:avLst/>
            </a:prstGeom>
            <a:noFill/>
            <a:ln w="38100">
              <a:solidFill>
                <a:schemeClr val="tx1"/>
              </a:solidFill>
              <a:round/>
              <a:headEnd/>
              <a:tailEnd/>
            </a:ln>
            <a:effectLst/>
          </p:spPr>
          <p:txBody>
            <a:bodyPr wrap="none" anchor="ctr"/>
            <a:lstStyle/>
            <a:p>
              <a:endParaRPr lang="en-US"/>
            </a:p>
          </p:txBody>
        </p:sp>
        <p:sp>
          <p:nvSpPr>
            <p:cNvPr id="239627" name="Oval 11"/>
            <p:cNvSpPr>
              <a:spLocks noChangeArrowheads="1"/>
            </p:cNvSpPr>
            <p:nvPr/>
          </p:nvSpPr>
          <p:spPr bwMode="auto">
            <a:xfrm>
              <a:off x="3984" y="1920"/>
              <a:ext cx="48" cy="48"/>
            </a:xfrm>
            <a:prstGeom prst="ellipse">
              <a:avLst/>
            </a:prstGeom>
            <a:solidFill>
              <a:schemeClr val="accent1"/>
            </a:solidFill>
            <a:ln w="38100">
              <a:solidFill>
                <a:schemeClr val="tx1"/>
              </a:solidFill>
              <a:round/>
              <a:headEnd/>
              <a:tailEnd/>
            </a:ln>
            <a:effectLst/>
          </p:spPr>
          <p:txBody>
            <a:bodyPr wrap="none" anchor="ctr"/>
            <a:lstStyle/>
            <a:p>
              <a:endParaRPr lang="en-US"/>
            </a:p>
          </p:txBody>
        </p:sp>
        <p:sp>
          <p:nvSpPr>
            <p:cNvPr id="239628" name="Oval 12"/>
            <p:cNvSpPr>
              <a:spLocks noChangeArrowheads="1"/>
            </p:cNvSpPr>
            <p:nvPr/>
          </p:nvSpPr>
          <p:spPr bwMode="auto">
            <a:xfrm>
              <a:off x="4128" y="1920"/>
              <a:ext cx="48" cy="48"/>
            </a:xfrm>
            <a:prstGeom prst="ellipse">
              <a:avLst/>
            </a:prstGeom>
            <a:solidFill>
              <a:schemeClr val="accent1"/>
            </a:solidFill>
            <a:ln w="38100">
              <a:solidFill>
                <a:schemeClr val="tx1"/>
              </a:solidFill>
              <a:round/>
              <a:headEnd/>
              <a:tailEnd/>
            </a:ln>
            <a:effectLst/>
          </p:spPr>
          <p:txBody>
            <a:bodyPr wrap="none" anchor="ctr"/>
            <a:lstStyle/>
            <a:p>
              <a:endParaRPr lang="en-US"/>
            </a:p>
          </p:txBody>
        </p:sp>
        <p:sp>
          <p:nvSpPr>
            <p:cNvPr id="239629" name="AutoShape 13"/>
            <p:cNvSpPr>
              <a:spLocks noChangeArrowheads="1"/>
            </p:cNvSpPr>
            <p:nvPr/>
          </p:nvSpPr>
          <p:spPr bwMode="auto">
            <a:xfrm rot="5515029">
              <a:off x="4032" y="1968"/>
              <a:ext cx="96" cy="192"/>
            </a:xfrm>
            <a:prstGeom prst="moon">
              <a:avLst>
                <a:gd name="adj" fmla="val 50000"/>
              </a:avLst>
            </a:prstGeom>
            <a:solidFill>
              <a:schemeClr val="accent1"/>
            </a:solidFill>
            <a:ln w="38100">
              <a:solidFill>
                <a:schemeClr val="tx1"/>
              </a:solidFill>
              <a:miter lim="800000"/>
              <a:headEnd/>
              <a:tailEnd/>
            </a:ln>
            <a:effectLst/>
          </p:spPr>
          <p:txBody>
            <a:bodyPr wrap="none" anchor="ctr"/>
            <a:lstStyle/>
            <a:p>
              <a:endParaRPr lang="en-US"/>
            </a:p>
          </p:txBody>
        </p:sp>
        <p:sp>
          <p:nvSpPr>
            <p:cNvPr id="239630" name="AutoShape 14"/>
            <p:cNvSpPr>
              <a:spLocks noChangeArrowheads="1"/>
            </p:cNvSpPr>
            <p:nvPr/>
          </p:nvSpPr>
          <p:spPr bwMode="auto">
            <a:xfrm>
              <a:off x="4320" y="1008"/>
              <a:ext cx="1200" cy="816"/>
            </a:xfrm>
            <a:prstGeom prst="wedgeEllipseCallout">
              <a:avLst>
                <a:gd name="adj1" fmla="val -45000"/>
                <a:gd name="adj2" fmla="val 55884"/>
              </a:avLst>
            </a:prstGeom>
            <a:solidFill>
              <a:schemeClr val="hlink"/>
            </a:solidFill>
            <a:ln w="57150">
              <a:solidFill>
                <a:srgbClr val="0000FF"/>
              </a:solidFill>
              <a:miter lim="800000"/>
              <a:headEnd/>
              <a:tailEnd/>
            </a:ln>
            <a:effectLst/>
          </p:spPr>
          <p:txBody>
            <a:bodyPr wrap="none" anchor="ctr"/>
            <a:lstStyle/>
            <a:p>
              <a:pPr algn="ctr"/>
              <a:r>
                <a:rPr lang="en-US" altLang="ko-KR" sz="2000" dirty="0">
                  <a:ea typeface="굴림" charset="-127"/>
                </a:rPr>
                <a:t>Help, I’ve</a:t>
              </a:r>
              <a:br>
                <a:rPr lang="en-US" altLang="ko-KR" sz="2000" dirty="0">
                  <a:ea typeface="굴림" charset="-127"/>
                </a:rPr>
              </a:br>
              <a:r>
                <a:rPr lang="en-US" altLang="ko-KR" sz="2000" dirty="0">
                  <a:ea typeface="굴림" charset="-127"/>
                </a:rPr>
                <a:t>been</a:t>
              </a:r>
              <a:br>
                <a:rPr lang="en-US" altLang="ko-KR" sz="2000" dirty="0">
                  <a:ea typeface="굴림" charset="-127"/>
                </a:rPr>
              </a:br>
              <a:r>
                <a:rPr lang="en-US" altLang="ko-KR" sz="2000" dirty="0">
                  <a:ea typeface="굴림" charset="-127"/>
                </a:rPr>
                <a:t>disjointed!</a:t>
              </a:r>
              <a:endParaRPr lang="en-US" altLang="ko-KR" dirty="0">
                <a:ea typeface="굴림" charset="-127"/>
              </a:endParaRPr>
            </a:p>
          </p:txBody>
        </p:sp>
      </p:grpSp>
    </p:spTree>
  </p:cSld>
  <p:clrMapOvr>
    <a:masterClrMapping/>
  </p:clrMapOvr>
  <p:transition>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Righ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GLAS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6088061" cy="1462087"/>
          </a:xfrm>
        </p:spPr>
        <p:txBody>
          <a:bodyPr/>
          <a:lstStyle/>
          <a:p>
            <a:r>
              <a:rPr lang="en-US" dirty="0" smtClean="0"/>
              <a:t>Set Cardinality</a:t>
            </a:r>
            <a:endParaRPr lang="en-US" dirty="0"/>
          </a:p>
        </p:txBody>
      </p:sp>
      <p:sp>
        <p:nvSpPr>
          <p:cNvPr id="3" name="Content Placeholder 2"/>
          <p:cNvSpPr>
            <a:spLocks noGrp="1"/>
          </p:cNvSpPr>
          <p:nvPr>
            <p:ph idx="1"/>
          </p:nvPr>
        </p:nvSpPr>
        <p:spPr>
          <a:xfrm>
            <a:off x="228600" y="1752600"/>
            <a:ext cx="8915400" cy="4953000"/>
          </a:xfrm>
        </p:spPr>
        <p:txBody>
          <a:bodyPr>
            <a:normAutofit fontScale="70000" lnSpcReduction="20000"/>
          </a:bodyPr>
          <a:lstStyle/>
          <a:p>
            <a:pPr>
              <a:buNone/>
            </a:pPr>
            <a:r>
              <a:rPr lang="en-US" b="1" dirty="0" smtClean="0"/>
              <a:t>   </a:t>
            </a:r>
            <a:r>
              <a:rPr lang="en-US" sz="4000" b="1" dirty="0" smtClean="0"/>
              <a:t>Definition</a:t>
            </a:r>
            <a:r>
              <a:rPr lang="en-US" sz="4000" dirty="0" smtClean="0"/>
              <a:t>:</a:t>
            </a:r>
            <a:r>
              <a:rPr lang="en-US" sz="4000" b="1" dirty="0" smtClean="0"/>
              <a:t> </a:t>
            </a:r>
            <a:r>
              <a:rPr lang="en-US" sz="4000" dirty="0" smtClean="0"/>
              <a:t>If there are exactly n distinct elements in </a:t>
            </a:r>
            <a:r>
              <a:rPr lang="en-US" sz="4000" i="1" dirty="0" smtClean="0"/>
              <a:t>S </a:t>
            </a:r>
            <a:r>
              <a:rPr lang="en-US" sz="4000" dirty="0" smtClean="0"/>
              <a:t>where </a:t>
            </a:r>
            <a:r>
              <a:rPr lang="en-US" sz="4000" i="1" dirty="0" smtClean="0"/>
              <a:t>n</a:t>
            </a:r>
            <a:r>
              <a:rPr lang="en-US" sz="4000" dirty="0" smtClean="0"/>
              <a:t> is a nonnegative integer, we say that </a:t>
            </a:r>
            <a:r>
              <a:rPr lang="en-US" sz="4000" i="1" dirty="0" smtClean="0"/>
              <a:t>S</a:t>
            </a:r>
            <a:r>
              <a:rPr lang="en-US" sz="4000" dirty="0" smtClean="0"/>
              <a:t> is </a:t>
            </a:r>
            <a:r>
              <a:rPr lang="en-US" sz="4000" i="1" dirty="0" smtClean="0"/>
              <a:t>finite</a:t>
            </a:r>
            <a:r>
              <a:rPr lang="en-US" sz="4000" dirty="0" smtClean="0"/>
              <a:t>. Otherwise it is </a:t>
            </a:r>
            <a:r>
              <a:rPr lang="en-US" sz="4000" i="1" dirty="0" smtClean="0"/>
              <a:t>infinite</a:t>
            </a:r>
            <a:r>
              <a:rPr lang="en-US" sz="4000" dirty="0" smtClean="0"/>
              <a:t>. </a:t>
            </a:r>
          </a:p>
          <a:p>
            <a:pPr>
              <a:buNone/>
            </a:pPr>
            <a:r>
              <a:rPr lang="en-US" sz="4000" b="1" dirty="0" smtClean="0"/>
              <a:t>   Definition</a:t>
            </a:r>
            <a:r>
              <a:rPr lang="en-US" sz="4000" dirty="0" smtClean="0"/>
              <a:t>:</a:t>
            </a:r>
            <a:r>
              <a:rPr lang="en-US" sz="4000" b="1" dirty="0" smtClean="0"/>
              <a:t> </a:t>
            </a:r>
            <a:r>
              <a:rPr lang="en-US" sz="4000" dirty="0" smtClean="0"/>
              <a:t>The  </a:t>
            </a:r>
            <a:r>
              <a:rPr lang="en-US" sz="4000" i="1" dirty="0" smtClean="0"/>
              <a:t>cardinality</a:t>
            </a:r>
            <a:r>
              <a:rPr lang="en-US" sz="4000" dirty="0" smtClean="0"/>
              <a:t> of  a finite set </a:t>
            </a:r>
            <a:r>
              <a:rPr lang="en-US" sz="4000" i="1" dirty="0" smtClean="0"/>
              <a:t>A, </a:t>
            </a:r>
            <a:r>
              <a:rPr lang="en-US" sz="4000" dirty="0" smtClean="0"/>
              <a:t>denoted by |</a:t>
            </a:r>
            <a:r>
              <a:rPr lang="en-US" sz="4000" i="1" dirty="0" smtClean="0"/>
              <a:t>A</a:t>
            </a:r>
            <a:r>
              <a:rPr lang="en-US" sz="4000" dirty="0" smtClean="0"/>
              <a:t>|,  is the number of (distinct) elements of </a:t>
            </a:r>
            <a:r>
              <a:rPr lang="en-US" sz="4000" i="1" dirty="0" smtClean="0"/>
              <a:t>A</a:t>
            </a:r>
            <a:r>
              <a:rPr lang="en-US" sz="4000" dirty="0" smtClean="0"/>
              <a:t>. </a:t>
            </a:r>
          </a:p>
          <a:p>
            <a:pPr>
              <a:buNone/>
            </a:pPr>
            <a:r>
              <a:rPr lang="en-US" sz="4000" dirty="0" smtClean="0"/>
              <a:t>   </a:t>
            </a:r>
            <a:r>
              <a:rPr lang="en-US" sz="4000" b="1" dirty="0" smtClean="0"/>
              <a:t>Examples</a:t>
            </a:r>
            <a:r>
              <a:rPr lang="en-US" sz="4000" dirty="0" smtClean="0"/>
              <a:t>:</a:t>
            </a:r>
          </a:p>
          <a:p>
            <a:pPr marL="514350" indent="-514350">
              <a:buFont typeface="+mj-lt"/>
              <a:buAutoNum type="arabicPeriod"/>
            </a:pPr>
            <a:r>
              <a:rPr lang="en-US" sz="4000" dirty="0" smtClean="0"/>
              <a:t>|ø| = </a:t>
            </a:r>
            <a:r>
              <a:rPr lang="en-US" sz="4000" dirty="0" smtClean="0">
                <a:latin typeface="Cambria Math" pitchFamily="18" charset="0"/>
                <a:ea typeface="Cambria Math" pitchFamily="18" charset="0"/>
              </a:rPr>
              <a:t>0</a:t>
            </a:r>
          </a:p>
          <a:p>
            <a:pPr marL="514350" indent="-514350">
              <a:buFont typeface="+mj-lt"/>
              <a:buAutoNum type="arabicPeriod"/>
            </a:pPr>
            <a:r>
              <a:rPr lang="en-US" sz="4000" dirty="0" smtClean="0"/>
              <a:t>Let S be the letters of the English alphabet.           Then |</a:t>
            </a:r>
            <a:r>
              <a:rPr lang="en-US" sz="4000" i="1" dirty="0" smtClean="0"/>
              <a:t>S</a:t>
            </a:r>
            <a:r>
              <a:rPr lang="en-US" sz="4000" dirty="0" smtClean="0"/>
              <a:t>| = </a:t>
            </a:r>
            <a:r>
              <a:rPr lang="en-US" sz="4000" dirty="0" smtClean="0">
                <a:latin typeface="Cambria Math" pitchFamily="18" charset="0"/>
                <a:ea typeface="Cambria Math" pitchFamily="18" charset="0"/>
              </a:rPr>
              <a:t>26</a:t>
            </a:r>
          </a:p>
          <a:p>
            <a:pPr marL="514350" indent="-514350">
              <a:buFont typeface="+mj-lt"/>
              <a:buAutoNum type="arabicPeriod"/>
            </a:pPr>
            <a:r>
              <a:rPr lang="en-US" sz="4000" dirty="0" smtClean="0"/>
              <a:t>|{</a:t>
            </a:r>
            <a:r>
              <a:rPr lang="en-US" sz="4000" dirty="0" smtClean="0">
                <a:latin typeface="Cambria Math" pitchFamily="18" charset="0"/>
                <a:ea typeface="Cambria Math" pitchFamily="18" charset="0"/>
              </a:rPr>
              <a:t>1,2,3</a:t>
            </a:r>
            <a:r>
              <a:rPr lang="en-US" sz="4000" dirty="0" smtClean="0"/>
              <a:t>}| = </a:t>
            </a:r>
            <a:r>
              <a:rPr lang="en-US" sz="4000" dirty="0" smtClean="0">
                <a:latin typeface="Cambria Math" pitchFamily="18" charset="0"/>
                <a:ea typeface="Cambria Math" pitchFamily="18" charset="0"/>
              </a:rPr>
              <a:t>3</a:t>
            </a:r>
          </a:p>
          <a:p>
            <a:pPr marL="514350" indent="-514350">
              <a:buFont typeface="+mj-lt"/>
              <a:buAutoNum type="arabicPeriod"/>
            </a:pPr>
            <a:r>
              <a:rPr lang="en-US" sz="4000" dirty="0" smtClean="0"/>
              <a:t>|{ø}| = </a:t>
            </a:r>
            <a:r>
              <a:rPr lang="en-US" sz="4000" dirty="0" smtClean="0">
                <a:latin typeface="Cambria Math" pitchFamily="18" charset="0"/>
                <a:ea typeface="Cambria Math" pitchFamily="18" charset="0"/>
              </a:rPr>
              <a:t>1</a:t>
            </a:r>
          </a:p>
          <a:p>
            <a:pPr marL="514350" indent="-514350">
              <a:buFont typeface="+mj-lt"/>
              <a:buAutoNum type="arabicPeriod"/>
            </a:pPr>
            <a:r>
              <a:rPr lang="en-US" sz="4000" dirty="0" smtClean="0"/>
              <a:t>The set of integers is infinite.</a:t>
            </a:r>
          </a:p>
          <a:p>
            <a:pPr>
              <a:buNone/>
            </a:pPr>
            <a:endParaRPr lang="en-US" dirty="0"/>
          </a:p>
        </p:txBody>
      </p:sp>
      <p:sp>
        <p:nvSpPr>
          <p:cNvPr id="5" name="Footer Placeholder 4"/>
          <p:cNvSpPr>
            <a:spLocks noGrp="1"/>
          </p:cNvSpPr>
          <p:nvPr>
            <p:ph type="ftr" sz="quarter" idx="11"/>
          </p:nvPr>
        </p:nvSpPr>
        <p:spPr/>
        <p:txBody>
          <a:bodyPr/>
          <a:lstStyle/>
          <a:p>
            <a:r>
              <a:rPr lang="en-US" smtClean="0"/>
              <a:t>DISCRETE STRUCTURES   UNIT-I</a:t>
            </a:r>
            <a:endParaRPr lang="en-US" dirty="0"/>
          </a:p>
        </p:txBody>
      </p:sp>
      <p:sp>
        <p:nvSpPr>
          <p:cNvPr id="4" name="Slide Number Placeholder 3"/>
          <p:cNvSpPr>
            <a:spLocks noGrp="1"/>
          </p:cNvSpPr>
          <p:nvPr>
            <p:ph type="sldNum" sz="quarter" idx="12"/>
          </p:nvPr>
        </p:nvSpPr>
        <p:spPr/>
        <p:txBody>
          <a:bodyPr/>
          <a:lstStyle/>
          <a:p>
            <a:pPr>
              <a:defRPr/>
            </a:pPr>
            <a:fld id="{0EFFCF1F-F02D-4594-A964-BA7CBAD841C0}" type="slidenum">
              <a:rPr lang="en-US" smtClean="0"/>
              <a:pPr>
                <a:defRPr/>
              </a:pPr>
              <a:t>35</a:t>
            </a:fld>
            <a:endParaRPr lang="en-US" dirty="0"/>
          </a:p>
        </p:txBody>
      </p:sp>
    </p:spTree>
  </p:cSld>
  <p:clrMapOvr>
    <a:masterClrMapping/>
  </p:clrMapOvr>
  <p:transition>
    <p:sndAc>
      <p:end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1150938" y="214313"/>
            <a:ext cx="7535861" cy="1081087"/>
          </a:xfrm>
          <a:ln/>
        </p:spPr>
        <p:txBody>
          <a:bodyPr/>
          <a:lstStyle/>
          <a:p>
            <a:r>
              <a:rPr lang="en-US" altLang="ko-KR" dirty="0">
                <a:ea typeface="굴림" charset="-127"/>
              </a:rPr>
              <a:t>Cardinality and Finiteness</a:t>
            </a:r>
          </a:p>
        </p:txBody>
      </p:sp>
      <p:sp>
        <p:nvSpPr>
          <p:cNvPr id="202755" name="Rectangle 3"/>
          <p:cNvSpPr>
            <a:spLocks noGrp="1" noChangeArrowheads="1"/>
          </p:cNvSpPr>
          <p:nvPr>
            <p:ph idx="1"/>
          </p:nvPr>
        </p:nvSpPr>
        <p:spPr>
          <a:xfrm>
            <a:off x="457200" y="1752600"/>
            <a:ext cx="8229600" cy="4572000"/>
          </a:xfrm>
          <a:ln/>
        </p:spPr>
        <p:txBody>
          <a:bodyPr/>
          <a:lstStyle/>
          <a:p>
            <a:r>
              <a:rPr lang="en-US" altLang="ko-KR" dirty="0">
                <a:ea typeface="굴림" charset="-127"/>
              </a:rPr>
              <a:t>|</a:t>
            </a:r>
            <a:r>
              <a:rPr lang="en-US" altLang="ko-KR" i="1" dirty="0">
                <a:ea typeface="굴림" charset="-127"/>
              </a:rPr>
              <a:t>S</a:t>
            </a:r>
            <a:r>
              <a:rPr lang="en-US" altLang="ko-KR" dirty="0">
                <a:ea typeface="굴림" charset="-127"/>
              </a:rPr>
              <a:t>| (read “the </a:t>
            </a:r>
            <a:r>
              <a:rPr lang="en-US" altLang="ko-KR" i="1" dirty="0">
                <a:ea typeface="굴림" charset="-127"/>
              </a:rPr>
              <a:t>cardinality</a:t>
            </a:r>
            <a:r>
              <a:rPr lang="en-US" altLang="ko-KR" dirty="0">
                <a:ea typeface="굴림" charset="-127"/>
              </a:rPr>
              <a:t> of </a:t>
            </a:r>
            <a:r>
              <a:rPr lang="en-US" altLang="ko-KR" i="1" dirty="0">
                <a:ea typeface="굴림" charset="-127"/>
              </a:rPr>
              <a:t>S</a:t>
            </a:r>
            <a:r>
              <a:rPr lang="en-US" altLang="ko-KR" dirty="0">
                <a:ea typeface="굴림" charset="-127"/>
              </a:rPr>
              <a:t>”) is a measure of how many different elements </a:t>
            </a:r>
            <a:r>
              <a:rPr lang="en-US" altLang="ko-KR" i="1" dirty="0">
                <a:ea typeface="굴림" charset="-127"/>
              </a:rPr>
              <a:t>S</a:t>
            </a:r>
            <a:r>
              <a:rPr lang="en-US" altLang="ko-KR" dirty="0">
                <a:ea typeface="굴림" charset="-127"/>
              </a:rPr>
              <a:t> has.</a:t>
            </a:r>
          </a:p>
          <a:p>
            <a:r>
              <a:rPr lang="en-US" altLang="ko-KR" i="1" dirty="0">
                <a:ea typeface="굴림" charset="-127"/>
              </a:rPr>
              <a:t>E.g.</a:t>
            </a:r>
            <a:r>
              <a:rPr lang="en-US" altLang="ko-KR" dirty="0">
                <a:ea typeface="굴림" charset="-127"/>
              </a:rPr>
              <a:t>, |</a:t>
            </a:r>
            <a:r>
              <a:rPr lang="en-US" altLang="ko-KR" dirty="0">
                <a:ea typeface="굴림" charset="-127"/>
                <a:sym typeface="Symbol" pitchFamily="18" charset="2"/>
              </a:rPr>
              <a:t></a:t>
            </a:r>
            <a:r>
              <a:rPr lang="en-US" altLang="ko-KR" dirty="0">
                <a:ea typeface="굴림" charset="-127"/>
              </a:rPr>
              <a:t>|=0,    |{1,2,3}| = 3,   |{</a:t>
            </a:r>
            <a:r>
              <a:rPr lang="en-US" altLang="ko-KR" dirty="0" err="1">
                <a:ea typeface="굴림" charset="-127"/>
              </a:rPr>
              <a:t>a,b</a:t>
            </a:r>
            <a:r>
              <a:rPr lang="en-US" altLang="ko-KR" dirty="0">
                <a:ea typeface="굴림" charset="-127"/>
              </a:rPr>
              <a:t>}| = 2</a:t>
            </a:r>
            <a:r>
              <a:rPr lang="en-US" altLang="ko-KR" dirty="0" smtClean="0">
                <a:ea typeface="굴림" charset="-127"/>
              </a:rPr>
              <a:t>,</a:t>
            </a:r>
          </a:p>
          <a:p>
            <a:r>
              <a:rPr lang="en-US" altLang="ko-KR" dirty="0">
                <a:ea typeface="굴림" charset="-127"/>
              </a:rPr>
              <a:t/>
            </a:r>
            <a:br>
              <a:rPr lang="en-US" altLang="ko-KR" dirty="0">
                <a:ea typeface="굴림" charset="-127"/>
              </a:rPr>
            </a:br>
            <a:r>
              <a:rPr lang="en-US" altLang="ko-KR" dirty="0">
                <a:ea typeface="굴림" charset="-127"/>
              </a:rPr>
              <a:t>        |{{1,2,3},{4,5}}| = </a:t>
            </a:r>
            <a:r>
              <a:rPr lang="en-US" altLang="ko-KR" dirty="0" smtClean="0">
                <a:ea typeface="굴림" charset="-127"/>
              </a:rPr>
              <a:t>2</a:t>
            </a:r>
            <a:endParaRPr lang="en-US" altLang="ko-KR" dirty="0">
              <a:ea typeface="굴림" charset="-127"/>
            </a:endParaRPr>
          </a:p>
          <a:p>
            <a:r>
              <a:rPr lang="en-US" altLang="ko-KR" dirty="0">
                <a:ea typeface="굴림" charset="-127"/>
                <a:sym typeface="Symbol" pitchFamily="18" charset="2"/>
              </a:rPr>
              <a:t>We say </a:t>
            </a:r>
            <a:r>
              <a:rPr lang="en-US" altLang="ko-KR" i="1" dirty="0">
                <a:ea typeface="굴림" charset="-127"/>
                <a:sym typeface="Symbol" pitchFamily="18" charset="2"/>
              </a:rPr>
              <a:t>S</a:t>
            </a:r>
            <a:r>
              <a:rPr lang="en-US" altLang="ko-KR" dirty="0">
                <a:ea typeface="굴림" charset="-127"/>
                <a:sym typeface="Symbol" pitchFamily="18" charset="2"/>
              </a:rPr>
              <a:t> is </a:t>
            </a:r>
            <a:r>
              <a:rPr lang="en-US" altLang="ko-KR" i="1" dirty="0">
                <a:ea typeface="굴림" charset="-127"/>
                <a:sym typeface="Symbol" pitchFamily="18" charset="2"/>
              </a:rPr>
              <a:t>infinite</a:t>
            </a:r>
            <a:r>
              <a:rPr lang="en-US" altLang="ko-KR" dirty="0">
                <a:ea typeface="굴림" charset="-127"/>
                <a:sym typeface="Symbol" pitchFamily="18" charset="2"/>
              </a:rPr>
              <a:t>  if it is not </a:t>
            </a:r>
            <a:r>
              <a:rPr lang="en-US" altLang="ko-KR" i="1" dirty="0">
                <a:ea typeface="굴림" charset="-127"/>
                <a:sym typeface="Symbol" pitchFamily="18" charset="2"/>
              </a:rPr>
              <a:t>finite</a:t>
            </a:r>
            <a:r>
              <a:rPr lang="en-US" altLang="ko-KR" dirty="0">
                <a:ea typeface="굴림" charset="-127"/>
                <a:sym typeface="Symbol" pitchFamily="18" charset="2"/>
              </a:rPr>
              <a:t>.</a:t>
            </a:r>
          </a:p>
          <a:p>
            <a:r>
              <a:rPr lang="en-US" altLang="ko-KR" dirty="0">
                <a:ea typeface="굴림" charset="-127"/>
              </a:rPr>
              <a:t>What </a:t>
            </a:r>
            <a:r>
              <a:rPr lang="en-US" altLang="ko-KR" dirty="0" smtClean="0">
                <a:ea typeface="굴림" charset="-127"/>
              </a:rPr>
              <a:t>are </a:t>
            </a:r>
            <a:r>
              <a:rPr lang="en-US" altLang="ko-KR" dirty="0">
                <a:ea typeface="굴림" charset="-127"/>
              </a:rPr>
              <a:t>some infinite sets we’ve seen</a:t>
            </a:r>
            <a:r>
              <a:rPr lang="en-US" altLang="ko-KR" dirty="0" smtClean="0">
                <a:ea typeface="굴림" charset="-127"/>
              </a:rPr>
              <a:t>?</a:t>
            </a:r>
          </a:p>
          <a:p>
            <a:pPr>
              <a:buNone/>
            </a:pPr>
            <a:r>
              <a:rPr lang="en-US" altLang="ko-KR" b="1" dirty="0" smtClean="0">
                <a:ea typeface="굴림" charset="-127"/>
              </a:rPr>
              <a:t>   N,Z,R</a:t>
            </a:r>
            <a:endParaRPr lang="en-US" altLang="ko-KR" b="1" dirty="0">
              <a:ea typeface="굴림" charset="-127"/>
            </a:endParaRPr>
          </a:p>
        </p:txBody>
      </p:sp>
      <p:sp>
        <p:nvSpPr>
          <p:cNvPr id="9" name="Footer Placeholder 8"/>
          <p:cNvSpPr>
            <a:spLocks noGrp="1"/>
          </p:cNvSpPr>
          <p:nvPr>
            <p:ph type="ftr" sz="quarter" idx="11"/>
          </p:nvPr>
        </p:nvSpPr>
        <p:spPr/>
        <p:txBody>
          <a:bodyPr/>
          <a:lstStyle/>
          <a:p>
            <a:r>
              <a:rPr lang="en-US" smtClean="0"/>
              <a:t>DISCRETE STRUCTURES   UNIT-I</a:t>
            </a:r>
            <a:endParaRPr lang="en-US" dirty="0"/>
          </a:p>
        </p:txBody>
      </p:sp>
      <p:sp>
        <p:nvSpPr>
          <p:cNvPr id="8" name="Slide Number Placeholder 3"/>
          <p:cNvSpPr>
            <a:spLocks noGrp="1"/>
          </p:cNvSpPr>
          <p:nvPr>
            <p:ph type="sldNum" sz="quarter" idx="12"/>
          </p:nvPr>
        </p:nvSpPr>
        <p:spPr/>
        <p:txBody>
          <a:bodyPr/>
          <a:lstStyle/>
          <a:p>
            <a:fld id="{32A51071-2351-4ACF-A776-A2F57BA7A943}" type="slidenum">
              <a:rPr lang="ko-KR" altLang="en-US"/>
              <a:pPr/>
              <a:t>36</a:t>
            </a:fld>
            <a:endParaRPr lang="en-US" altLang="ko-KR"/>
          </a:p>
        </p:txBody>
      </p:sp>
    </p:spTree>
  </p:cSld>
  <p:clrMapOvr>
    <a:masterClrMapping/>
  </p:clrMapOvr>
  <p:transition>
    <p:sndAc>
      <p:endSnd/>
    </p:sndAc>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1524000" y="533400"/>
            <a:ext cx="6400800" cy="852487"/>
          </a:xfrm>
        </p:spPr>
        <p:txBody>
          <a:bodyPr>
            <a:normAutofit fontScale="90000"/>
          </a:bodyPr>
          <a:lstStyle/>
          <a:p>
            <a:pPr algn="ctr" eaLnBrk="1" hangingPunct="1"/>
            <a:r>
              <a:rPr lang="en-US" dirty="0" smtClean="0"/>
              <a:t>  </a:t>
            </a:r>
            <a:br>
              <a:rPr lang="en-US" dirty="0" smtClean="0"/>
            </a:br>
            <a:r>
              <a:rPr lang="en-US" sz="4900" dirty="0" smtClean="0"/>
              <a:t>Cardinality</a:t>
            </a:r>
          </a:p>
        </p:txBody>
      </p:sp>
      <p:sp>
        <p:nvSpPr>
          <p:cNvPr id="18436" name="Rectangle 3"/>
          <p:cNvSpPr>
            <a:spLocks noGrp="1" noChangeArrowheads="1"/>
          </p:cNvSpPr>
          <p:nvPr>
            <p:ph idx="1"/>
          </p:nvPr>
        </p:nvSpPr>
        <p:spPr>
          <a:xfrm>
            <a:off x="152400" y="1905000"/>
            <a:ext cx="8686800" cy="4038600"/>
          </a:xfrm>
        </p:spPr>
        <p:txBody>
          <a:bodyPr/>
          <a:lstStyle/>
          <a:p>
            <a:pPr>
              <a:spcBef>
                <a:spcPct val="0"/>
              </a:spcBef>
              <a:buFontTx/>
              <a:buNone/>
            </a:pPr>
            <a:r>
              <a:rPr lang="en-US" sz="2400" dirty="0" smtClean="0">
                <a:sym typeface="Symbol" pitchFamily="18" charset="2"/>
              </a:rPr>
              <a:t>        If S is finite, then the </a:t>
            </a:r>
            <a:r>
              <a:rPr lang="en-US" sz="2400" i="1" dirty="0" smtClean="0">
                <a:sym typeface="Symbol" pitchFamily="18" charset="2"/>
              </a:rPr>
              <a:t>cardinality</a:t>
            </a:r>
            <a:r>
              <a:rPr lang="en-US" sz="2400" dirty="0" smtClean="0">
                <a:sym typeface="Symbol" pitchFamily="18" charset="2"/>
              </a:rPr>
              <a:t> of S, |S|, is the number of distinct elements in S.</a:t>
            </a:r>
          </a:p>
        </p:txBody>
      </p:sp>
      <p:sp>
        <p:nvSpPr>
          <p:cNvPr id="22" name="Footer Placeholder 21"/>
          <p:cNvSpPr>
            <a:spLocks noGrp="1"/>
          </p:cNvSpPr>
          <p:nvPr>
            <p:ph type="ftr" sz="quarter" idx="11"/>
          </p:nvPr>
        </p:nvSpPr>
        <p:spPr/>
        <p:txBody>
          <a:bodyPr/>
          <a:lstStyle/>
          <a:p>
            <a:r>
              <a:rPr lang="en-US" smtClean="0"/>
              <a:t>DISCRETE STRUCTURES   UNIT-I</a:t>
            </a:r>
            <a:endParaRPr lang="en-US" dirty="0"/>
          </a:p>
        </p:txBody>
      </p:sp>
      <p:sp>
        <p:nvSpPr>
          <p:cNvPr id="18434" name="Slide Number Placeholder 3"/>
          <p:cNvSpPr>
            <a:spLocks noGrp="1"/>
          </p:cNvSpPr>
          <p:nvPr>
            <p:ph type="sldNum" sz="quarter" idx="12"/>
          </p:nvPr>
        </p:nvSpPr>
        <p:spPr>
          <a:noFill/>
        </p:spPr>
        <p:txBody>
          <a:bodyPr/>
          <a:lstStyle/>
          <a:p>
            <a:fld id="{3204926E-ED4E-4E9D-9808-45F9A5A1DF29}" type="slidenum">
              <a:rPr lang="en-US" smtClean="0"/>
              <a:pPr/>
              <a:t>37</a:t>
            </a:fld>
            <a:endParaRPr lang="en-US" smtClean="0"/>
          </a:p>
        </p:txBody>
      </p:sp>
      <p:sp>
        <p:nvSpPr>
          <p:cNvPr id="1087492" name="Rectangle 4"/>
          <p:cNvSpPr>
            <a:spLocks noChangeArrowheads="1"/>
          </p:cNvSpPr>
          <p:nvPr/>
        </p:nvSpPr>
        <p:spPr bwMode="auto">
          <a:xfrm>
            <a:off x="228600" y="2743200"/>
            <a:ext cx="6934200" cy="609600"/>
          </a:xfrm>
          <a:prstGeom prst="rect">
            <a:avLst/>
          </a:prstGeom>
          <a:noFill/>
          <a:ln w="9525">
            <a:noFill/>
            <a:miter lim="800000"/>
            <a:headEnd/>
            <a:tailEnd/>
          </a:ln>
        </p:spPr>
        <p:txBody>
          <a:bodyPr/>
          <a:lstStyle/>
          <a:p>
            <a:pPr marL="342900" indent="-342900">
              <a:spcBef>
                <a:spcPct val="20000"/>
              </a:spcBef>
            </a:pPr>
            <a:r>
              <a:rPr lang="en-US" sz="2000" dirty="0">
                <a:sym typeface="Symbol" pitchFamily="18" charset="2"/>
              </a:rPr>
              <a:t>If S = {1,2,3}, </a:t>
            </a:r>
          </a:p>
        </p:txBody>
      </p:sp>
      <p:grpSp>
        <p:nvGrpSpPr>
          <p:cNvPr id="2" name="Group 5"/>
          <p:cNvGrpSpPr>
            <a:grpSpLocks/>
          </p:cNvGrpSpPr>
          <p:nvPr/>
        </p:nvGrpSpPr>
        <p:grpSpPr bwMode="auto">
          <a:xfrm>
            <a:off x="2362200" y="2590800"/>
            <a:ext cx="1524000" cy="609600"/>
            <a:chOff x="288" y="3168"/>
            <a:chExt cx="4428" cy="768"/>
          </a:xfrm>
        </p:grpSpPr>
        <p:sp>
          <p:nvSpPr>
            <p:cNvPr id="18452" name="Oval 6"/>
            <p:cNvSpPr>
              <a:spLocks noChangeArrowheads="1"/>
            </p:cNvSpPr>
            <p:nvPr/>
          </p:nvSpPr>
          <p:spPr bwMode="auto">
            <a:xfrm>
              <a:off x="288" y="3168"/>
              <a:ext cx="4428" cy="768"/>
            </a:xfrm>
            <a:prstGeom prst="ellipse">
              <a:avLst/>
            </a:prstGeom>
            <a:solidFill>
              <a:schemeClr val="hlink"/>
            </a:solidFill>
            <a:ln w="9525">
              <a:noFill/>
              <a:round/>
              <a:headEnd/>
              <a:tailEnd/>
            </a:ln>
          </p:spPr>
          <p:txBody>
            <a:bodyPr wrap="none" anchor="ctr"/>
            <a:lstStyle/>
            <a:p>
              <a:endParaRPr lang="en-US"/>
            </a:p>
          </p:txBody>
        </p:sp>
        <p:sp>
          <p:nvSpPr>
            <p:cNvPr id="18453" name="Text Box 7"/>
            <p:cNvSpPr txBox="1">
              <a:spLocks noChangeArrowheads="1"/>
            </p:cNvSpPr>
            <p:nvPr/>
          </p:nvSpPr>
          <p:spPr bwMode="auto">
            <a:xfrm>
              <a:off x="288" y="3264"/>
              <a:ext cx="4386" cy="598"/>
            </a:xfrm>
            <a:prstGeom prst="rect">
              <a:avLst/>
            </a:prstGeom>
            <a:noFill/>
            <a:ln w="9525">
              <a:noFill/>
              <a:miter lim="800000"/>
              <a:headEnd/>
              <a:tailEnd/>
            </a:ln>
          </p:spPr>
          <p:txBody>
            <a:bodyPr>
              <a:spAutoFit/>
            </a:bodyPr>
            <a:lstStyle/>
            <a:p>
              <a:pPr algn="ctr" eaLnBrk="0" hangingPunct="0">
                <a:lnSpc>
                  <a:spcPct val="90000"/>
                </a:lnSpc>
              </a:pPr>
              <a:r>
                <a:rPr lang="en-US" dirty="0">
                  <a:latin typeface="Comic Sans MS" pitchFamily="66" charset="0"/>
                </a:rPr>
                <a:t>|S| = 3.</a:t>
              </a:r>
            </a:p>
          </p:txBody>
        </p:sp>
      </p:grpSp>
      <p:sp>
        <p:nvSpPr>
          <p:cNvPr id="1087496" name="Rectangle 8"/>
          <p:cNvSpPr>
            <a:spLocks noChangeArrowheads="1"/>
          </p:cNvSpPr>
          <p:nvPr/>
        </p:nvSpPr>
        <p:spPr bwMode="auto">
          <a:xfrm>
            <a:off x="304800" y="3124200"/>
            <a:ext cx="6934200" cy="609600"/>
          </a:xfrm>
          <a:prstGeom prst="rect">
            <a:avLst/>
          </a:prstGeom>
          <a:noFill/>
          <a:ln w="9525">
            <a:noFill/>
            <a:miter lim="800000"/>
            <a:headEnd/>
            <a:tailEnd/>
          </a:ln>
        </p:spPr>
        <p:txBody>
          <a:bodyPr/>
          <a:lstStyle/>
          <a:p>
            <a:pPr marL="342900" indent="-342900">
              <a:spcBef>
                <a:spcPct val="20000"/>
              </a:spcBef>
            </a:pPr>
            <a:r>
              <a:rPr lang="en-US" sz="2000">
                <a:sym typeface="Symbol" pitchFamily="18" charset="2"/>
              </a:rPr>
              <a:t>If S = {3,3,3,3,3}, </a:t>
            </a:r>
          </a:p>
        </p:txBody>
      </p:sp>
      <p:sp>
        <p:nvSpPr>
          <p:cNvPr id="1087497" name="Rectangle 9"/>
          <p:cNvSpPr>
            <a:spLocks noChangeArrowheads="1"/>
          </p:cNvSpPr>
          <p:nvPr/>
        </p:nvSpPr>
        <p:spPr bwMode="auto">
          <a:xfrm>
            <a:off x="304800" y="3657600"/>
            <a:ext cx="6934200" cy="609600"/>
          </a:xfrm>
          <a:prstGeom prst="rect">
            <a:avLst/>
          </a:prstGeom>
          <a:noFill/>
          <a:ln w="9525">
            <a:noFill/>
            <a:miter lim="800000"/>
            <a:headEnd/>
            <a:tailEnd/>
          </a:ln>
        </p:spPr>
        <p:txBody>
          <a:bodyPr/>
          <a:lstStyle/>
          <a:p>
            <a:pPr marL="342900" indent="-342900">
              <a:spcBef>
                <a:spcPct val="20000"/>
              </a:spcBef>
            </a:pPr>
            <a:r>
              <a:rPr lang="en-US" sz="2000">
                <a:sym typeface="Symbol" pitchFamily="18" charset="2"/>
              </a:rPr>
              <a:t>If S = , </a:t>
            </a:r>
          </a:p>
        </p:txBody>
      </p:sp>
      <p:sp>
        <p:nvSpPr>
          <p:cNvPr id="1087498" name="Rectangle 10"/>
          <p:cNvSpPr>
            <a:spLocks noChangeArrowheads="1"/>
          </p:cNvSpPr>
          <p:nvPr/>
        </p:nvSpPr>
        <p:spPr bwMode="auto">
          <a:xfrm>
            <a:off x="304800" y="4343400"/>
            <a:ext cx="6934200" cy="609600"/>
          </a:xfrm>
          <a:prstGeom prst="rect">
            <a:avLst/>
          </a:prstGeom>
          <a:noFill/>
          <a:ln w="9525">
            <a:noFill/>
            <a:miter lim="800000"/>
            <a:headEnd/>
            <a:tailEnd/>
          </a:ln>
        </p:spPr>
        <p:txBody>
          <a:bodyPr/>
          <a:lstStyle/>
          <a:p>
            <a:pPr marL="342900" indent="-342900">
              <a:spcBef>
                <a:spcPct val="20000"/>
              </a:spcBef>
            </a:pPr>
            <a:r>
              <a:rPr lang="en-US" sz="2000" dirty="0">
                <a:sym typeface="Symbol" pitchFamily="18" charset="2"/>
              </a:rPr>
              <a:t>If S = { , {}, {,{}} },</a:t>
            </a:r>
          </a:p>
        </p:txBody>
      </p:sp>
      <p:grpSp>
        <p:nvGrpSpPr>
          <p:cNvPr id="3" name="Group 11"/>
          <p:cNvGrpSpPr>
            <a:grpSpLocks/>
          </p:cNvGrpSpPr>
          <p:nvPr/>
        </p:nvGrpSpPr>
        <p:grpSpPr bwMode="auto">
          <a:xfrm>
            <a:off x="3048000" y="3048000"/>
            <a:ext cx="1524000" cy="609600"/>
            <a:chOff x="288" y="3168"/>
            <a:chExt cx="4428" cy="768"/>
          </a:xfrm>
        </p:grpSpPr>
        <p:sp>
          <p:nvSpPr>
            <p:cNvPr id="18450" name="Oval 12"/>
            <p:cNvSpPr>
              <a:spLocks noChangeArrowheads="1"/>
            </p:cNvSpPr>
            <p:nvPr/>
          </p:nvSpPr>
          <p:spPr bwMode="auto">
            <a:xfrm>
              <a:off x="288" y="3168"/>
              <a:ext cx="4428" cy="768"/>
            </a:xfrm>
            <a:prstGeom prst="ellipse">
              <a:avLst/>
            </a:prstGeom>
            <a:solidFill>
              <a:schemeClr val="hlink"/>
            </a:solidFill>
            <a:ln w="9525">
              <a:noFill/>
              <a:round/>
              <a:headEnd/>
              <a:tailEnd/>
            </a:ln>
          </p:spPr>
          <p:txBody>
            <a:bodyPr wrap="none" anchor="ctr"/>
            <a:lstStyle/>
            <a:p>
              <a:endParaRPr lang="en-US"/>
            </a:p>
          </p:txBody>
        </p:sp>
        <p:sp>
          <p:nvSpPr>
            <p:cNvPr id="18451" name="Text Box 13"/>
            <p:cNvSpPr txBox="1">
              <a:spLocks noChangeArrowheads="1"/>
            </p:cNvSpPr>
            <p:nvPr/>
          </p:nvSpPr>
          <p:spPr bwMode="auto">
            <a:xfrm>
              <a:off x="288" y="3264"/>
              <a:ext cx="4386" cy="652"/>
            </a:xfrm>
            <a:prstGeom prst="rect">
              <a:avLst/>
            </a:prstGeom>
            <a:noFill/>
            <a:ln w="9525">
              <a:noFill/>
              <a:miter lim="800000"/>
              <a:headEnd/>
              <a:tailEnd/>
            </a:ln>
          </p:spPr>
          <p:txBody>
            <a:bodyPr>
              <a:spAutoFit/>
            </a:bodyPr>
            <a:lstStyle/>
            <a:p>
              <a:pPr algn="ctr">
                <a:spcBef>
                  <a:spcPct val="20000"/>
                </a:spcBef>
              </a:pPr>
              <a:r>
                <a:rPr lang="en-US">
                  <a:latin typeface="Comic Sans MS" pitchFamily="66" charset="0"/>
                  <a:sym typeface="Symbol" pitchFamily="18" charset="2"/>
                </a:rPr>
                <a:t>|S| = 1.</a:t>
              </a:r>
            </a:p>
          </p:txBody>
        </p:sp>
      </p:grpSp>
      <p:grpSp>
        <p:nvGrpSpPr>
          <p:cNvPr id="4" name="Group 14"/>
          <p:cNvGrpSpPr>
            <a:grpSpLocks/>
          </p:cNvGrpSpPr>
          <p:nvPr/>
        </p:nvGrpSpPr>
        <p:grpSpPr bwMode="auto">
          <a:xfrm>
            <a:off x="1752600" y="3581400"/>
            <a:ext cx="1524000" cy="609600"/>
            <a:chOff x="288" y="3168"/>
            <a:chExt cx="4428" cy="768"/>
          </a:xfrm>
        </p:grpSpPr>
        <p:sp>
          <p:nvSpPr>
            <p:cNvPr id="18448" name="Oval 15"/>
            <p:cNvSpPr>
              <a:spLocks noChangeArrowheads="1"/>
            </p:cNvSpPr>
            <p:nvPr/>
          </p:nvSpPr>
          <p:spPr bwMode="auto">
            <a:xfrm>
              <a:off x="288" y="3168"/>
              <a:ext cx="4428" cy="768"/>
            </a:xfrm>
            <a:prstGeom prst="ellipse">
              <a:avLst/>
            </a:prstGeom>
            <a:solidFill>
              <a:schemeClr val="hlink"/>
            </a:solidFill>
            <a:ln w="9525">
              <a:noFill/>
              <a:round/>
              <a:headEnd/>
              <a:tailEnd/>
            </a:ln>
          </p:spPr>
          <p:txBody>
            <a:bodyPr wrap="none" anchor="ctr"/>
            <a:lstStyle/>
            <a:p>
              <a:endParaRPr lang="en-US"/>
            </a:p>
          </p:txBody>
        </p:sp>
        <p:sp>
          <p:nvSpPr>
            <p:cNvPr id="18449" name="Text Box 16"/>
            <p:cNvSpPr txBox="1">
              <a:spLocks noChangeArrowheads="1"/>
            </p:cNvSpPr>
            <p:nvPr/>
          </p:nvSpPr>
          <p:spPr bwMode="auto">
            <a:xfrm>
              <a:off x="288" y="3264"/>
              <a:ext cx="4386" cy="652"/>
            </a:xfrm>
            <a:prstGeom prst="rect">
              <a:avLst/>
            </a:prstGeom>
            <a:noFill/>
            <a:ln w="9525">
              <a:noFill/>
              <a:miter lim="800000"/>
              <a:headEnd/>
              <a:tailEnd/>
            </a:ln>
          </p:spPr>
          <p:txBody>
            <a:bodyPr>
              <a:spAutoFit/>
            </a:bodyPr>
            <a:lstStyle/>
            <a:p>
              <a:pPr algn="ctr">
                <a:spcBef>
                  <a:spcPct val="20000"/>
                </a:spcBef>
              </a:pPr>
              <a:r>
                <a:rPr lang="en-US">
                  <a:latin typeface="Comic Sans MS" pitchFamily="66" charset="0"/>
                  <a:sym typeface="Symbol" pitchFamily="18" charset="2"/>
                </a:rPr>
                <a:t>|S| = 0.</a:t>
              </a:r>
            </a:p>
          </p:txBody>
        </p:sp>
      </p:grpSp>
      <p:grpSp>
        <p:nvGrpSpPr>
          <p:cNvPr id="5" name="Group 17"/>
          <p:cNvGrpSpPr>
            <a:grpSpLocks/>
          </p:cNvGrpSpPr>
          <p:nvPr/>
        </p:nvGrpSpPr>
        <p:grpSpPr bwMode="auto">
          <a:xfrm>
            <a:off x="4114800" y="4114800"/>
            <a:ext cx="1524000" cy="609600"/>
            <a:chOff x="288" y="3168"/>
            <a:chExt cx="4428" cy="768"/>
          </a:xfrm>
        </p:grpSpPr>
        <p:sp>
          <p:nvSpPr>
            <p:cNvPr id="18446" name="Oval 18"/>
            <p:cNvSpPr>
              <a:spLocks noChangeArrowheads="1"/>
            </p:cNvSpPr>
            <p:nvPr/>
          </p:nvSpPr>
          <p:spPr bwMode="auto">
            <a:xfrm>
              <a:off x="288" y="3168"/>
              <a:ext cx="4428" cy="768"/>
            </a:xfrm>
            <a:prstGeom prst="ellipse">
              <a:avLst/>
            </a:prstGeom>
            <a:solidFill>
              <a:schemeClr val="hlink"/>
            </a:solidFill>
            <a:ln w="9525">
              <a:noFill/>
              <a:round/>
              <a:headEnd/>
              <a:tailEnd/>
            </a:ln>
          </p:spPr>
          <p:txBody>
            <a:bodyPr wrap="none" anchor="ctr"/>
            <a:lstStyle/>
            <a:p>
              <a:endParaRPr lang="en-US"/>
            </a:p>
          </p:txBody>
        </p:sp>
        <p:sp>
          <p:nvSpPr>
            <p:cNvPr id="18447" name="Text Box 19"/>
            <p:cNvSpPr txBox="1">
              <a:spLocks noChangeArrowheads="1"/>
            </p:cNvSpPr>
            <p:nvPr/>
          </p:nvSpPr>
          <p:spPr bwMode="auto">
            <a:xfrm>
              <a:off x="288" y="3264"/>
              <a:ext cx="4386" cy="598"/>
            </a:xfrm>
            <a:prstGeom prst="rect">
              <a:avLst/>
            </a:prstGeom>
            <a:noFill/>
            <a:ln w="9525">
              <a:noFill/>
              <a:miter lim="800000"/>
              <a:headEnd/>
              <a:tailEnd/>
            </a:ln>
          </p:spPr>
          <p:txBody>
            <a:bodyPr>
              <a:spAutoFit/>
            </a:bodyPr>
            <a:lstStyle/>
            <a:p>
              <a:pPr algn="ctr" eaLnBrk="0" hangingPunct="0">
                <a:lnSpc>
                  <a:spcPct val="90000"/>
                </a:lnSpc>
              </a:pPr>
              <a:r>
                <a:rPr lang="en-US">
                  <a:latin typeface="Comic Sans MS" pitchFamily="66" charset="0"/>
                </a:rPr>
                <a:t>|S| = 3.</a:t>
              </a:r>
            </a:p>
          </p:txBody>
        </p:sp>
      </p:grpSp>
      <p:sp>
        <p:nvSpPr>
          <p:cNvPr id="1087508" name="Rectangle 20"/>
          <p:cNvSpPr>
            <a:spLocks noChangeArrowheads="1"/>
          </p:cNvSpPr>
          <p:nvPr/>
        </p:nvSpPr>
        <p:spPr bwMode="auto">
          <a:xfrm>
            <a:off x="304800" y="5410200"/>
            <a:ext cx="7162800" cy="609600"/>
          </a:xfrm>
          <a:prstGeom prst="rect">
            <a:avLst/>
          </a:prstGeom>
          <a:noFill/>
          <a:ln w="9525">
            <a:noFill/>
            <a:miter lim="800000"/>
            <a:headEnd/>
            <a:tailEnd/>
          </a:ln>
        </p:spPr>
        <p:txBody>
          <a:bodyPr/>
          <a:lstStyle/>
          <a:p>
            <a:pPr marL="342900" indent="-342900">
              <a:spcBef>
                <a:spcPct val="20000"/>
              </a:spcBef>
            </a:pPr>
            <a:r>
              <a:rPr lang="en-US" sz="2000">
                <a:sym typeface="Symbol" pitchFamily="18" charset="2"/>
              </a:rPr>
              <a:t>If S = {0,1,2,3,…}, |S| is infinite.</a:t>
            </a:r>
          </a:p>
        </p:txBody>
      </p:sp>
    </p:spTree>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874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749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8749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08749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087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7492" grpId="0" autoUpdateAnimBg="0"/>
      <p:bldP spid="1087496" grpId="0" autoUpdateAnimBg="0"/>
      <p:bldP spid="1087497" grpId="0" autoUpdateAnimBg="0"/>
      <p:bldP spid="1087498" grpId="0" autoUpdateAnimBg="0"/>
      <p:bldP spid="1087508"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8153400" cy="623887"/>
          </a:xfrm>
        </p:spPr>
        <p:txBody>
          <a:bodyPr>
            <a:noAutofit/>
          </a:bodyPr>
          <a:lstStyle/>
          <a:p>
            <a:pPr algn="ctr"/>
            <a:r>
              <a:rPr lang="en-US" dirty="0" err="1" smtClean="0"/>
              <a:t>Multisets</a:t>
            </a:r>
            <a:endParaRPr lang="en-US" dirty="0"/>
          </a:p>
        </p:txBody>
      </p:sp>
      <p:sp>
        <p:nvSpPr>
          <p:cNvPr id="3" name="Content Placeholder 2"/>
          <p:cNvSpPr>
            <a:spLocks noGrp="1"/>
          </p:cNvSpPr>
          <p:nvPr>
            <p:ph idx="1"/>
          </p:nvPr>
        </p:nvSpPr>
        <p:spPr>
          <a:xfrm>
            <a:off x="457200" y="2017713"/>
            <a:ext cx="8686800" cy="4114800"/>
          </a:xfrm>
        </p:spPr>
        <p:txBody>
          <a:bodyPr/>
          <a:lstStyle/>
          <a:p>
            <a:r>
              <a:rPr lang="en-US" sz="2400" dirty="0" smtClean="0"/>
              <a:t> </a:t>
            </a:r>
            <a:r>
              <a:rPr lang="en-US" sz="3600" dirty="0" smtClean="0"/>
              <a:t>Two ordinary sets are identical if they have the same elements, so for instance, {a, a, b} and {a, b} are the same set because they have exactly the same elements, namely a and b. </a:t>
            </a:r>
          </a:p>
          <a:p>
            <a:r>
              <a:rPr lang="en-US" sz="3600" dirty="0" smtClean="0"/>
              <a:t>However</a:t>
            </a:r>
            <a:r>
              <a:rPr lang="en-US" sz="3600" i="1" dirty="0" smtClean="0">
                <a:solidFill>
                  <a:srgbClr val="FF0000"/>
                </a:solidFill>
              </a:rPr>
              <a:t>, in some applications it might be useful to allow repeated elements in a set</a:t>
            </a:r>
            <a:r>
              <a:rPr lang="en-US" sz="3600" dirty="0" smtClean="0"/>
              <a:t>. </a:t>
            </a:r>
          </a:p>
        </p:txBody>
      </p:sp>
      <p:sp>
        <p:nvSpPr>
          <p:cNvPr id="4" name="Footer Placeholder 3"/>
          <p:cNvSpPr>
            <a:spLocks noGrp="1"/>
          </p:cNvSpPr>
          <p:nvPr>
            <p:ph type="ftr" sz="quarter" idx="11"/>
          </p:nvPr>
        </p:nvSpPr>
        <p:spPr/>
        <p:txBody>
          <a:bodyPr/>
          <a:lstStyle/>
          <a:p>
            <a:r>
              <a:rPr lang="en-US" dirty="0" smtClean="0"/>
              <a:t>DISCRETE STRUCTURES   UNIT-I</a:t>
            </a:r>
            <a:endParaRPr lang="en-US" dirty="0"/>
          </a:p>
        </p:txBody>
      </p:sp>
      <p:sp>
        <p:nvSpPr>
          <p:cNvPr id="5" name="Slide Number Placeholder 4"/>
          <p:cNvSpPr>
            <a:spLocks noGrp="1"/>
          </p:cNvSpPr>
          <p:nvPr>
            <p:ph type="sldNum" sz="quarter" idx="12"/>
          </p:nvPr>
        </p:nvSpPr>
        <p:spPr/>
        <p:txBody>
          <a:bodyPr/>
          <a:lstStyle/>
          <a:p>
            <a:pPr>
              <a:defRPr/>
            </a:pPr>
            <a:fld id="{0EFFCF1F-F02D-4594-A964-BA7CBAD841C0}" type="slidenum">
              <a:rPr lang="en-US" smtClean="0"/>
              <a:pPr>
                <a:defRPr/>
              </a:pPr>
              <a:t>38</a:t>
            </a:fld>
            <a:endParaRPr lang="en-US" dirty="0"/>
          </a:p>
        </p:txBody>
      </p:sp>
    </p:spTree>
  </p:cSld>
  <p:clrMapOvr>
    <a:masterClrMapping/>
  </p:clrMapOvr>
  <p:transition>
    <p:sndAc>
      <p:end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993062" cy="623887"/>
          </a:xfrm>
        </p:spPr>
        <p:txBody>
          <a:bodyPr/>
          <a:lstStyle/>
          <a:p>
            <a:pPr algn="ctr"/>
            <a:r>
              <a:rPr lang="en-US" dirty="0" smtClean="0"/>
              <a:t>Contd.</a:t>
            </a:r>
            <a:endParaRPr lang="en-US" dirty="0"/>
          </a:p>
        </p:txBody>
      </p:sp>
      <p:sp>
        <p:nvSpPr>
          <p:cNvPr id="3" name="Content Placeholder 2"/>
          <p:cNvSpPr>
            <a:spLocks noGrp="1"/>
          </p:cNvSpPr>
          <p:nvPr>
            <p:ph idx="1"/>
          </p:nvPr>
        </p:nvSpPr>
        <p:spPr>
          <a:xfrm>
            <a:off x="304800" y="2017712"/>
            <a:ext cx="8839200" cy="4306887"/>
          </a:xfrm>
        </p:spPr>
        <p:txBody>
          <a:bodyPr/>
          <a:lstStyle/>
          <a:p>
            <a:pPr algn="just"/>
            <a:r>
              <a:rPr lang="en-US" sz="3600" dirty="0" smtClean="0"/>
              <a:t>In that case we use </a:t>
            </a:r>
            <a:r>
              <a:rPr lang="en-US" sz="3600" dirty="0" err="1" smtClean="0"/>
              <a:t>multisets</a:t>
            </a:r>
            <a:r>
              <a:rPr lang="en-US" sz="3600" dirty="0" smtClean="0"/>
              <a:t>, which are mathematical entities similar to sets, but with possibly repeated elements. </a:t>
            </a:r>
          </a:p>
          <a:p>
            <a:pPr algn="just"/>
            <a:r>
              <a:rPr lang="en-US" sz="3600" dirty="0" smtClean="0"/>
              <a:t>So, as </a:t>
            </a:r>
            <a:r>
              <a:rPr lang="en-US" sz="3600" dirty="0" err="1" smtClean="0"/>
              <a:t>multisets</a:t>
            </a:r>
            <a:r>
              <a:rPr lang="en-US" sz="3600" dirty="0" smtClean="0"/>
              <a:t>, {a, a, b} and {a, b} would be considered different, since in the </a:t>
            </a:r>
            <a:r>
              <a:rPr lang="en-US" sz="3600" dirty="0" smtClean="0">
                <a:solidFill>
                  <a:srgbClr val="FF0000"/>
                </a:solidFill>
              </a:rPr>
              <a:t>first one the element a occurs twice </a:t>
            </a:r>
            <a:r>
              <a:rPr lang="en-US" sz="3600" dirty="0" smtClean="0"/>
              <a:t>and in the </a:t>
            </a:r>
            <a:r>
              <a:rPr lang="en-US" sz="3600" dirty="0" smtClean="0">
                <a:solidFill>
                  <a:srgbClr val="FF0000"/>
                </a:solidFill>
              </a:rPr>
              <a:t>second one it occurs only once.</a:t>
            </a:r>
          </a:p>
          <a:p>
            <a:endParaRPr lang="en-US" dirty="0"/>
          </a:p>
        </p:txBody>
      </p:sp>
      <p:sp>
        <p:nvSpPr>
          <p:cNvPr id="4" name="Footer Placeholder 3"/>
          <p:cNvSpPr>
            <a:spLocks noGrp="1"/>
          </p:cNvSpPr>
          <p:nvPr>
            <p:ph type="ftr" sz="quarter" idx="11"/>
          </p:nvPr>
        </p:nvSpPr>
        <p:spPr/>
        <p:txBody>
          <a:bodyPr/>
          <a:lstStyle/>
          <a:p>
            <a:r>
              <a:rPr lang="en-US" smtClean="0"/>
              <a:t>DISCRETE STRUCTURES   UNIT-I</a:t>
            </a:r>
            <a:endParaRPr lang="en-US" dirty="0"/>
          </a:p>
        </p:txBody>
      </p:sp>
      <p:sp>
        <p:nvSpPr>
          <p:cNvPr id="5" name="Slide Number Placeholder 4"/>
          <p:cNvSpPr>
            <a:spLocks noGrp="1"/>
          </p:cNvSpPr>
          <p:nvPr>
            <p:ph type="sldNum" sz="quarter" idx="12"/>
          </p:nvPr>
        </p:nvSpPr>
        <p:spPr/>
        <p:txBody>
          <a:bodyPr/>
          <a:lstStyle/>
          <a:p>
            <a:pPr>
              <a:defRPr/>
            </a:pPr>
            <a:fld id="{0EFFCF1F-F02D-4594-A964-BA7CBAD841C0}" type="slidenum">
              <a:rPr lang="en-US" smtClean="0"/>
              <a:pPr>
                <a:defRPr/>
              </a:pPr>
              <a:t>39</a:t>
            </a:fld>
            <a:endParaRPr lang="en-US" dirty="0"/>
          </a:p>
        </p:txBody>
      </p:sp>
    </p:spTree>
  </p:cSld>
  <p:clrMapOvr>
    <a:masterClrMapping/>
  </p:clrMapOvr>
  <p:transition>
    <p:sndAc>
      <p:end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7800" y="214313"/>
            <a:ext cx="6172199" cy="1081087"/>
          </a:xfrm>
        </p:spPr>
        <p:txBody>
          <a:bodyPr/>
          <a:lstStyle/>
          <a:p>
            <a:r>
              <a:rPr lang="en-US" dirty="0" smtClean="0"/>
              <a:t>Resources Used</a:t>
            </a:r>
            <a:endParaRPr lang="en-US" dirty="0"/>
          </a:p>
        </p:txBody>
      </p:sp>
      <p:sp>
        <p:nvSpPr>
          <p:cNvPr id="6" name="Content Placeholder 5"/>
          <p:cNvSpPr>
            <a:spLocks noGrp="1"/>
          </p:cNvSpPr>
          <p:nvPr>
            <p:ph idx="1"/>
          </p:nvPr>
        </p:nvSpPr>
        <p:spPr>
          <a:xfrm>
            <a:off x="381000" y="1981200"/>
            <a:ext cx="8574088" cy="4343399"/>
          </a:xfrm>
        </p:spPr>
        <p:txBody>
          <a:bodyPr>
            <a:normAutofit lnSpcReduction="10000"/>
          </a:bodyPr>
          <a:lstStyle/>
          <a:p>
            <a:pPr algn="just">
              <a:buNone/>
            </a:pPr>
            <a:r>
              <a:rPr lang="en-IN" sz="2000" b="1" dirty="0" smtClean="0">
                <a:latin typeface="Times New Roman" pitchFamily="18" charset="0"/>
                <a:cs typeface="Times New Roman" pitchFamily="18" charset="0"/>
              </a:rPr>
              <a:t>Text Books:</a:t>
            </a:r>
            <a:endParaRPr lang="en-US" sz="2000" b="1" dirty="0" smtClean="0">
              <a:latin typeface="Times New Roman" pitchFamily="18" charset="0"/>
              <a:cs typeface="Times New Roman" pitchFamily="18" charset="0"/>
            </a:endParaRPr>
          </a:p>
          <a:p>
            <a:pPr lvl="0" algn="just"/>
            <a:r>
              <a:rPr lang="en-US" sz="2000" dirty="0" smtClean="0">
                <a:latin typeface="Times New Roman" pitchFamily="18" charset="0"/>
                <a:cs typeface="Times New Roman" pitchFamily="18" charset="0"/>
              </a:rPr>
              <a:t>Kenneth H. Rosen, ―Discrete Mathematics and its Applications, Tata McGraw-Hill, ISBN 978-0-07-288008-3, 7th Edition. </a:t>
            </a:r>
          </a:p>
          <a:p>
            <a:pPr lvl="0" algn="just"/>
            <a:r>
              <a:rPr lang="en-US" sz="2000" dirty="0" smtClean="0">
                <a:latin typeface="Times New Roman" pitchFamily="18" charset="0"/>
                <a:cs typeface="Times New Roman" pitchFamily="18" charset="0"/>
              </a:rPr>
              <a:t>C. L. Liu, ―Elements of Discrete Mathematics, TMH, ISBN 10:0-07-066913-9. </a:t>
            </a:r>
          </a:p>
          <a:p>
            <a:pPr algn="just">
              <a:buNone/>
            </a:pPr>
            <a:endParaRPr lang="en-US" sz="2000" dirty="0" smtClean="0">
              <a:latin typeface="Times New Roman" pitchFamily="18" charset="0"/>
              <a:cs typeface="Times New Roman" pitchFamily="18" charset="0"/>
            </a:endParaRPr>
          </a:p>
          <a:p>
            <a:pPr algn="just">
              <a:buNone/>
            </a:pPr>
            <a:r>
              <a:rPr lang="en-IN" sz="2000" b="1" dirty="0" smtClean="0">
                <a:latin typeface="Times New Roman" pitchFamily="18" charset="0"/>
                <a:cs typeface="Times New Roman" pitchFamily="18" charset="0"/>
              </a:rPr>
              <a:t>Reference Books:</a:t>
            </a:r>
            <a:endParaRPr lang="en-US" sz="2000" b="1" dirty="0" smtClean="0">
              <a:latin typeface="Times New Roman" pitchFamily="18" charset="0"/>
              <a:cs typeface="Times New Roman" pitchFamily="18" charset="0"/>
            </a:endParaRPr>
          </a:p>
          <a:p>
            <a:pPr lvl="0" algn="just"/>
            <a:r>
              <a:rPr lang="en-US" sz="2000" dirty="0" smtClean="0">
                <a:latin typeface="Times New Roman" pitchFamily="18" charset="0"/>
                <a:cs typeface="Times New Roman" pitchFamily="18" charset="0"/>
              </a:rPr>
              <a:t>Bernard </a:t>
            </a:r>
            <a:r>
              <a:rPr lang="en-US" sz="2000" dirty="0" err="1" smtClean="0">
                <a:latin typeface="Times New Roman" pitchFamily="18" charset="0"/>
                <a:cs typeface="Times New Roman" pitchFamily="18" charset="0"/>
              </a:rPr>
              <a:t>Kolman</a:t>
            </a:r>
            <a:r>
              <a:rPr lang="en-US" sz="2000" dirty="0" smtClean="0">
                <a:latin typeface="Times New Roman" pitchFamily="18" charset="0"/>
                <a:cs typeface="Times New Roman" pitchFamily="18" charset="0"/>
              </a:rPr>
              <a:t>, Robert C. Busby and Sharon Ross, ―Discrete Mathematical Structures, Prentice-Hall of India /Pearson, ISBN: 0132078457, 9780132078450. </a:t>
            </a:r>
          </a:p>
          <a:p>
            <a:pPr lvl="0" algn="just"/>
            <a:r>
              <a:rPr lang="en-US" sz="2000" dirty="0" smtClean="0">
                <a:latin typeface="Times New Roman" pitchFamily="18" charset="0"/>
                <a:cs typeface="Times New Roman" pitchFamily="18" charset="0"/>
              </a:rPr>
              <a:t>Dr. K. D. Joshi, ― Foundations of Discrete Mathematics, New Age International Limited, Publishers, January 1996, ISBN: 8122408265, 9788122408263 </a:t>
            </a:r>
          </a:p>
          <a:p>
            <a:endParaRPr lang="en-US" sz="1800" dirty="0"/>
          </a:p>
        </p:txBody>
      </p:sp>
      <p:sp>
        <p:nvSpPr>
          <p:cNvPr id="3" name="Footer Placeholder 2"/>
          <p:cNvSpPr>
            <a:spLocks noGrp="1"/>
          </p:cNvSpPr>
          <p:nvPr>
            <p:ph type="ftr" sz="quarter" idx="11"/>
          </p:nvPr>
        </p:nvSpPr>
        <p:spPr/>
        <p:txBody>
          <a:bodyPr/>
          <a:lstStyle/>
          <a:p>
            <a:r>
              <a:rPr lang="en-US" smtClean="0"/>
              <a:t>DISCRETE STRUCTURES   UNIT-I</a:t>
            </a:r>
            <a:endParaRPr lang="en-US"/>
          </a:p>
        </p:txBody>
      </p:sp>
      <p:sp>
        <p:nvSpPr>
          <p:cNvPr id="4" name="Slide Number Placeholder 3"/>
          <p:cNvSpPr>
            <a:spLocks noGrp="1"/>
          </p:cNvSpPr>
          <p:nvPr>
            <p:ph type="sldNum" sz="quarter" idx="12"/>
          </p:nvPr>
        </p:nvSpPr>
        <p:spPr/>
        <p:txBody>
          <a:bodyPr/>
          <a:lstStyle/>
          <a:p>
            <a:pPr>
              <a:defRPr/>
            </a:pPr>
            <a:fld id="{335BEA6A-1A20-44D5-B22D-DF79FF04EC71}" type="slidenum">
              <a:rPr lang="en-US" smtClean="0"/>
              <a:pPr>
                <a:defRPr/>
              </a:pPr>
              <a:t>4</a:t>
            </a:fld>
            <a:endParaRPr lang="en-US"/>
          </a:p>
        </p:txBody>
      </p:sp>
    </p:spTree>
  </p:cSld>
  <p:clrMapOvr>
    <a:masterClrMapping/>
  </p:clrMapOvr>
  <p:transition>
    <p:sndAc>
      <p:end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0"/>
            <a:ext cx="8763000" cy="623887"/>
          </a:xfrm>
        </p:spPr>
        <p:txBody>
          <a:bodyPr>
            <a:normAutofit fontScale="90000"/>
          </a:bodyPr>
          <a:lstStyle/>
          <a:p>
            <a:pPr algn="ctr"/>
            <a:r>
              <a:rPr lang="en-US" dirty="0" smtClean="0"/>
              <a:t>Multiplicity: Example</a:t>
            </a:r>
            <a:endParaRPr lang="en-US" dirty="0"/>
          </a:p>
        </p:txBody>
      </p:sp>
      <p:sp>
        <p:nvSpPr>
          <p:cNvPr id="3" name="Content Placeholder 2"/>
          <p:cNvSpPr>
            <a:spLocks noGrp="1"/>
          </p:cNvSpPr>
          <p:nvPr>
            <p:ph idx="1"/>
          </p:nvPr>
        </p:nvSpPr>
        <p:spPr>
          <a:xfrm>
            <a:off x="609600" y="2017712"/>
            <a:ext cx="8345488" cy="4459287"/>
          </a:xfrm>
        </p:spPr>
        <p:txBody>
          <a:bodyPr/>
          <a:lstStyle/>
          <a:p>
            <a:r>
              <a:rPr lang="en-US" dirty="0" smtClean="0"/>
              <a:t>The set {</a:t>
            </a:r>
            <a:r>
              <a:rPr lang="en-US" i="1" dirty="0" smtClean="0"/>
              <a:t>a</a:t>
            </a:r>
            <a:r>
              <a:rPr lang="en-US" dirty="0" smtClean="0"/>
              <a:t>, </a:t>
            </a:r>
            <a:r>
              <a:rPr lang="en-US" i="1" dirty="0" smtClean="0"/>
              <a:t>b</a:t>
            </a:r>
            <a:r>
              <a:rPr lang="en-US" dirty="0" smtClean="0"/>
              <a:t>} contains only elements </a:t>
            </a:r>
            <a:r>
              <a:rPr lang="en-US" i="1" dirty="0" smtClean="0"/>
              <a:t>a</a:t>
            </a:r>
            <a:r>
              <a:rPr lang="en-US" dirty="0" smtClean="0"/>
              <a:t> and </a:t>
            </a:r>
            <a:r>
              <a:rPr lang="en-US" i="1" dirty="0" smtClean="0"/>
              <a:t>b</a:t>
            </a:r>
            <a:r>
              <a:rPr lang="en-US" dirty="0" smtClean="0"/>
              <a:t>, each having </a:t>
            </a:r>
            <a:r>
              <a:rPr lang="en-US" dirty="0" smtClean="0">
                <a:solidFill>
                  <a:srgbClr val="FF0000"/>
                </a:solidFill>
              </a:rPr>
              <a:t>multiplicity 1</a:t>
            </a:r>
            <a:r>
              <a:rPr lang="en-US" dirty="0" smtClean="0"/>
              <a:t>, when {</a:t>
            </a:r>
            <a:r>
              <a:rPr lang="en-US" i="1" dirty="0" smtClean="0"/>
              <a:t>a</a:t>
            </a:r>
            <a:r>
              <a:rPr lang="en-US" dirty="0" smtClean="0"/>
              <a:t>, </a:t>
            </a:r>
            <a:r>
              <a:rPr lang="en-US" i="1" dirty="0" smtClean="0"/>
              <a:t>b</a:t>
            </a:r>
            <a:r>
              <a:rPr lang="en-US" dirty="0" smtClean="0"/>
              <a:t>} is seen as a </a:t>
            </a:r>
            <a:r>
              <a:rPr lang="en-US" dirty="0" err="1" smtClean="0"/>
              <a:t>multiset</a:t>
            </a:r>
            <a:r>
              <a:rPr lang="en-US" dirty="0" smtClean="0"/>
              <a:t>.</a:t>
            </a:r>
          </a:p>
          <a:p>
            <a:r>
              <a:rPr lang="en-US" dirty="0" smtClean="0"/>
              <a:t>In </a:t>
            </a:r>
            <a:r>
              <a:rPr lang="en-US" dirty="0" err="1" smtClean="0"/>
              <a:t>multiset</a:t>
            </a:r>
            <a:r>
              <a:rPr lang="en-US" dirty="0" smtClean="0"/>
              <a:t> {</a:t>
            </a:r>
            <a:r>
              <a:rPr lang="en-US" i="1" dirty="0" smtClean="0"/>
              <a:t>a</a:t>
            </a:r>
            <a:r>
              <a:rPr lang="en-US" dirty="0" smtClean="0"/>
              <a:t>, </a:t>
            </a:r>
            <a:r>
              <a:rPr lang="en-US" i="1" dirty="0" smtClean="0"/>
              <a:t>a</a:t>
            </a:r>
            <a:r>
              <a:rPr lang="en-US" dirty="0" smtClean="0"/>
              <a:t>, </a:t>
            </a:r>
            <a:r>
              <a:rPr lang="en-US" i="1" dirty="0" smtClean="0"/>
              <a:t>b</a:t>
            </a:r>
            <a:r>
              <a:rPr lang="en-US" dirty="0" smtClean="0"/>
              <a:t>}, the element </a:t>
            </a:r>
            <a:r>
              <a:rPr lang="en-US" i="1" dirty="0" smtClean="0"/>
              <a:t>a</a:t>
            </a:r>
            <a:r>
              <a:rPr lang="en-US" dirty="0" smtClean="0"/>
              <a:t> has </a:t>
            </a:r>
            <a:r>
              <a:rPr lang="en-US" dirty="0" smtClean="0">
                <a:solidFill>
                  <a:srgbClr val="FF0000"/>
                </a:solidFill>
              </a:rPr>
              <a:t>multiplicity 2</a:t>
            </a:r>
            <a:r>
              <a:rPr lang="en-US" dirty="0" smtClean="0"/>
              <a:t>, and </a:t>
            </a:r>
            <a:r>
              <a:rPr lang="en-US" i="1" dirty="0" smtClean="0"/>
              <a:t>b</a:t>
            </a:r>
            <a:r>
              <a:rPr lang="en-US" dirty="0" smtClean="0"/>
              <a:t> has </a:t>
            </a:r>
            <a:r>
              <a:rPr lang="en-US" dirty="0" smtClean="0">
                <a:solidFill>
                  <a:srgbClr val="FF0000"/>
                </a:solidFill>
              </a:rPr>
              <a:t>multiplicity 1.</a:t>
            </a:r>
          </a:p>
          <a:p>
            <a:r>
              <a:rPr lang="en-US" dirty="0" smtClean="0"/>
              <a:t>In </a:t>
            </a:r>
            <a:r>
              <a:rPr lang="en-US" dirty="0" err="1" smtClean="0"/>
              <a:t>multiset</a:t>
            </a:r>
            <a:r>
              <a:rPr lang="en-US" dirty="0" smtClean="0"/>
              <a:t> {</a:t>
            </a:r>
            <a:r>
              <a:rPr lang="en-US" i="1" dirty="0" smtClean="0"/>
              <a:t>a</a:t>
            </a:r>
            <a:r>
              <a:rPr lang="en-US" dirty="0" smtClean="0"/>
              <a:t>, </a:t>
            </a:r>
            <a:r>
              <a:rPr lang="en-US" i="1" dirty="0" smtClean="0"/>
              <a:t>a</a:t>
            </a:r>
            <a:r>
              <a:rPr lang="en-US" dirty="0" smtClean="0"/>
              <a:t>, </a:t>
            </a:r>
            <a:r>
              <a:rPr lang="en-US" i="1" dirty="0" smtClean="0"/>
              <a:t>a</a:t>
            </a:r>
            <a:r>
              <a:rPr lang="en-US" dirty="0" smtClean="0"/>
              <a:t>, </a:t>
            </a:r>
            <a:r>
              <a:rPr lang="en-US" i="1" dirty="0" smtClean="0"/>
              <a:t>b</a:t>
            </a:r>
            <a:r>
              <a:rPr lang="en-US" dirty="0" smtClean="0"/>
              <a:t>, </a:t>
            </a:r>
            <a:r>
              <a:rPr lang="en-US" i="1" dirty="0" smtClean="0"/>
              <a:t>b</a:t>
            </a:r>
            <a:r>
              <a:rPr lang="en-US" dirty="0" smtClean="0"/>
              <a:t>, </a:t>
            </a:r>
            <a:r>
              <a:rPr lang="en-US" i="1" dirty="0" smtClean="0"/>
              <a:t>b</a:t>
            </a:r>
            <a:r>
              <a:rPr lang="en-US" dirty="0" smtClean="0"/>
              <a:t>}, </a:t>
            </a:r>
            <a:r>
              <a:rPr lang="en-US" i="1" dirty="0" smtClean="0"/>
              <a:t>a</a:t>
            </a:r>
            <a:r>
              <a:rPr lang="en-US" dirty="0" smtClean="0"/>
              <a:t> and </a:t>
            </a:r>
            <a:r>
              <a:rPr lang="en-US" i="1" dirty="0" smtClean="0"/>
              <a:t>b</a:t>
            </a:r>
            <a:r>
              <a:rPr lang="en-US" dirty="0" smtClean="0"/>
              <a:t> both have </a:t>
            </a:r>
            <a:r>
              <a:rPr lang="en-US" dirty="0" smtClean="0">
                <a:solidFill>
                  <a:srgbClr val="FF0000"/>
                </a:solidFill>
              </a:rPr>
              <a:t>multiplicity 3</a:t>
            </a:r>
            <a:r>
              <a:rPr lang="en-US" dirty="0" smtClean="0"/>
              <a:t>.</a:t>
            </a:r>
          </a:p>
          <a:p>
            <a:endParaRPr lang="en-US" dirty="0"/>
          </a:p>
        </p:txBody>
      </p:sp>
      <p:sp>
        <p:nvSpPr>
          <p:cNvPr id="4" name="Footer Placeholder 3"/>
          <p:cNvSpPr>
            <a:spLocks noGrp="1"/>
          </p:cNvSpPr>
          <p:nvPr>
            <p:ph type="ftr" sz="quarter" idx="11"/>
          </p:nvPr>
        </p:nvSpPr>
        <p:spPr/>
        <p:txBody>
          <a:bodyPr/>
          <a:lstStyle/>
          <a:p>
            <a:r>
              <a:rPr lang="en-US" smtClean="0"/>
              <a:t>DISCRETE STRUCTURES   UNIT-I</a:t>
            </a:r>
            <a:endParaRPr lang="en-US" dirty="0"/>
          </a:p>
        </p:txBody>
      </p:sp>
      <p:sp>
        <p:nvSpPr>
          <p:cNvPr id="5" name="Slide Number Placeholder 4"/>
          <p:cNvSpPr>
            <a:spLocks noGrp="1"/>
          </p:cNvSpPr>
          <p:nvPr>
            <p:ph type="sldNum" sz="quarter" idx="12"/>
          </p:nvPr>
        </p:nvSpPr>
        <p:spPr/>
        <p:txBody>
          <a:bodyPr/>
          <a:lstStyle/>
          <a:p>
            <a:pPr>
              <a:defRPr/>
            </a:pPr>
            <a:fld id="{0EFFCF1F-F02D-4594-A964-BA7CBAD841C0}" type="slidenum">
              <a:rPr lang="en-US" smtClean="0"/>
              <a:pPr>
                <a:defRPr/>
              </a:pPr>
              <a:t>40</a:t>
            </a:fld>
            <a:endParaRPr lang="en-US" dirty="0"/>
          </a:p>
        </p:txBody>
      </p:sp>
    </p:spTree>
  </p:cSld>
  <p:clrMapOvr>
    <a:masterClrMapping/>
  </p:clrMapOvr>
  <p:transition>
    <p:sndAc>
      <p:endSnd/>
    </p:sndAc>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612062" cy="623887"/>
          </a:xfrm>
        </p:spPr>
        <p:txBody>
          <a:bodyPr/>
          <a:lstStyle/>
          <a:p>
            <a:pPr algn="ctr"/>
            <a:r>
              <a:rPr lang="en-US" dirty="0" smtClean="0"/>
              <a:t>Contd.</a:t>
            </a:r>
            <a:endParaRPr lang="en-US" dirty="0"/>
          </a:p>
        </p:txBody>
      </p:sp>
      <p:sp>
        <p:nvSpPr>
          <p:cNvPr id="3" name="Content Placeholder 2"/>
          <p:cNvSpPr>
            <a:spLocks noGrp="1"/>
          </p:cNvSpPr>
          <p:nvPr>
            <p:ph idx="1"/>
          </p:nvPr>
        </p:nvSpPr>
        <p:spPr>
          <a:xfrm>
            <a:off x="228600" y="2017712"/>
            <a:ext cx="8726488" cy="4383087"/>
          </a:xfrm>
        </p:spPr>
        <p:txBody>
          <a:bodyPr/>
          <a:lstStyle/>
          <a:p>
            <a:r>
              <a:rPr lang="en-US" dirty="0" smtClean="0"/>
              <a:t>One of the simplest and most natural examples is the </a:t>
            </a:r>
            <a:r>
              <a:rPr lang="en-US" dirty="0" err="1" smtClean="0"/>
              <a:t>multiset</a:t>
            </a:r>
            <a:r>
              <a:rPr lang="en-US" dirty="0" smtClean="0"/>
              <a:t> of </a:t>
            </a:r>
            <a:r>
              <a:rPr lang="en-US" dirty="0" smtClean="0">
                <a:hlinkClick r:id="rId2" tooltip="Prime number"/>
              </a:rPr>
              <a:t>prime</a:t>
            </a:r>
            <a:r>
              <a:rPr lang="en-US" dirty="0" smtClean="0"/>
              <a:t> factors of a number </a:t>
            </a:r>
            <a:r>
              <a:rPr lang="en-US" i="1" dirty="0" smtClean="0"/>
              <a:t>n</a:t>
            </a:r>
            <a:r>
              <a:rPr lang="en-US" dirty="0" smtClean="0"/>
              <a:t>. Here the underlying set of elements is the set of prime </a:t>
            </a:r>
            <a:r>
              <a:rPr lang="en-US" dirty="0" smtClean="0">
                <a:hlinkClick r:id="rId3" tooltip="Divisor"/>
              </a:rPr>
              <a:t>divisors</a:t>
            </a:r>
            <a:r>
              <a:rPr lang="en-US" dirty="0" smtClean="0"/>
              <a:t> of </a:t>
            </a:r>
            <a:r>
              <a:rPr lang="en-US" i="1" dirty="0" smtClean="0"/>
              <a:t>n</a:t>
            </a:r>
            <a:r>
              <a:rPr lang="en-US" dirty="0" smtClean="0"/>
              <a:t>. For example, the number </a:t>
            </a:r>
            <a:r>
              <a:rPr lang="en-US" dirty="0" smtClean="0">
                <a:hlinkClick r:id="rId4" tooltip="120 (number)"/>
              </a:rPr>
              <a:t>120</a:t>
            </a:r>
            <a:r>
              <a:rPr lang="en-US" dirty="0" smtClean="0"/>
              <a:t> has the </a:t>
            </a:r>
            <a:r>
              <a:rPr lang="en-US" dirty="0" smtClean="0">
                <a:hlinkClick r:id="rId5" tooltip="Prime factorization"/>
              </a:rPr>
              <a:t>prime factorization</a:t>
            </a:r>
            <a:r>
              <a:rPr lang="en-US" dirty="0" smtClean="0"/>
              <a:t> </a:t>
            </a:r>
          </a:p>
          <a:p>
            <a:pPr>
              <a:buNone/>
            </a:pPr>
            <a:endParaRPr lang="en-US" dirty="0" smtClean="0"/>
          </a:p>
          <a:p>
            <a:r>
              <a:rPr lang="en-US" dirty="0" smtClean="0"/>
              <a:t>which gives the </a:t>
            </a:r>
            <a:r>
              <a:rPr lang="en-US" dirty="0" err="1" smtClean="0"/>
              <a:t>multiset</a:t>
            </a:r>
            <a:r>
              <a:rPr lang="en-US" dirty="0" smtClean="0"/>
              <a:t> {2, 2, 2, 3, 5}.</a:t>
            </a:r>
          </a:p>
          <a:p>
            <a:endParaRPr lang="en-US" dirty="0"/>
          </a:p>
        </p:txBody>
      </p:sp>
      <p:sp>
        <p:nvSpPr>
          <p:cNvPr id="4" name="Footer Placeholder 3"/>
          <p:cNvSpPr>
            <a:spLocks noGrp="1"/>
          </p:cNvSpPr>
          <p:nvPr>
            <p:ph type="ftr" sz="quarter" idx="11"/>
          </p:nvPr>
        </p:nvSpPr>
        <p:spPr/>
        <p:txBody>
          <a:bodyPr/>
          <a:lstStyle/>
          <a:p>
            <a:r>
              <a:rPr lang="en-US" smtClean="0"/>
              <a:t>DISCRETE STRUCTURES   UNIT-I</a:t>
            </a:r>
            <a:endParaRPr lang="en-US" dirty="0"/>
          </a:p>
        </p:txBody>
      </p:sp>
      <p:sp>
        <p:nvSpPr>
          <p:cNvPr id="5" name="Slide Number Placeholder 4"/>
          <p:cNvSpPr>
            <a:spLocks noGrp="1"/>
          </p:cNvSpPr>
          <p:nvPr>
            <p:ph type="sldNum" sz="quarter" idx="12"/>
          </p:nvPr>
        </p:nvSpPr>
        <p:spPr/>
        <p:txBody>
          <a:bodyPr/>
          <a:lstStyle/>
          <a:p>
            <a:pPr>
              <a:defRPr/>
            </a:pPr>
            <a:fld id="{0EFFCF1F-F02D-4594-A964-BA7CBAD841C0}" type="slidenum">
              <a:rPr lang="en-US" smtClean="0"/>
              <a:pPr>
                <a:defRPr/>
              </a:pPr>
              <a:t>41</a:t>
            </a:fld>
            <a:endParaRPr lang="en-US" dirty="0"/>
          </a:p>
        </p:txBody>
      </p:sp>
      <p:pic>
        <p:nvPicPr>
          <p:cNvPr id="6" name="Picture 3" descr="C:\Users\user\Desktop\Untitled.jpg"/>
          <p:cNvPicPr>
            <a:picLocks noChangeAspect="1" noChangeArrowheads="1"/>
          </p:cNvPicPr>
          <p:nvPr/>
        </p:nvPicPr>
        <p:blipFill>
          <a:blip r:embed="rId6"/>
          <a:srcRect/>
          <a:stretch>
            <a:fillRect/>
          </a:stretch>
        </p:blipFill>
        <p:spPr bwMode="auto">
          <a:xfrm>
            <a:off x="381000" y="5105400"/>
            <a:ext cx="4007069" cy="581025"/>
          </a:xfrm>
          <a:prstGeom prst="rect">
            <a:avLst/>
          </a:prstGeom>
          <a:noFill/>
          <a:ln w="9525">
            <a:noFill/>
            <a:miter lim="800000"/>
            <a:headEnd/>
            <a:tailEnd/>
          </a:ln>
        </p:spPr>
      </p:pic>
    </p:spTree>
  </p:cSld>
  <p:clrMapOvr>
    <a:masterClrMapping/>
  </p:clrMapOvr>
  <p:transition>
    <p:sndAc>
      <p:endSnd/>
    </p:sndAc>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914400"/>
            <a:ext cx="5715000" cy="623887"/>
          </a:xfrm>
        </p:spPr>
        <p:txBody>
          <a:bodyPr/>
          <a:lstStyle/>
          <a:p>
            <a:r>
              <a:rPr lang="en-US" dirty="0" smtClean="0"/>
              <a:t>Set Operations: Union</a:t>
            </a:r>
            <a:endParaRPr lang="en-US" dirty="0"/>
          </a:p>
        </p:txBody>
      </p:sp>
      <p:sp>
        <p:nvSpPr>
          <p:cNvPr id="3" name="Content Placeholder 2"/>
          <p:cNvSpPr>
            <a:spLocks noGrp="1"/>
          </p:cNvSpPr>
          <p:nvPr>
            <p:ph idx="1"/>
          </p:nvPr>
        </p:nvSpPr>
        <p:spPr>
          <a:xfrm>
            <a:off x="152400" y="2017713"/>
            <a:ext cx="7315200" cy="4114800"/>
          </a:xfrm>
        </p:spPr>
        <p:txBody>
          <a:bodyPr>
            <a:normAutofit fontScale="85000" lnSpcReduction="10000"/>
          </a:bodyPr>
          <a:lstStyle/>
          <a:p>
            <a:r>
              <a:rPr lang="en-US" b="1" dirty="0" smtClean="0"/>
              <a:t>Definition</a:t>
            </a:r>
            <a:r>
              <a:rPr lang="en-US" dirty="0" smtClean="0"/>
              <a:t>: Let </a:t>
            </a:r>
            <a:r>
              <a:rPr lang="en-US" i="1" dirty="0" smtClean="0"/>
              <a:t>A</a:t>
            </a:r>
            <a:r>
              <a:rPr lang="en-US" dirty="0" smtClean="0"/>
              <a:t> and </a:t>
            </a:r>
            <a:r>
              <a:rPr lang="en-US" i="1" dirty="0" smtClean="0"/>
              <a:t>B</a:t>
            </a:r>
            <a:r>
              <a:rPr lang="en-US" dirty="0" smtClean="0"/>
              <a:t> be sets. The </a:t>
            </a:r>
            <a:r>
              <a:rPr lang="en-US" i="1" dirty="0" smtClean="0"/>
              <a:t>union</a:t>
            </a:r>
            <a:r>
              <a:rPr lang="en-US" dirty="0" smtClean="0"/>
              <a:t> of the sets </a:t>
            </a:r>
            <a:r>
              <a:rPr lang="en-US" i="1" dirty="0" smtClean="0"/>
              <a:t>A</a:t>
            </a:r>
            <a:r>
              <a:rPr lang="en-US" dirty="0" smtClean="0"/>
              <a:t> and </a:t>
            </a:r>
            <a:r>
              <a:rPr lang="en-US" i="1" dirty="0" smtClean="0"/>
              <a:t>B</a:t>
            </a:r>
            <a:r>
              <a:rPr lang="en-US" dirty="0" smtClean="0"/>
              <a:t>, denoted by </a:t>
            </a:r>
            <a:r>
              <a:rPr lang="en-US" i="1" dirty="0" smtClean="0">
                <a:ea typeface="Cambria Math" pitchFamily="18" charset="0"/>
              </a:rPr>
              <a:t>A</a:t>
            </a:r>
            <a:r>
              <a:rPr lang="en-US" b="1" dirty="0" smtClean="0">
                <a:latin typeface="Cambria Math" pitchFamily="18" charset="0"/>
                <a:ea typeface="Cambria Math" pitchFamily="18" charset="0"/>
              </a:rPr>
              <a:t> </a:t>
            </a:r>
            <a:r>
              <a:rPr lang="en-US" dirty="0" smtClean="0">
                <a:latin typeface="Cambria Math"/>
                <a:ea typeface="Cambria Math"/>
              </a:rPr>
              <a:t>∪ </a:t>
            </a:r>
            <a:r>
              <a:rPr lang="en-US" i="1" dirty="0" smtClean="0">
                <a:ea typeface="Cambria Math"/>
              </a:rPr>
              <a:t>B,</a:t>
            </a:r>
            <a:r>
              <a:rPr lang="en-US" i="1" dirty="0" smtClean="0"/>
              <a:t> </a:t>
            </a:r>
            <a:r>
              <a:rPr lang="en-US" dirty="0" smtClean="0"/>
              <a:t> is the set:</a:t>
            </a:r>
          </a:p>
          <a:p>
            <a:pPr>
              <a:buNone/>
            </a:pPr>
            <a:endParaRPr lang="en-US" dirty="0" smtClean="0"/>
          </a:p>
          <a:p>
            <a:pPr>
              <a:buNone/>
            </a:pPr>
            <a:endParaRPr lang="en-US" dirty="0" smtClean="0"/>
          </a:p>
          <a:p>
            <a:r>
              <a:rPr lang="en-US" b="1" dirty="0" smtClean="0"/>
              <a:t>Example</a:t>
            </a:r>
            <a:r>
              <a:rPr lang="en-US" dirty="0" smtClean="0"/>
              <a:t>: What is   {</a:t>
            </a:r>
            <a:r>
              <a:rPr lang="en-US" dirty="0" smtClean="0">
                <a:latin typeface="Cambria Math" pitchFamily="18" charset="0"/>
                <a:ea typeface="Cambria Math" pitchFamily="18" charset="0"/>
              </a:rPr>
              <a:t>1,2,3} </a:t>
            </a:r>
            <a:r>
              <a:rPr lang="en-US" dirty="0" smtClean="0"/>
              <a:t> </a:t>
            </a:r>
            <a:r>
              <a:rPr lang="en-US" dirty="0" smtClean="0">
                <a:latin typeface="Cambria Math"/>
                <a:ea typeface="Cambria Math"/>
              </a:rPr>
              <a:t>∪ {3, 4, 5}</a:t>
            </a:r>
            <a:r>
              <a:rPr lang="en-US" dirty="0" smtClean="0"/>
              <a:t>?</a:t>
            </a:r>
          </a:p>
          <a:p>
            <a:pPr>
              <a:buNone/>
            </a:pPr>
            <a:endParaRPr lang="en-US" dirty="0" smtClean="0"/>
          </a:p>
          <a:p>
            <a:pPr>
              <a:buNone/>
            </a:pPr>
            <a:r>
              <a:rPr lang="en-US" dirty="0" smtClean="0"/>
              <a:t>               </a:t>
            </a:r>
            <a:r>
              <a:rPr lang="en-US" b="1" dirty="0" smtClean="0"/>
              <a:t>Solution</a:t>
            </a:r>
            <a:r>
              <a:rPr lang="en-US" dirty="0" smtClean="0"/>
              <a:t>: {</a:t>
            </a:r>
            <a:r>
              <a:rPr lang="en-US" dirty="0" smtClean="0">
                <a:latin typeface="Cambria Math" pitchFamily="18" charset="0"/>
                <a:ea typeface="Cambria Math" pitchFamily="18" charset="0"/>
              </a:rPr>
              <a:t>1,2,3,4,5}</a:t>
            </a:r>
            <a:endParaRPr lang="en-US" dirty="0" smtClean="0"/>
          </a:p>
          <a:p>
            <a:pPr>
              <a:buNone/>
            </a:pPr>
            <a:r>
              <a:rPr lang="en-US" dirty="0" smtClean="0"/>
              <a:t>             </a:t>
            </a:r>
            <a:r>
              <a:rPr lang="en-US" sz="2400" dirty="0" smtClean="0"/>
              <a:t>                                   </a:t>
            </a:r>
            <a:endParaRPr lang="en-US" dirty="0" smtClean="0"/>
          </a:p>
          <a:p>
            <a:pPr>
              <a:buNone/>
            </a:pPr>
            <a:r>
              <a:rPr lang="en-US" dirty="0" smtClean="0"/>
              <a:t>   </a:t>
            </a:r>
            <a:endParaRPr lang="en-US" dirty="0"/>
          </a:p>
        </p:txBody>
      </p:sp>
      <p:sp>
        <p:nvSpPr>
          <p:cNvPr id="19" name="Footer Placeholder 18"/>
          <p:cNvSpPr>
            <a:spLocks noGrp="1"/>
          </p:cNvSpPr>
          <p:nvPr>
            <p:ph type="ftr" sz="quarter" idx="11"/>
          </p:nvPr>
        </p:nvSpPr>
        <p:spPr/>
        <p:txBody>
          <a:bodyPr/>
          <a:lstStyle/>
          <a:p>
            <a:r>
              <a:rPr lang="en-US" smtClean="0"/>
              <a:t>DISCRETE STRUCTURES   UNIT-I</a:t>
            </a:r>
            <a:endParaRPr lang="en-US" dirty="0"/>
          </a:p>
        </p:txBody>
      </p:sp>
      <p:sp>
        <p:nvSpPr>
          <p:cNvPr id="16" name="Slide Number Placeholder 15"/>
          <p:cNvSpPr>
            <a:spLocks noGrp="1"/>
          </p:cNvSpPr>
          <p:nvPr>
            <p:ph type="sldNum" sz="quarter" idx="12"/>
          </p:nvPr>
        </p:nvSpPr>
        <p:spPr/>
        <p:txBody>
          <a:bodyPr/>
          <a:lstStyle/>
          <a:p>
            <a:pPr>
              <a:defRPr/>
            </a:pPr>
            <a:fld id="{0EFFCF1F-F02D-4594-A964-BA7CBAD841C0}" type="slidenum">
              <a:rPr lang="en-US" smtClean="0"/>
              <a:pPr>
                <a:defRPr/>
              </a:pPr>
              <a:t>42</a:t>
            </a:fld>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2362200" y="2971800"/>
            <a:ext cx="3026093" cy="382905"/>
          </a:xfrm>
          <a:prstGeom prst="rect">
            <a:avLst/>
          </a:prstGeom>
        </p:spPr>
      </p:pic>
      <p:grpSp>
        <p:nvGrpSpPr>
          <p:cNvPr id="4" name="Group 20"/>
          <p:cNvGrpSpPr/>
          <p:nvPr/>
        </p:nvGrpSpPr>
        <p:grpSpPr>
          <a:xfrm>
            <a:off x="5562600" y="4724400"/>
            <a:ext cx="3429000" cy="1447800"/>
            <a:chOff x="5562600" y="4724400"/>
            <a:chExt cx="3429000" cy="1447800"/>
          </a:xfrm>
        </p:grpSpPr>
        <p:sp>
          <p:nvSpPr>
            <p:cNvPr id="11" name="TextBox 10"/>
            <p:cNvSpPr txBox="1"/>
            <p:nvPr/>
          </p:nvSpPr>
          <p:spPr>
            <a:xfrm>
              <a:off x="8153400" y="4800600"/>
              <a:ext cx="838200" cy="369332"/>
            </a:xfrm>
            <a:prstGeom prst="rect">
              <a:avLst/>
            </a:prstGeom>
            <a:noFill/>
          </p:spPr>
          <p:txBody>
            <a:bodyPr wrap="square" rtlCol="0">
              <a:spAutoFit/>
            </a:bodyPr>
            <a:lstStyle/>
            <a:p>
              <a:r>
                <a:rPr lang="en-US" i="1" dirty="0" smtClean="0"/>
                <a:t>U</a:t>
              </a:r>
              <a:endParaRPr lang="en-US" i="1" dirty="0"/>
            </a:p>
          </p:txBody>
        </p:sp>
        <p:grpSp>
          <p:nvGrpSpPr>
            <p:cNvPr id="6" name="Group 19"/>
            <p:cNvGrpSpPr/>
            <p:nvPr/>
          </p:nvGrpSpPr>
          <p:grpSpPr>
            <a:xfrm>
              <a:off x="5562600" y="4724400"/>
              <a:ext cx="2971800" cy="1447800"/>
              <a:chOff x="5562600" y="4724400"/>
              <a:chExt cx="2971800" cy="1447800"/>
            </a:xfrm>
          </p:grpSpPr>
          <p:sp>
            <p:nvSpPr>
              <p:cNvPr id="10" name="Rectangle 9"/>
              <p:cNvSpPr/>
              <p:nvPr/>
            </p:nvSpPr>
            <p:spPr>
              <a:xfrm>
                <a:off x="55626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18"/>
              <p:cNvGrpSpPr/>
              <p:nvPr/>
            </p:nvGrpSpPr>
            <p:grpSpPr>
              <a:xfrm>
                <a:off x="6096000" y="5029200"/>
                <a:ext cx="1905000" cy="990600"/>
                <a:chOff x="6096000" y="5029200"/>
                <a:chExt cx="1905000" cy="990600"/>
              </a:xfrm>
              <a:gradFill>
                <a:gsLst>
                  <a:gs pos="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gradFill>
            </p:grpSpPr>
            <p:sp>
              <p:nvSpPr>
                <p:cNvPr id="13" name="Oval 12"/>
                <p:cNvSpPr/>
                <p:nvPr/>
              </p:nvSpPr>
              <p:spPr>
                <a:xfrm>
                  <a:off x="60960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818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 name="TextBox 16"/>
            <p:cNvSpPr txBox="1"/>
            <p:nvPr/>
          </p:nvSpPr>
          <p:spPr>
            <a:xfrm>
              <a:off x="6248400" y="5181600"/>
              <a:ext cx="381000" cy="369332"/>
            </a:xfrm>
            <a:prstGeom prst="rect">
              <a:avLst/>
            </a:prstGeom>
            <a:noFill/>
          </p:spPr>
          <p:txBody>
            <a:bodyPr wrap="square" rtlCol="0">
              <a:spAutoFit/>
            </a:bodyPr>
            <a:lstStyle/>
            <a:p>
              <a:r>
                <a:rPr lang="en-US" i="1" dirty="0" smtClean="0"/>
                <a:t>A</a:t>
              </a:r>
              <a:endParaRPr lang="en-US" i="1" dirty="0"/>
            </a:p>
          </p:txBody>
        </p:sp>
        <p:sp>
          <p:nvSpPr>
            <p:cNvPr id="18" name="TextBox 17"/>
            <p:cNvSpPr txBox="1"/>
            <p:nvPr/>
          </p:nvSpPr>
          <p:spPr>
            <a:xfrm>
              <a:off x="7467600" y="5257800"/>
              <a:ext cx="381000" cy="369332"/>
            </a:xfrm>
            <a:prstGeom prst="rect">
              <a:avLst/>
            </a:prstGeom>
            <a:noFill/>
          </p:spPr>
          <p:txBody>
            <a:bodyPr wrap="square" rtlCol="0">
              <a:spAutoFit/>
            </a:bodyPr>
            <a:lstStyle/>
            <a:p>
              <a:r>
                <a:rPr lang="en-US" i="1" dirty="0" smtClean="0"/>
                <a:t>B</a:t>
              </a:r>
              <a:endParaRPr lang="en-US" i="1" dirty="0"/>
            </a:p>
          </p:txBody>
        </p:sp>
      </p:grpSp>
      <p:sp>
        <p:nvSpPr>
          <p:cNvPr id="15" name="TextBox 14"/>
          <p:cNvSpPr txBox="1"/>
          <p:nvPr/>
        </p:nvSpPr>
        <p:spPr>
          <a:xfrm>
            <a:off x="5105400" y="4267200"/>
            <a:ext cx="3352800" cy="461665"/>
          </a:xfrm>
          <a:prstGeom prst="rect">
            <a:avLst/>
          </a:prstGeom>
          <a:noFill/>
        </p:spPr>
        <p:txBody>
          <a:bodyPr wrap="square" rtlCol="0">
            <a:spAutoFit/>
          </a:bodyPr>
          <a:lstStyle/>
          <a:p>
            <a:r>
              <a:rPr lang="en-US" dirty="0" smtClean="0"/>
              <a:t>Venn Diagram for </a:t>
            </a:r>
            <a:r>
              <a:rPr lang="en-US" i="1" dirty="0" smtClean="0"/>
              <a:t>A</a:t>
            </a:r>
            <a:r>
              <a:rPr lang="en-US" dirty="0" smtClean="0">
                <a:latin typeface="Cambria Math"/>
                <a:ea typeface="Cambria Math"/>
              </a:rPr>
              <a:t> ∪ </a:t>
            </a:r>
            <a:r>
              <a:rPr lang="en-US" i="1" dirty="0" smtClean="0">
                <a:latin typeface="Cambria Math"/>
                <a:ea typeface="Cambria Math"/>
              </a:rPr>
              <a:t>B</a:t>
            </a:r>
            <a:r>
              <a:rPr lang="en-US" dirty="0" smtClean="0"/>
              <a:t>  </a:t>
            </a:r>
            <a:endParaRPr lang="en-US" dirty="0"/>
          </a:p>
        </p:txBody>
      </p:sp>
    </p:spTree>
  </p:cSld>
  <p:clrMapOvr>
    <a:masterClrMapping/>
  </p:clrMapOvr>
  <p:transition>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9525" y="17526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algn="ctr" eaLnBrk="1" hangingPunct="1"/>
            <a:r>
              <a:rPr lang="en-US" altLang="en-US" sz="3200" dirty="0" smtClean="0">
                <a:cs typeface="Times New Roman" pitchFamily="18" charset="0"/>
              </a:rPr>
              <a:t>A </a:t>
            </a:r>
            <a:r>
              <a:rPr lang="en-US" altLang="en-US" sz="3200" dirty="0">
                <a:cs typeface="Times New Roman" pitchFamily="18" charset="0"/>
                <a:sym typeface="Symbol" pitchFamily="18" charset="2"/>
              </a:rPr>
              <a:t> B = {x | x  A </a:t>
            </a:r>
            <a:r>
              <a:rPr lang="en-US" altLang="en-US" sz="3200" dirty="0">
                <a:solidFill>
                  <a:srgbClr val="FF0000"/>
                </a:solidFill>
                <a:cs typeface="Times New Roman" pitchFamily="18" charset="0"/>
                <a:sym typeface="Symbol" pitchFamily="18" charset="2"/>
              </a:rPr>
              <a:t>or</a:t>
            </a:r>
            <a:r>
              <a:rPr lang="en-US" altLang="en-US" sz="3200" dirty="0">
                <a:cs typeface="Times New Roman" pitchFamily="18" charset="0"/>
                <a:sym typeface="Symbol" pitchFamily="18" charset="2"/>
              </a:rPr>
              <a:t> x  B}</a:t>
            </a:r>
            <a:endParaRPr lang="en-US" altLang="en-US" sz="3200" dirty="0">
              <a:cs typeface="Times New Roman" pitchFamily="18" charset="0"/>
            </a:endParaRPr>
          </a:p>
        </p:txBody>
      </p:sp>
      <p:sp>
        <p:nvSpPr>
          <p:cNvPr id="10" name="Rectangle 9"/>
          <p:cNvSpPr>
            <a:spLocks noChangeArrowheads="1"/>
          </p:cNvSpPr>
          <p:nvPr/>
        </p:nvSpPr>
        <p:spPr bwMode="auto">
          <a:xfrm>
            <a:off x="-19050" y="2438400"/>
            <a:ext cx="915352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algn="ctr" eaLnBrk="1" hangingPunct="1"/>
            <a:endParaRPr lang="en-US" altLang="en-US" sz="3200" dirty="0" smtClean="0">
              <a:solidFill>
                <a:srgbClr val="0070C0"/>
              </a:solidFill>
              <a:cs typeface="Times New Roman" pitchFamily="18" charset="0"/>
            </a:endParaRPr>
          </a:p>
          <a:p>
            <a:pPr marL="0" lvl="1" algn="ctr" eaLnBrk="1" hangingPunct="1"/>
            <a:r>
              <a:rPr lang="en-US" altLang="en-US" sz="3200" dirty="0" smtClean="0">
                <a:solidFill>
                  <a:srgbClr val="0070C0"/>
                </a:solidFill>
                <a:cs typeface="Times New Roman" pitchFamily="18" charset="0"/>
              </a:rPr>
              <a:t>{</a:t>
            </a:r>
            <a:r>
              <a:rPr lang="en-US" altLang="en-US" sz="3200" dirty="0">
                <a:solidFill>
                  <a:srgbClr val="0070C0"/>
                </a:solidFill>
                <a:cs typeface="Times New Roman" pitchFamily="18" charset="0"/>
              </a:rPr>
              <a:t>1, 2, 5, 9, 13} </a:t>
            </a:r>
            <a:r>
              <a:rPr lang="en-US" altLang="en-US" sz="3200" dirty="0">
                <a:solidFill>
                  <a:srgbClr val="0070C0"/>
                </a:solidFill>
                <a:cs typeface="Times New Roman" pitchFamily="18" charset="0"/>
                <a:sym typeface="Symbol" pitchFamily="18" charset="2"/>
              </a:rPr>
              <a:t> {2, 4, 6, 9}</a:t>
            </a:r>
            <a:endParaRPr lang="en-US" altLang="en-US" sz="3200" dirty="0">
              <a:solidFill>
                <a:srgbClr val="0070C0"/>
              </a:solidFill>
              <a:cs typeface="Times New Roman" pitchFamily="18" charset="0"/>
            </a:endParaRPr>
          </a:p>
        </p:txBody>
      </p:sp>
      <p:sp>
        <p:nvSpPr>
          <p:cNvPr id="13" name="Rectangle 12"/>
          <p:cNvSpPr>
            <a:spLocks noChangeArrowheads="1"/>
          </p:cNvSpPr>
          <p:nvPr/>
        </p:nvSpPr>
        <p:spPr bwMode="auto">
          <a:xfrm>
            <a:off x="0" y="3022600"/>
            <a:ext cx="915352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algn="ctr" eaLnBrk="1" hangingPunct="1"/>
            <a:endParaRPr lang="en-US" altLang="en-US" sz="3200" dirty="0" smtClean="0">
              <a:solidFill>
                <a:srgbClr val="FF0000"/>
              </a:solidFill>
              <a:cs typeface="Times New Roman" pitchFamily="18" charset="0"/>
            </a:endParaRPr>
          </a:p>
          <a:p>
            <a:pPr marL="0" lvl="1" algn="ctr" eaLnBrk="1" hangingPunct="1"/>
            <a:r>
              <a:rPr lang="en-US" altLang="en-US" sz="3200" dirty="0" smtClean="0">
                <a:solidFill>
                  <a:srgbClr val="FF0000"/>
                </a:solidFill>
                <a:cs typeface="Times New Roman" pitchFamily="18" charset="0"/>
              </a:rPr>
              <a:t>{</a:t>
            </a:r>
            <a:r>
              <a:rPr lang="en-US" altLang="en-US" sz="3200" dirty="0">
                <a:solidFill>
                  <a:srgbClr val="FF0000"/>
                </a:solidFill>
                <a:cs typeface="Times New Roman" pitchFamily="18" charset="0"/>
              </a:rPr>
              <a:t>1, </a:t>
            </a:r>
            <a:r>
              <a:rPr lang="en-US" altLang="en-US" sz="3200" u="sng" dirty="0">
                <a:solidFill>
                  <a:srgbClr val="FF0000"/>
                </a:solidFill>
                <a:cs typeface="Times New Roman" pitchFamily="18" charset="0"/>
              </a:rPr>
              <a:t>2</a:t>
            </a:r>
            <a:r>
              <a:rPr lang="en-US" altLang="en-US" sz="3200" dirty="0">
                <a:solidFill>
                  <a:srgbClr val="FF0000"/>
                </a:solidFill>
                <a:cs typeface="Times New Roman" pitchFamily="18" charset="0"/>
              </a:rPr>
              <a:t>, </a:t>
            </a:r>
            <a:r>
              <a:rPr lang="en-US" altLang="en-US" sz="3200" dirty="0">
                <a:solidFill>
                  <a:srgbClr val="7030A0"/>
                </a:solidFill>
                <a:cs typeface="Times New Roman" pitchFamily="18" charset="0"/>
              </a:rPr>
              <a:t>4</a:t>
            </a:r>
            <a:r>
              <a:rPr lang="en-US" altLang="en-US" sz="3200" dirty="0">
                <a:solidFill>
                  <a:srgbClr val="FF0000"/>
                </a:solidFill>
                <a:cs typeface="Times New Roman" pitchFamily="18" charset="0"/>
              </a:rPr>
              <a:t>, 5, </a:t>
            </a:r>
            <a:r>
              <a:rPr lang="en-US" altLang="en-US" sz="3200" dirty="0">
                <a:solidFill>
                  <a:srgbClr val="7030A0"/>
                </a:solidFill>
                <a:cs typeface="Times New Roman" pitchFamily="18" charset="0"/>
              </a:rPr>
              <a:t>6</a:t>
            </a:r>
            <a:r>
              <a:rPr lang="en-US" altLang="en-US" sz="3200" dirty="0">
                <a:solidFill>
                  <a:srgbClr val="FF0000"/>
                </a:solidFill>
                <a:cs typeface="Times New Roman" pitchFamily="18" charset="0"/>
              </a:rPr>
              <a:t>, </a:t>
            </a:r>
            <a:r>
              <a:rPr lang="en-US" altLang="en-US" sz="3200" u="sng" dirty="0">
                <a:solidFill>
                  <a:srgbClr val="FF0000"/>
                </a:solidFill>
                <a:cs typeface="Times New Roman" pitchFamily="18" charset="0"/>
              </a:rPr>
              <a:t>9</a:t>
            </a:r>
            <a:r>
              <a:rPr lang="en-US" altLang="en-US" sz="3200" dirty="0">
                <a:solidFill>
                  <a:srgbClr val="FF0000"/>
                </a:solidFill>
                <a:cs typeface="Times New Roman" pitchFamily="18" charset="0"/>
              </a:rPr>
              <a:t>, 13}</a:t>
            </a:r>
          </a:p>
        </p:txBody>
      </p:sp>
      <p:sp>
        <p:nvSpPr>
          <p:cNvPr id="15" name="Rectangle 14"/>
          <p:cNvSpPr>
            <a:spLocks noChangeArrowheads="1"/>
          </p:cNvSpPr>
          <p:nvPr/>
        </p:nvSpPr>
        <p:spPr bwMode="auto">
          <a:xfrm>
            <a:off x="-19050" y="3752850"/>
            <a:ext cx="915352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algn="ctr" eaLnBrk="1" hangingPunct="1"/>
            <a:endParaRPr lang="en-US" altLang="en-US" sz="3200" dirty="0" smtClean="0">
              <a:solidFill>
                <a:srgbClr val="0070C0"/>
              </a:solidFill>
              <a:cs typeface="Times New Roman" pitchFamily="18" charset="0"/>
            </a:endParaRPr>
          </a:p>
          <a:p>
            <a:pPr marL="0" lvl="1" algn="ctr" eaLnBrk="1" hangingPunct="1"/>
            <a:r>
              <a:rPr lang="en-US" altLang="en-US" sz="3200" dirty="0" smtClean="0">
                <a:solidFill>
                  <a:srgbClr val="0070C0"/>
                </a:solidFill>
                <a:cs typeface="Times New Roman" pitchFamily="18" charset="0"/>
              </a:rPr>
              <a:t>{</a:t>
            </a:r>
            <a:r>
              <a:rPr lang="en-US" altLang="en-US" sz="3200" dirty="0">
                <a:solidFill>
                  <a:srgbClr val="0070C0"/>
                </a:solidFill>
                <a:cs typeface="Times New Roman" pitchFamily="18" charset="0"/>
              </a:rPr>
              <a:t>a, c, d, g} </a:t>
            </a:r>
            <a:r>
              <a:rPr lang="en-US" altLang="en-US" sz="3200" dirty="0">
                <a:solidFill>
                  <a:srgbClr val="0070C0"/>
                </a:solidFill>
                <a:cs typeface="Times New Roman" pitchFamily="18" charset="0"/>
                <a:sym typeface="Symbol" pitchFamily="18" charset="2"/>
              </a:rPr>
              <a:t> {l, m, n, o}</a:t>
            </a:r>
            <a:endParaRPr lang="en-US" altLang="en-US" sz="3200" dirty="0">
              <a:solidFill>
                <a:srgbClr val="0070C0"/>
              </a:solidFill>
              <a:cs typeface="Times New Roman" pitchFamily="18" charset="0"/>
            </a:endParaRPr>
          </a:p>
        </p:txBody>
      </p:sp>
      <p:sp>
        <p:nvSpPr>
          <p:cNvPr id="17" name="Rectangle 16"/>
          <p:cNvSpPr>
            <a:spLocks noChangeArrowheads="1"/>
          </p:cNvSpPr>
          <p:nvPr/>
        </p:nvSpPr>
        <p:spPr bwMode="auto">
          <a:xfrm>
            <a:off x="0" y="4337050"/>
            <a:ext cx="915352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algn="ctr" eaLnBrk="1" hangingPunct="1"/>
            <a:endParaRPr lang="en-US" altLang="en-US" sz="3200" dirty="0" smtClean="0">
              <a:solidFill>
                <a:srgbClr val="FF0000"/>
              </a:solidFill>
              <a:cs typeface="Times New Roman" pitchFamily="18" charset="0"/>
            </a:endParaRPr>
          </a:p>
          <a:p>
            <a:pPr marL="0" lvl="1" algn="ctr" eaLnBrk="1" hangingPunct="1"/>
            <a:r>
              <a:rPr lang="en-US" altLang="en-US" sz="3200" dirty="0" smtClean="0">
                <a:solidFill>
                  <a:srgbClr val="FF0000"/>
                </a:solidFill>
                <a:cs typeface="Times New Roman" pitchFamily="18" charset="0"/>
              </a:rPr>
              <a:t>{</a:t>
            </a:r>
            <a:r>
              <a:rPr lang="en-US" altLang="en-US" sz="3200" dirty="0">
                <a:solidFill>
                  <a:srgbClr val="FF0000"/>
                </a:solidFill>
                <a:cs typeface="Times New Roman" pitchFamily="18" charset="0"/>
              </a:rPr>
              <a:t>a, c, d, g, </a:t>
            </a:r>
            <a:r>
              <a:rPr lang="en-US" altLang="en-US" sz="3200" dirty="0">
                <a:solidFill>
                  <a:srgbClr val="7030A0"/>
                </a:solidFill>
                <a:cs typeface="Times New Roman" pitchFamily="18" charset="0"/>
              </a:rPr>
              <a:t>l</a:t>
            </a:r>
            <a:r>
              <a:rPr lang="en-US" altLang="en-US" sz="3200" dirty="0">
                <a:solidFill>
                  <a:srgbClr val="FF0000"/>
                </a:solidFill>
                <a:cs typeface="Times New Roman" pitchFamily="18" charset="0"/>
              </a:rPr>
              <a:t>, </a:t>
            </a:r>
            <a:r>
              <a:rPr lang="en-US" altLang="en-US" sz="3200" dirty="0">
                <a:solidFill>
                  <a:srgbClr val="7030A0"/>
                </a:solidFill>
                <a:cs typeface="Times New Roman" pitchFamily="18" charset="0"/>
              </a:rPr>
              <a:t>m</a:t>
            </a:r>
            <a:r>
              <a:rPr lang="en-US" altLang="en-US" sz="3200" dirty="0">
                <a:solidFill>
                  <a:srgbClr val="FF0000"/>
                </a:solidFill>
                <a:cs typeface="Times New Roman" pitchFamily="18" charset="0"/>
              </a:rPr>
              <a:t>, </a:t>
            </a:r>
            <a:r>
              <a:rPr lang="en-US" altLang="en-US" sz="3200" dirty="0">
                <a:solidFill>
                  <a:srgbClr val="7030A0"/>
                </a:solidFill>
                <a:cs typeface="Times New Roman" pitchFamily="18" charset="0"/>
              </a:rPr>
              <a:t>n</a:t>
            </a:r>
            <a:r>
              <a:rPr lang="en-US" altLang="en-US" sz="3200" dirty="0">
                <a:solidFill>
                  <a:srgbClr val="FF0000"/>
                </a:solidFill>
                <a:cs typeface="Times New Roman" pitchFamily="18" charset="0"/>
              </a:rPr>
              <a:t>, </a:t>
            </a:r>
            <a:r>
              <a:rPr lang="en-US" altLang="en-US" sz="3200" dirty="0">
                <a:solidFill>
                  <a:srgbClr val="7030A0"/>
                </a:solidFill>
                <a:cs typeface="Times New Roman" pitchFamily="18" charset="0"/>
              </a:rPr>
              <a:t>o</a:t>
            </a:r>
            <a:r>
              <a:rPr lang="en-US" altLang="en-US" sz="3200" dirty="0">
                <a:solidFill>
                  <a:srgbClr val="FF0000"/>
                </a:solidFill>
                <a:cs typeface="Times New Roman" pitchFamily="18" charset="0"/>
              </a:rPr>
              <a:t>}</a:t>
            </a:r>
          </a:p>
        </p:txBody>
      </p:sp>
      <p:sp>
        <p:nvSpPr>
          <p:cNvPr id="18" name="Rectangle 17"/>
          <p:cNvSpPr>
            <a:spLocks noChangeArrowheads="1"/>
          </p:cNvSpPr>
          <p:nvPr/>
        </p:nvSpPr>
        <p:spPr bwMode="auto">
          <a:xfrm>
            <a:off x="152400" y="5334000"/>
            <a:ext cx="9153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algn="ctr" eaLnBrk="1" hangingPunct="1"/>
            <a:r>
              <a:rPr lang="en-US" altLang="en-US" sz="3200" dirty="0">
                <a:solidFill>
                  <a:srgbClr val="0070C0"/>
                </a:solidFill>
                <a:cs typeface="Times New Roman" pitchFamily="18" charset="0"/>
              </a:rPr>
              <a:t>{4, 6, 7, 19, 23} </a:t>
            </a:r>
            <a:r>
              <a:rPr lang="en-US" altLang="en-US" sz="3200" dirty="0">
                <a:solidFill>
                  <a:srgbClr val="0070C0"/>
                </a:solidFill>
                <a:cs typeface="Times New Roman" pitchFamily="18" charset="0"/>
                <a:sym typeface="Symbol" pitchFamily="18" charset="2"/>
              </a:rPr>
              <a:t> {7, 8, 19, 20, 23, 24}</a:t>
            </a:r>
            <a:endParaRPr lang="en-US" altLang="en-US" sz="3200" dirty="0">
              <a:solidFill>
                <a:srgbClr val="0070C0"/>
              </a:solidFill>
              <a:cs typeface="Times New Roman" pitchFamily="18" charset="0"/>
            </a:endParaRPr>
          </a:p>
        </p:txBody>
      </p:sp>
      <p:sp>
        <p:nvSpPr>
          <p:cNvPr id="22" name="Rectangle 21"/>
          <p:cNvSpPr>
            <a:spLocks noChangeArrowheads="1"/>
          </p:cNvSpPr>
          <p:nvPr/>
        </p:nvSpPr>
        <p:spPr bwMode="auto">
          <a:xfrm>
            <a:off x="0" y="5943600"/>
            <a:ext cx="9153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algn="ctr" eaLnBrk="1" hangingPunct="1"/>
            <a:r>
              <a:rPr lang="en-US" altLang="en-US" sz="3200" dirty="0" smtClean="0">
                <a:solidFill>
                  <a:srgbClr val="FF0000"/>
                </a:solidFill>
                <a:cs typeface="Times New Roman" pitchFamily="18" charset="0"/>
              </a:rPr>
              <a:t>{</a:t>
            </a:r>
            <a:r>
              <a:rPr lang="en-US" altLang="en-US" sz="3200" dirty="0">
                <a:solidFill>
                  <a:srgbClr val="FF0000"/>
                </a:solidFill>
                <a:cs typeface="Times New Roman" pitchFamily="18" charset="0"/>
              </a:rPr>
              <a:t>4, 6, </a:t>
            </a:r>
            <a:r>
              <a:rPr lang="en-US" altLang="en-US" sz="3200" u="sng" dirty="0">
                <a:solidFill>
                  <a:srgbClr val="FF0000"/>
                </a:solidFill>
                <a:cs typeface="Times New Roman" pitchFamily="18" charset="0"/>
              </a:rPr>
              <a:t>7</a:t>
            </a:r>
            <a:r>
              <a:rPr lang="en-US" altLang="en-US" sz="3200" dirty="0">
                <a:solidFill>
                  <a:srgbClr val="FF0000"/>
                </a:solidFill>
                <a:cs typeface="Times New Roman" pitchFamily="18" charset="0"/>
              </a:rPr>
              <a:t>, </a:t>
            </a:r>
            <a:r>
              <a:rPr lang="en-US" altLang="en-US" sz="3200" dirty="0">
                <a:solidFill>
                  <a:srgbClr val="7030A0"/>
                </a:solidFill>
                <a:cs typeface="Times New Roman" pitchFamily="18" charset="0"/>
              </a:rPr>
              <a:t>8</a:t>
            </a:r>
            <a:r>
              <a:rPr lang="en-US" altLang="en-US" sz="3200" dirty="0">
                <a:solidFill>
                  <a:srgbClr val="FF0000"/>
                </a:solidFill>
                <a:cs typeface="Times New Roman" pitchFamily="18" charset="0"/>
              </a:rPr>
              <a:t>, </a:t>
            </a:r>
            <a:r>
              <a:rPr lang="en-US" altLang="en-US" sz="3200" u="sng" dirty="0">
                <a:solidFill>
                  <a:srgbClr val="FF0000"/>
                </a:solidFill>
                <a:cs typeface="Times New Roman" pitchFamily="18" charset="0"/>
              </a:rPr>
              <a:t>19</a:t>
            </a:r>
            <a:r>
              <a:rPr lang="en-US" altLang="en-US" sz="3200" dirty="0">
                <a:solidFill>
                  <a:srgbClr val="FF0000"/>
                </a:solidFill>
                <a:cs typeface="Times New Roman" pitchFamily="18" charset="0"/>
              </a:rPr>
              <a:t>, </a:t>
            </a:r>
            <a:r>
              <a:rPr lang="en-US" altLang="en-US" sz="3200" dirty="0">
                <a:solidFill>
                  <a:srgbClr val="7030A0"/>
                </a:solidFill>
                <a:cs typeface="Times New Roman" pitchFamily="18" charset="0"/>
              </a:rPr>
              <a:t>20</a:t>
            </a:r>
            <a:r>
              <a:rPr lang="en-US" altLang="en-US" sz="3200" dirty="0">
                <a:solidFill>
                  <a:srgbClr val="FF0000"/>
                </a:solidFill>
                <a:cs typeface="Times New Roman" pitchFamily="18" charset="0"/>
              </a:rPr>
              <a:t>, </a:t>
            </a:r>
            <a:r>
              <a:rPr lang="en-US" altLang="en-US" sz="3200" u="sng" dirty="0">
                <a:solidFill>
                  <a:srgbClr val="FF0000"/>
                </a:solidFill>
                <a:cs typeface="Times New Roman" pitchFamily="18" charset="0"/>
              </a:rPr>
              <a:t>23</a:t>
            </a:r>
            <a:r>
              <a:rPr lang="en-US" altLang="en-US" sz="3200" dirty="0">
                <a:solidFill>
                  <a:srgbClr val="FF0000"/>
                </a:solidFill>
                <a:cs typeface="Times New Roman" pitchFamily="18" charset="0"/>
              </a:rPr>
              <a:t>, </a:t>
            </a:r>
            <a:r>
              <a:rPr lang="en-US" altLang="en-US" sz="3200" dirty="0">
                <a:solidFill>
                  <a:srgbClr val="7030A0"/>
                </a:solidFill>
                <a:cs typeface="Times New Roman" pitchFamily="18" charset="0"/>
              </a:rPr>
              <a:t>24</a:t>
            </a:r>
            <a:r>
              <a:rPr lang="en-US" altLang="en-US" sz="3200" dirty="0">
                <a:solidFill>
                  <a:srgbClr val="FF0000"/>
                </a:solidFill>
                <a:cs typeface="Times New Roman" pitchFamily="18" charset="0"/>
              </a:rPr>
              <a:t>}</a:t>
            </a:r>
          </a:p>
        </p:txBody>
      </p:sp>
      <p:sp>
        <p:nvSpPr>
          <p:cNvPr id="11" name="TextBox 10"/>
          <p:cNvSpPr txBox="1"/>
          <p:nvPr/>
        </p:nvSpPr>
        <p:spPr>
          <a:xfrm>
            <a:off x="457200" y="533400"/>
            <a:ext cx="8382000" cy="769441"/>
          </a:xfrm>
          <a:prstGeom prst="rect">
            <a:avLst/>
          </a:prstGeom>
          <a:noFill/>
        </p:spPr>
        <p:txBody>
          <a:bodyPr wrap="square" rtlCol="0">
            <a:spAutoFit/>
          </a:bodyPr>
          <a:lstStyle/>
          <a:p>
            <a:pPr algn="ctr"/>
            <a:r>
              <a:rPr lang="en-US" sz="3200" dirty="0" smtClean="0"/>
              <a:t>      </a:t>
            </a:r>
            <a:r>
              <a:rPr lang="en-US" sz="4400" dirty="0" smtClean="0">
                <a:solidFill>
                  <a:schemeClr val="tx2"/>
                </a:solidFill>
                <a:latin typeface="+mj-lt"/>
                <a:ea typeface="+mj-ea"/>
                <a:cs typeface="+mj-cs"/>
              </a:rPr>
              <a:t>Union</a:t>
            </a:r>
            <a:r>
              <a:rPr lang="en-US" sz="3200" dirty="0" smtClean="0"/>
              <a:t>: </a:t>
            </a:r>
            <a:r>
              <a:rPr lang="en-US" sz="4400" dirty="0" smtClean="0">
                <a:solidFill>
                  <a:schemeClr val="tx2"/>
                </a:solidFill>
                <a:latin typeface="+mj-lt"/>
                <a:ea typeface="+mj-ea"/>
                <a:cs typeface="+mj-cs"/>
              </a:rPr>
              <a:t>Example</a:t>
            </a:r>
          </a:p>
        </p:txBody>
      </p:sp>
    </p:spTree>
    <p:extLst>
      <p:ext uri="{BB962C8B-B14F-4D97-AF65-F5344CB8AC3E}">
        <p14:creationId xmlns:p14="http://schemas.microsoft.com/office/powerpoint/2010/main" val="4233314878"/>
      </p:ext>
    </p:extLst>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3" grpId="0"/>
      <p:bldP spid="15" grpId="0"/>
      <p:bldP spid="17" grpId="0"/>
      <p:bldP spid="18" grpId="0"/>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1150938" y="214313"/>
            <a:ext cx="6392861" cy="1081087"/>
          </a:xfrm>
          <a:ln/>
        </p:spPr>
        <p:txBody>
          <a:bodyPr/>
          <a:lstStyle/>
          <a:p>
            <a:r>
              <a:rPr lang="en-US" altLang="ko-KR" dirty="0">
                <a:ea typeface="굴림" charset="-127"/>
              </a:rPr>
              <a:t>Generalized Union</a:t>
            </a:r>
          </a:p>
        </p:txBody>
      </p:sp>
      <p:sp>
        <p:nvSpPr>
          <p:cNvPr id="261123" name="Rectangle 3"/>
          <p:cNvSpPr>
            <a:spLocks noGrp="1" noChangeArrowheads="1"/>
          </p:cNvSpPr>
          <p:nvPr>
            <p:ph idx="1"/>
          </p:nvPr>
        </p:nvSpPr>
        <p:spPr>
          <a:ln/>
        </p:spPr>
        <p:txBody>
          <a:bodyPr/>
          <a:lstStyle/>
          <a:p>
            <a:r>
              <a:rPr lang="en-US" altLang="ko-KR" dirty="0">
                <a:ea typeface="굴림" charset="-127"/>
              </a:rPr>
              <a:t>Binary union operator: </a:t>
            </a:r>
            <a:r>
              <a:rPr lang="en-US" altLang="ko-KR" i="1" dirty="0">
                <a:ea typeface="굴림" charset="-127"/>
              </a:rPr>
              <a:t>A</a:t>
            </a:r>
            <a:r>
              <a:rPr lang="en-US" altLang="ko-KR" dirty="0">
                <a:ea typeface="굴림" charset="-127"/>
                <a:sym typeface="Symbol" pitchFamily="18" charset="2"/>
              </a:rPr>
              <a:t></a:t>
            </a:r>
            <a:r>
              <a:rPr lang="en-US" altLang="ko-KR" i="1" dirty="0">
                <a:ea typeface="굴림" charset="-127"/>
                <a:sym typeface="Symbol" pitchFamily="18" charset="2"/>
              </a:rPr>
              <a:t>B</a:t>
            </a:r>
            <a:endParaRPr lang="en-US" altLang="ko-KR" dirty="0">
              <a:ea typeface="굴림" charset="-127"/>
              <a:sym typeface="Symbol" pitchFamily="18" charset="2"/>
            </a:endParaRPr>
          </a:p>
          <a:p>
            <a:r>
              <a:rPr lang="en-US" altLang="ko-KR" i="1" dirty="0">
                <a:ea typeface="굴림" charset="-127"/>
                <a:sym typeface="Symbol" pitchFamily="18" charset="2"/>
              </a:rPr>
              <a:t>n</a:t>
            </a:r>
            <a:r>
              <a:rPr lang="en-US" altLang="ko-KR" dirty="0">
                <a:ea typeface="굴림" charset="-127"/>
                <a:sym typeface="Symbol" pitchFamily="18" charset="2"/>
              </a:rPr>
              <a:t>-</a:t>
            </a:r>
            <a:r>
              <a:rPr lang="en-US" altLang="ko-KR" dirty="0" err="1">
                <a:ea typeface="굴림" charset="-127"/>
                <a:sym typeface="Symbol" pitchFamily="18" charset="2"/>
              </a:rPr>
              <a:t>ary</a:t>
            </a:r>
            <a:r>
              <a:rPr lang="en-US" altLang="ko-KR" dirty="0">
                <a:ea typeface="굴림" charset="-127"/>
                <a:sym typeface="Symbol" pitchFamily="18" charset="2"/>
              </a:rPr>
              <a:t> union:</a:t>
            </a:r>
            <a:br>
              <a:rPr lang="en-US" altLang="ko-KR" dirty="0">
                <a:ea typeface="굴림" charset="-127"/>
                <a:sym typeface="Symbol" pitchFamily="18" charset="2"/>
              </a:rPr>
            </a:br>
            <a:r>
              <a:rPr lang="en-US" altLang="ko-KR" i="1" dirty="0" smtClean="0">
                <a:ea typeface="굴림" charset="-127"/>
                <a:sym typeface="Symbol" pitchFamily="18" charset="2"/>
              </a:rPr>
              <a:t> A</a:t>
            </a:r>
            <a:r>
              <a:rPr lang="en-US" altLang="ko-KR" baseline="-25000" dirty="0" smtClean="0">
                <a:ea typeface="굴림" charset="-127"/>
                <a:sym typeface="Symbol" pitchFamily="18" charset="2"/>
              </a:rPr>
              <a:t>1 </a:t>
            </a:r>
            <a:r>
              <a:rPr lang="en-US" altLang="ko-KR" dirty="0" smtClean="0">
                <a:ea typeface="굴림" charset="-127"/>
                <a:sym typeface="Symbol" pitchFamily="18" charset="2"/>
              </a:rPr>
              <a:t></a:t>
            </a:r>
            <a:r>
              <a:rPr lang="en-US" altLang="ko-KR" i="1" dirty="0">
                <a:ea typeface="굴림" charset="-127"/>
                <a:sym typeface="Symbol" pitchFamily="18" charset="2"/>
              </a:rPr>
              <a:t>A</a:t>
            </a:r>
            <a:r>
              <a:rPr lang="en-US" altLang="ko-KR" baseline="-25000" dirty="0">
                <a:ea typeface="굴림" charset="-127"/>
                <a:sym typeface="Symbol" pitchFamily="18" charset="2"/>
              </a:rPr>
              <a:t>2</a:t>
            </a:r>
            <a:r>
              <a:rPr lang="en-US" altLang="ko-KR" dirty="0">
                <a:ea typeface="굴림" charset="-127"/>
                <a:sym typeface="Symbol" pitchFamily="18" charset="2"/>
              </a:rPr>
              <a:t>…</a:t>
            </a:r>
            <a:r>
              <a:rPr lang="en-US" altLang="ko-KR" i="1" dirty="0">
                <a:ea typeface="굴림" charset="-127"/>
                <a:sym typeface="Symbol" pitchFamily="18" charset="2"/>
              </a:rPr>
              <a:t>A</a:t>
            </a:r>
            <a:r>
              <a:rPr lang="en-US" altLang="ko-KR" i="1" baseline="-25000" dirty="0">
                <a:ea typeface="굴림" charset="-127"/>
                <a:sym typeface="Symbol" pitchFamily="18" charset="2"/>
              </a:rPr>
              <a:t>n</a:t>
            </a:r>
            <a:r>
              <a:rPr lang="en-US" altLang="ko-KR" dirty="0">
                <a:ea typeface="굴림" charset="-127"/>
                <a:sym typeface="Symbol" pitchFamily="18" charset="2"/>
              </a:rPr>
              <a:t> : ((…((</a:t>
            </a:r>
            <a:r>
              <a:rPr lang="en-US" altLang="ko-KR" i="1" dirty="0">
                <a:ea typeface="굴림" charset="-127"/>
                <a:sym typeface="Symbol" pitchFamily="18" charset="2"/>
              </a:rPr>
              <a:t>A</a:t>
            </a:r>
            <a:r>
              <a:rPr lang="en-US" altLang="ko-KR" baseline="-25000" dirty="0">
                <a:ea typeface="굴림" charset="-127"/>
                <a:sym typeface="Symbol" pitchFamily="18" charset="2"/>
              </a:rPr>
              <a:t>1</a:t>
            </a:r>
            <a:r>
              <a:rPr lang="en-US" altLang="ko-KR" dirty="0">
                <a:ea typeface="굴림" charset="-127"/>
                <a:sym typeface="Symbol" pitchFamily="18" charset="2"/>
              </a:rPr>
              <a:t> </a:t>
            </a:r>
            <a:r>
              <a:rPr lang="en-US" altLang="ko-KR" i="1" dirty="0">
                <a:ea typeface="굴림" charset="-127"/>
                <a:sym typeface="Symbol" pitchFamily="18" charset="2"/>
              </a:rPr>
              <a:t>A</a:t>
            </a:r>
            <a:r>
              <a:rPr lang="en-US" altLang="ko-KR" baseline="-25000" dirty="0">
                <a:ea typeface="굴림" charset="-127"/>
                <a:sym typeface="Symbol" pitchFamily="18" charset="2"/>
              </a:rPr>
              <a:t>2</a:t>
            </a:r>
            <a:r>
              <a:rPr lang="en-US" altLang="ko-KR" dirty="0">
                <a:ea typeface="굴림" charset="-127"/>
                <a:sym typeface="Symbol" pitchFamily="18" charset="2"/>
              </a:rPr>
              <a:t>)</a:t>
            </a:r>
            <a:r>
              <a:rPr lang="en-US" altLang="ko-KR" baseline="-25000" dirty="0">
                <a:ea typeface="굴림" charset="-127"/>
                <a:sym typeface="Symbol" pitchFamily="18" charset="2"/>
              </a:rPr>
              <a:t> </a:t>
            </a:r>
            <a:r>
              <a:rPr lang="en-US" altLang="ko-KR" dirty="0">
                <a:ea typeface="굴림" charset="-127"/>
                <a:sym typeface="Symbol" pitchFamily="18" charset="2"/>
              </a:rPr>
              <a:t>…) </a:t>
            </a:r>
            <a:r>
              <a:rPr lang="en-US" altLang="ko-KR" i="1" dirty="0">
                <a:ea typeface="굴림" charset="-127"/>
                <a:sym typeface="Symbol" pitchFamily="18" charset="2"/>
              </a:rPr>
              <a:t>A</a:t>
            </a:r>
            <a:r>
              <a:rPr lang="en-US" altLang="ko-KR" i="1" baseline="-25000" dirty="0">
                <a:ea typeface="굴림" charset="-127"/>
                <a:sym typeface="Symbol" pitchFamily="18" charset="2"/>
              </a:rPr>
              <a:t>n</a:t>
            </a:r>
            <a:r>
              <a:rPr lang="en-US" altLang="ko-KR" dirty="0">
                <a:ea typeface="굴림" charset="-127"/>
                <a:sym typeface="Symbol" pitchFamily="18" charset="2"/>
              </a:rPr>
              <a:t>)</a:t>
            </a:r>
            <a:br>
              <a:rPr lang="en-US" altLang="ko-KR" dirty="0">
                <a:ea typeface="굴림" charset="-127"/>
                <a:sym typeface="Symbol" pitchFamily="18" charset="2"/>
              </a:rPr>
            </a:br>
            <a:r>
              <a:rPr lang="en-US" altLang="ko-KR" dirty="0">
                <a:ea typeface="굴림" charset="-127"/>
                <a:sym typeface="Symbol" pitchFamily="18" charset="2"/>
              </a:rPr>
              <a:t>(grouping &amp; order is irrelevant)</a:t>
            </a:r>
          </a:p>
          <a:p>
            <a:r>
              <a:rPr lang="en-US" altLang="ko-KR" dirty="0">
                <a:ea typeface="굴림" charset="-127"/>
                <a:sym typeface="Symbol" pitchFamily="18" charset="2"/>
              </a:rPr>
              <a:t>“Big U” notation</a:t>
            </a:r>
            <a:r>
              <a:rPr lang="en-US" altLang="ko-KR" dirty="0" smtClean="0">
                <a:ea typeface="굴림" charset="-127"/>
                <a:sym typeface="Symbol" pitchFamily="18" charset="2"/>
              </a:rPr>
              <a:t>:</a:t>
            </a:r>
          </a:p>
          <a:p>
            <a:endParaRPr lang="en-US" altLang="ko-KR" dirty="0" smtClean="0">
              <a:ea typeface="굴림" charset="-127"/>
              <a:sym typeface="Symbol" pitchFamily="18" charset="2"/>
            </a:endParaRPr>
          </a:p>
          <a:p>
            <a:r>
              <a:rPr lang="en-US" altLang="ko-KR" dirty="0" smtClean="0">
                <a:ea typeface="굴림" charset="-127"/>
                <a:sym typeface="Symbol" pitchFamily="18" charset="2"/>
              </a:rPr>
              <a:t>Or </a:t>
            </a:r>
            <a:r>
              <a:rPr lang="en-US" altLang="ko-KR" dirty="0">
                <a:ea typeface="굴림" charset="-127"/>
                <a:sym typeface="Symbol" pitchFamily="18" charset="2"/>
              </a:rPr>
              <a:t>for infinite sets of sets:</a:t>
            </a:r>
            <a:br>
              <a:rPr lang="en-US" altLang="ko-KR" dirty="0">
                <a:ea typeface="굴림" charset="-127"/>
                <a:sym typeface="Symbol" pitchFamily="18" charset="2"/>
              </a:rPr>
            </a:br>
            <a:endParaRPr lang="en-US" altLang="ko-KR" i="1" baseline="-25000" dirty="0">
              <a:ea typeface="굴림" charset="-127"/>
              <a:sym typeface="Symbol" pitchFamily="18" charset="2"/>
            </a:endParaRPr>
          </a:p>
        </p:txBody>
      </p:sp>
      <p:sp>
        <p:nvSpPr>
          <p:cNvPr id="7" name="Footer Placeholder 6"/>
          <p:cNvSpPr>
            <a:spLocks noGrp="1"/>
          </p:cNvSpPr>
          <p:nvPr>
            <p:ph type="ftr" sz="quarter" idx="11"/>
          </p:nvPr>
        </p:nvSpPr>
        <p:spPr/>
        <p:txBody>
          <a:bodyPr/>
          <a:lstStyle/>
          <a:p>
            <a:r>
              <a:rPr lang="en-US" smtClean="0"/>
              <a:t>DISCRETE STRUCTURES   UNIT-I</a:t>
            </a:r>
            <a:endParaRPr lang="en-US" dirty="0"/>
          </a:p>
        </p:txBody>
      </p:sp>
      <p:sp>
        <p:nvSpPr>
          <p:cNvPr id="6" name="Slide Number Placeholder 3"/>
          <p:cNvSpPr>
            <a:spLocks noGrp="1"/>
          </p:cNvSpPr>
          <p:nvPr>
            <p:ph type="sldNum" sz="quarter" idx="12"/>
          </p:nvPr>
        </p:nvSpPr>
        <p:spPr/>
        <p:txBody>
          <a:bodyPr/>
          <a:lstStyle/>
          <a:p>
            <a:fld id="{4B589600-1630-4D09-B32B-5A5BA1FDDA88}" type="slidenum">
              <a:rPr lang="ko-KR" altLang="en-US"/>
              <a:pPr/>
              <a:t>44</a:t>
            </a:fld>
            <a:endParaRPr lang="en-US" altLang="ko-KR"/>
          </a:p>
        </p:txBody>
      </p:sp>
      <p:graphicFrame>
        <p:nvGraphicFramePr>
          <p:cNvPr id="261124" name="Object 4"/>
          <p:cNvGraphicFramePr>
            <a:graphicFrameLocks noChangeAspect="1"/>
          </p:cNvGraphicFramePr>
          <p:nvPr/>
        </p:nvGraphicFramePr>
        <p:xfrm>
          <a:off x="4876800" y="4114800"/>
          <a:ext cx="931863" cy="1174750"/>
        </p:xfrm>
        <a:graphic>
          <a:graphicData uri="http://schemas.openxmlformats.org/presentationml/2006/ole">
            <mc:AlternateContent xmlns:mc="http://schemas.openxmlformats.org/markup-compatibility/2006">
              <mc:Choice xmlns:v="urn:schemas-microsoft-com:vml" Requires="v">
                <p:oleObj spid="_x0000_s341008" name="Equation" r:id="rId3" imgW="342720" imgH="431640" progId="Equation.3">
                  <p:embed/>
                </p:oleObj>
              </mc:Choice>
              <mc:Fallback>
                <p:oleObj name="Equation" r:id="rId3" imgW="342720" imgH="431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4114800"/>
                        <a:ext cx="931863" cy="1174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1125" name="Object 5"/>
          <p:cNvGraphicFramePr>
            <a:graphicFrameLocks noChangeAspect="1"/>
          </p:cNvGraphicFramePr>
          <p:nvPr/>
        </p:nvGraphicFramePr>
        <p:xfrm>
          <a:off x="6248400" y="5313363"/>
          <a:ext cx="1009650" cy="1011237"/>
        </p:xfrm>
        <a:graphic>
          <a:graphicData uri="http://schemas.openxmlformats.org/presentationml/2006/ole">
            <mc:AlternateContent xmlns:mc="http://schemas.openxmlformats.org/markup-compatibility/2006">
              <mc:Choice xmlns:v="urn:schemas-microsoft-com:vml" Requires="v">
                <p:oleObj spid="_x0000_s341009" name="Equation" r:id="rId5" imgW="342720" imgH="342720" progId="Equation.3">
                  <p:embed/>
                </p:oleObj>
              </mc:Choice>
              <mc:Fallback>
                <p:oleObj name="Equation" r:id="rId5" imgW="342720" imgH="34272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5313363"/>
                        <a:ext cx="1009650" cy="1011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ndAc>
      <p:endSnd/>
    </p:sndAc>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838201"/>
            <a:ext cx="6781800" cy="762000"/>
          </a:xfrm>
        </p:spPr>
        <p:txBody>
          <a:bodyPr/>
          <a:lstStyle/>
          <a:p>
            <a:r>
              <a:rPr lang="en-US" dirty="0" smtClean="0"/>
              <a:t>Set Operations: Intersection</a:t>
            </a:r>
            <a:endParaRPr lang="en-US" dirty="0"/>
          </a:p>
        </p:txBody>
      </p:sp>
      <p:sp>
        <p:nvSpPr>
          <p:cNvPr id="3" name="Content Placeholder 2"/>
          <p:cNvSpPr>
            <a:spLocks noGrp="1"/>
          </p:cNvSpPr>
          <p:nvPr>
            <p:ph idx="1"/>
          </p:nvPr>
        </p:nvSpPr>
        <p:spPr>
          <a:xfrm>
            <a:off x="228600" y="1828800"/>
            <a:ext cx="8726488" cy="4800599"/>
          </a:xfrm>
          <a:ln>
            <a:noFill/>
          </a:ln>
        </p:spPr>
        <p:txBody>
          <a:bodyPr>
            <a:normAutofit fontScale="92500" lnSpcReduction="20000"/>
          </a:bodyPr>
          <a:lstStyle/>
          <a:p>
            <a:r>
              <a:rPr lang="en-US" b="1" dirty="0" smtClean="0"/>
              <a:t>Definition</a:t>
            </a:r>
            <a:r>
              <a:rPr lang="en-US" dirty="0" smtClean="0"/>
              <a:t>:  The </a:t>
            </a:r>
            <a:r>
              <a:rPr lang="en-US" i="1" dirty="0" smtClean="0"/>
              <a:t>intersection</a:t>
            </a:r>
            <a:r>
              <a:rPr lang="en-US" dirty="0" smtClean="0"/>
              <a:t> of sets </a:t>
            </a:r>
            <a:r>
              <a:rPr lang="en-US" i="1" dirty="0" smtClean="0"/>
              <a:t>A</a:t>
            </a:r>
            <a:r>
              <a:rPr lang="en-US" dirty="0" smtClean="0"/>
              <a:t> and </a:t>
            </a:r>
            <a:r>
              <a:rPr lang="en-US" i="1" dirty="0" smtClean="0"/>
              <a:t>B</a:t>
            </a:r>
            <a:r>
              <a:rPr lang="en-US" dirty="0" smtClean="0"/>
              <a:t>, denoted by   </a:t>
            </a:r>
            <a:r>
              <a:rPr lang="en-US" i="1" dirty="0" smtClean="0">
                <a:ea typeface="Cambria Math" pitchFamily="18" charset="0"/>
              </a:rPr>
              <a:t>A </a:t>
            </a:r>
            <a:r>
              <a:rPr lang="en-US" dirty="0" smtClean="0">
                <a:latin typeface="Cambria Math"/>
                <a:ea typeface="Cambria Math"/>
              </a:rPr>
              <a:t>∩ </a:t>
            </a:r>
            <a:r>
              <a:rPr lang="en-US" i="1" dirty="0" smtClean="0">
                <a:ea typeface="Cambria Math"/>
              </a:rPr>
              <a:t>B,</a:t>
            </a:r>
            <a:r>
              <a:rPr lang="en-US" dirty="0" smtClean="0"/>
              <a:t>  is</a:t>
            </a:r>
          </a:p>
          <a:p>
            <a:endParaRPr lang="en-US" dirty="0" smtClean="0"/>
          </a:p>
          <a:p>
            <a:r>
              <a:rPr lang="en-US" dirty="0" smtClean="0"/>
              <a:t>Note if the intersection is empty, then </a:t>
            </a:r>
            <a:r>
              <a:rPr lang="en-US" i="1" dirty="0" smtClean="0"/>
              <a:t>A</a:t>
            </a:r>
            <a:r>
              <a:rPr lang="en-US" b="1" dirty="0" smtClean="0"/>
              <a:t> </a:t>
            </a:r>
            <a:r>
              <a:rPr lang="en-US" dirty="0" smtClean="0"/>
              <a:t>and </a:t>
            </a:r>
            <a:r>
              <a:rPr lang="en-US" i="1" dirty="0" smtClean="0"/>
              <a:t>B</a:t>
            </a:r>
            <a:r>
              <a:rPr lang="en-US" dirty="0" smtClean="0"/>
              <a:t> are said to be </a:t>
            </a:r>
            <a:r>
              <a:rPr lang="en-US" i="1" dirty="0" smtClean="0"/>
              <a:t>disjoint</a:t>
            </a:r>
            <a:r>
              <a:rPr lang="en-US" dirty="0" smtClean="0"/>
              <a:t>.</a:t>
            </a:r>
          </a:p>
          <a:p>
            <a:r>
              <a:rPr lang="en-US" b="1" dirty="0" smtClean="0"/>
              <a:t>Example</a:t>
            </a:r>
            <a:r>
              <a:rPr lang="en-US" dirty="0" smtClean="0"/>
              <a:t>: What is  </a:t>
            </a:r>
            <a:r>
              <a:rPr lang="en-US" dirty="0" smtClean="0">
                <a:latin typeface="Cambria Math" pitchFamily="18" charset="0"/>
                <a:ea typeface="Cambria Math" pitchFamily="18" charset="0"/>
              </a:rPr>
              <a:t>{1,2,3} ∩ {3,4,5} ? </a:t>
            </a:r>
          </a:p>
          <a:p>
            <a:pPr>
              <a:buNone/>
            </a:pP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Solution</a:t>
            </a:r>
            <a:r>
              <a:rPr lang="en-US" dirty="0" smtClean="0">
                <a:latin typeface="Cambria Math" pitchFamily="18" charset="0"/>
                <a:ea typeface="Cambria Math" pitchFamily="18" charset="0"/>
              </a:rPr>
              <a:t>:   {3}</a:t>
            </a:r>
          </a:p>
          <a:p>
            <a:r>
              <a:rPr lang="en-US" b="1" dirty="0" err="1" smtClean="0"/>
              <a:t>Example:</a:t>
            </a:r>
            <a:r>
              <a:rPr lang="en-US" dirty="0" err="1" smtClean="0"/>
              <a:t>What</a:t>
            </a:r>
            <a:r>
              <a:rPr lang="en-US" dirty="0" smtClean="0"/>
              <a:t> is  </a:t>
            </a:r>
          </a:p>
          <a:p>
            <a:pPr>
              <a:buNone/>
            </a:pPr>
            <a:r>
              <a:rPr lang="en-US" dirty="0" smtClean="0">
                <a:latin typeface="Cambria Math" pitchFamily="18" charset="0"/>
                <a:ea typeface="Cambria Math" pitchFamily="18" charset="0"/>
              </a:rPr>
              <a:t>                {1,2,3} ∩ {4,5,6} ?    </a:t>
            </a:r>
          </a:p>
          <a:p>
            <a:pPr>
              <a:buNone/>
            </a:pP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Solution</a:t>
            </a:r>
            <a:r>
              <a:rPr lang="en-US" dirty="0" smtClean="0">
                <a:latin typeface="Cambria Math" pitchFamily="18" charset="0"/>
                <a:ea typeface="Cambria Math" pitchFamily="18" charset="0"/>
              </a:rPr>
              <a:t>: </a:t>
            </a:r>
            <a:r>
              <a:rPr lang="en-US" dirty="0" smtClean="0">
                <a:latin typeface="Cambria Math"/>
                <a:ea typeface="Cambria Math"/>
              </a:rPr>
              <a:t>∅</a:t>
            </a:r>
          </a:p>
          <a:p>
            <a:pPr>
              <a:buNone/>
            </a:pPr>
            <a:endParaRPr lang="en-US" dirty="0" smtClean="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sp>
        <p:nvSpPr>
          <p:cNvPr id="18" name="Footer Placeholder 17"/>
          <p:cNvSpPr>
            <a:spLocks noGrp="1"/>
          </p:cNvSpPr>
          <p:nvPr>
            <p:ph type="ftr" sz="quarter" idx="11"/>
          </p:nvPr>
        </p:nvSpPr>
        <p:spPr/>
        <p:txBody>
          <a:bodyPr/>
          <a:lstStyle/>
          <a:p>
            <a:r>
              <a:rPr lang="en-US" smtClean="0"/>
              <a:t>DISCRETE STRUCTURES   UNIT-I</a:t>
            </a:r>
            <a:endParaRPr lang="en-US" dirty="0"/>
          </a:p>
        </p:txBody>
      </p:sp>
      <p:sp>
        <p:nvSpPr>
          <p:cNvPr id="17" name="Slide Number Placeholder 16"/>
          <p:cNvSpPr>
            <a:spLocks noGrp="1"/>
          </p:cNvSpPr>
          <p:nvPr>
            <p:ph type="sldNum" sz="quarter" idx="12"/>
          </p:nvPr>
        </p:nvSpPr>
        <p:spPr/>
        <p:txBody>
          <a:bodyPr/>
          <a:lstStyle/>
          <a:p>
            <a:pPr>
              <a:defRPr/>
            </a:pPr>
            <a:fld id="{0EFFCF1F-F02D-4594-A964-BA7CBAD841C0}" type="slidenum">
              <a:rPr lang="en-US" smtClean="0"/>
              <a:pPr>
                <a:defRPr/>
              </a:pPr>
              <a:t>45</a:t>
            </a:fld>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2514600" y="2667000"/>
            <a:ext cx="3026093" cy="382905"/>
          </a:xfrm>
          <a:prstGeom prst="rect">
            <a:avLst/>
          </a:prstGeom>
        </p:spPr>
      </p:pic>
      <p:grpSp>
        <p:nvGrpSpPr>
          <p:cNvPr id="4" name="Group 35"/>
          <p:cNvGrpSpPr/>
          <p:nvPr/>
        </p:nvGrpSpPr>
        <p:grpSpPr>
          <a:xfrm>
            <a:off x="5715000" y="4953000"/>
            <a:ext cx="3429000" cy="1447800"/>
            <a:chOff x="5715000" y="4724400"/>
            <a:chExt cx="3429000" cy="1447800"/>
          </a:xfrm>
        </p:grpSpPr>
        <p:sp>
          <p:nvSpPr>
            <p:cNvPr id="23" name="Oval 22"/>
            <p:cNvSpPr/>
            <p:nvPr/>
          </p:nvSpPr>
          <p:spPr>
            <a:xfrm>
              <a:off x="6934200" y="5105400"/>
              <a:ext cx="533400" cy="8382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20"/>
            <p:cNvGrpSpPr/>
            <p:nvPr/>
          </p:nvGrpSpPr>
          <p:grpSpPr>
            <a:xfrm>
              <a:off x="5715000" y="4724400"/>
              <a:ext cx="2971800" cy="1447800"/>
              <a:chOff x="5715000" y="4724400"/>
              <a:chExt cx="2971800" cy="1447800"/>
            </a:xfrm>
          </p:grpSpPr>
          <p:sp>
            <p:nvSpPr>
              <p:cNvPr id="32" name="Rectangle 31"/>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19"/>
              <p:cNvGrpSpPr/>
              <p:nvPr/>
            </p:nvGrpSpPr>
            <p:grpSpPr>
              <a:xfrm>
                <a:off x="6248400" y="5029200"/>
                <a:ext cx="1905000" cy="990600"/>
                <a:chOff x="6248400" y="5029200"/>
                <a:chExt cx="1905000" cy="990600"/>
              </a:xfrm>
            </p:grpSpPr>
            <p:sp>
              <p:nvSpPr>
                <p:cNvPr id="34" name="Oval 33"/>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 name="Group 21"/>
            <p:cNvGrpSpPr/>
            <p:nvPr/>
          </p:nvGrpSpPr>
          <p:grpSpPr>
            <a:xfrm>
              <a:off x="6400800" y="4800600"/>
              <a:ext cx="2743200" cy="826532"/>
              <a:chOff x="6400800" y="4800600"/>
              <a:chExt cx="2743200" cy="826532"/>
            </a:xfrm>
          </p:grpSpPr>
          <p:sp>
            <p:nvSpPr>
              <p:cNvPr id="29" name="TextBox 28"/>
              <p:cNvSpPr txBox="1"/>
              <p:nvPr/>
            </p:nvSpPr>
            <p:spPr>
              <a:xfrm>
                <a:off x="8305800" y="4800600"/>
                <a:ext cx="838200" cy="369332"/>
              </a:xfrm>
              <a:prstGeom prst="rect">
                <a:avLst/>
              </a:prstGeom>
              <a:noFill/>
            </p:spPr>
            <p:txBody>
              <a:bodyPr wrap="square" rtlCol="0">
                <a:spAutoFit/>
              </a:bodyPr>
              <a:lstStyle/>
              <a:p>
                <a:r>
                  <a:rPr lang="en-US" i="1" dirty="0" smtClean="0"/>
                  <a:t>U</a:t>
                </a:r>
                <a:endParaRPr lang="en-US" i="1" dirty="0"/>
              </a:p>
            </p:txBody>
          </p:sp>
          <p:sp>
            <p:nvSpPr>
              <p:cNvPr id="30" name="TextBox 29"/>
              <p:cNvSpPr txBox="1"/>
              <p:nvPr/>
            </p:nvSpPr>
            <p:spPr>
              <a:xfrm>
                <a:off x="6400800" y="5181600"/>
                <a:ext cx="381000" cy="369332"/>
              </a:xfrm>
              <a:prstGeom prst="rect">
                <a:avLst/>
              </a:prstGeom>
              <a:noFill/>
            </p:spPr>
            <p:txBody>
              <a:bodyPr wrap="square" rtlCol="0">
                <a:spAutoFit/>
              </a:bodyPr>
              <a:lstStyle/>
              <a:p>
                <a:r>
                  <a:rPr lang="en-US" i="1" dirty="0" smtClean="0"/>
                  <a:t>A</a:t>
                </a:r>
                <a:endParaRPr lang="en-US" i="1" dirty="0"/>
              </a:p>
            </p:txBody>
          </p:sp>
          <p:sp>
            <p:nvSpPr>
              <p:cNvPr id="31" name="TextBox 30"/>
              <p:cNvSpPr txBox="1"/>
              <p:nvPr/>
            </p:nvSpPr>
            <p:spPr>
              <a:xfrm>
                <a:off x="7620000" y="5257800"/>
                <a:ext cx="381000" cy="369332"/>
              </a:xfrm>
              <a:prstGeom prst="rect">
                <a:avLst/>
              </a:prstGeom>
              <a:noFill/>
            </p:spPr>
            <p:txBody>
              <a:bodyPr wrap="square" rtlCol="0">
                <a:spAutoFit/>
              </a:bodyPr>
              <a:lstStyle/>
              <a:p>
                <a:r>
                  <a:rPr lang="en-US" i="1" dirty="0" smtClean="0"/>
                  <a:t>B</a:t>
                </a:r>
                <a:endParaRPr lang="en-US" i="1" dirty="0"/>
              </a:p>
            </p:txBody>
          </p:sp>
        </p:grpSp>
      </p:grpSp>
      <p:sp>
        <p:nvSpPr>
          <p:cNvPr id="16" name="TextBox 15"/>
          <p:cNvSpPr txBox="1"/>
          <p:nvPr/>
        </p:nvSpPr>
        <p:spPr>
          <a:xfrm>
            <a:off x="5486400" y="4419600"/>
            <a:ext cx="3657600" cy="461665"/>
          </a:xfrm>
          <a:prstGeom prst="rect">
            <a:avLst/>
          </a:prstGeom>
          <a:noFill/>
        </p:spPr>
        <p:txBody>
          <a:bodyPr wrap="square" rtlCol="0">
            <a:spAutoFit/>
          </a:bodyPr>
          <a:lstStyle/>
          <a:p>
            <a:r>
              <a:rPr lang="en-US" dirty="0" smtClean="0"/>
              <a:t>Venn Diagram</a:t>
            </a:r>
            <a:r>
              <a:rPr lang="en-US" dirty="0" smtClean="0">
                <a:latin typeface="Cambria Math"/>
                <a:ea typeface="Cambria Math"/>
              </a:rPr>
              <a:t>  for </a:t>
            </a:r>
            <a:r>
              <a:rPr lang="en-US" i="1" dirty="0" smtClean="0">
                <a:ea typeface="Cambria Math"/>
              </a:rPr>
              <a:t>A</a:t>
            </a:r>
            <a:r>
              <a:rPr lang="en-US" i="1" dirty="0" smtClean="0">
                <a:latin typeface="Cambria Math"/>
                <a:ea typeface="Cambria Math"/>
              </a:rPr>
              <a:t> </a:t>
            </a:r>
            <a:r>
              <a:rPr lang="en-US" dirty="0" smtClean="0">
                <a:latin typeface="Cambria Math"/>
                <a:ea typeface="Cambria Math"/>
              </a:rPr>
              <a:t>∩</a:t>
            </a:r>
            <a:r>
              <a:rPr lang="en-US" i="1" dirty="0" smtClean="0">
                <a:ea typeface="Cambria Math"/>
              </a:rPr>
              <a:t>B</a:t>
            </a:r>
            <a:r>
              <a:rPr lang="en-US" dirty="0" smtClean="0"/>
              <a:t>    </a:t>
            </a:r>
            <a:endParaRPr lang="en-US" dirty="0"/>
          </a:p>
        </p:txBody>
      </p:sp>
    </p:spTree>
  </p:cSld>
  <p:clrMapOvr>
    <a:masterClrMapping/>
  </p:clrMapOvr>
  <p:transition>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type="body" idx="4294967295"/>
          </p:nvPr>
        </p:nvSpPr>
        <p:spPr>
          <a:xfrm>
            <a:off x="0" y="609600"/>
            <a:ext cx="9144000" cy="1143000"/>
          </a:xfrm>
        </p:spPr>
        <p:txBody>
          <a:bodyPr/>
          <a:lstStyle/>
          <a:p>
            <a:pPr>
              <a:spcBef>
                <a:spcPct val="0"/>
              </a:spcBef>
              <a:buFont typeface="Wingdings" pitchFamily="2" charset="2"/>
              <a:buNone/>
            </a:pPr>
            <a:r>
              <a:rPr lang="en-US" altLang="en-US" sz="4400" dirty="0" smtClean="0">
                <a:solidFill>
                  <a:schemeClr val="tx2"/>
                </a:solidFill>
                <a:latin typeface="+mj-lt"/>
                <a:ea typeface="+mj-ea"/>
                <a:cs typeface="+mj-cs"/>
              </a:rPr>
              <a:t>                    Intersection: Example</a:t>
            </a:r>
            <a:r>
              <a:rPr lang="en-US" altLang="en-US" sz="4400" dirty="0" smtClean="0">
                <a:solidFill>
                  <a:schemeClr val="tx2"/>
                </a:solidFill>
                <a:latin typeface="+mj-lt"/>
                <a:ea typeface="+mj-ea"/>
                <a:cs typeface="+mj-cs"/>
                <a:sym typeface="Symbol" pitchFamily="18" charset="2"/>
              </a:rPr>
              <a:t>  </a:t>
            </a:r>
            <a:endParaRPr lang="en-US" altLang="en-US" sz="4400" dirty="0" smtClean="0">
              <a:solidFill>
                <a:schemeClr val="tx2"/>
              </a:solidFill>
              <a:latin typeface="+mj-lt"/>
              <a:ea typeface="+mj-ea"/>
              <a:cs typeface="+mj-cs"/>
            </a:endParaRPr>
          </a:p>
        </p:txBody>
      </p:sp>
      <p:sp>
        <p:nvSpPr>
          <p:cNvPr id="2" name="Rectangle 1"/>
          <p:cNvSpPr>
            <a:spLocks noChangeArrowheads="1"/>
          </p:cNvSpPr>
          <p:nvPr/>
        </p:nvSpPr>
        <p:spPr bwMode="auto">
          <a:xfrm>
            <a:off x="-9525" y="17526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algn="ctr" eaLnBrk="1" hangingPunct="1"/>
            <a:r>
              <a:rPr lang="en-US" altLang="en-US" sz="3200">
                <a:cs typeface="Times New Roman" pitchFamily="18" charset="0"/>
              </a:rPr>
              <a:t>A </a:t>
            </a:r>
            <a:r>
              <a:rPr lang="en-US" altLang="en-US" sz="3200">
                <a:cs typeface="Times New Roman" pitchFamily="18" charset="0"/>
                <a:sym typeface="Symbol" pitchFamily="18" charset="2"/>
              </a:rPr>
              <a:t> B = {x | x  A </a:t>
            </a:r>
            <a:r>
              <a:rPr lang="en-US" altLang="en-US" sz="3200">
                <a:solidFill>
                  <a:srgbClr val="FF0000"/>
                </a:solidFill>
                <a:cs typeface="Times New Roman" pitchFamily="18" charset="0"/>
                <a:sym typeface="Symbol" pitchFamily="18" charset="2"/>
              </a:rPr>
              <a:t>and</a:t>
            </a:r>
            <a:r>
              <a:rPr lang="en-US" altLang="en-US" sz="3200">
                <a:cs typeface="Times New Roman" pitchFamily="18" charset="0"/>
                <a:sym typeface="Symbol" pitchFamily="18" charset="2"/>
              </a:rPr>
              <a:t> x  B}</a:t>
            </a:r>
            <a:endParaRPr lang="en-US" altLang="en-US" sz="3200">
              <a:cs typeface="Times New Roman" pitchFamily="18" charset="0"/>
            </a:endParaRPr>
          </a:p>
        </p:txBody>
      </p:sp>
      <p:sp>
        <p:nvSpPr>
          <p:cNvPr id="10" name="Rectangle 9"/>
          <p:cNvSpPr>
            <a:spLocks noChangeArrowheads="1"/>
          </p:cNvSpPr>
          <p:nvPr/>
        </p:nvSpPr>
        <p:spPr bwMode="auto">
          <a:xfrm>
            <a:off x="-19050" y="2438400"/>
            <a:ext cx="9153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algn="ctr" eaLnBrk="1" hangingPunct="1"/>
            <a:r>
              <a:rPr lang="en-US" altLang="en-US" sz="3200">
                <a:solidFill>
                  <a:srgbClr val="0070C0"/>
                </a:solidFill>
                <a:cs typeface="Times New Roman" pitchFamily="18" charset="0"/>
              </a:rPr>
              <a:t>{1, 2, 5, 9, 13} </a:t>
            </a:r>
            <a:r>
              <a:rPr lang="en-US" altLang="en-US" sz="3200">
                <a:solidFill>
                  <a:srgbClr val="0070C0"/>
                </a:solidFill>
                <a:cs typeface="Times New Roman" pitchFamily="18" charset="0"/>
                <a:sym typeface="Symbol" pitchFamily="18" charset="2"/>
              </a:rPr>
              <a:t> {2, 4, 6, 9}</a:t>
            </a:r>
            <a:endParaRPr lang="en-US" altLang="en-US" sz="3200">
              <a:solidFill>
                <a:srgbClr val="0070C0"/>
              </a:solidFill>
              <a:cs typeface="Times New Roman" pitchFamily="18" charset="0"/>
            </a:endParaRPr>
          </a:p>
        </p:txBody>
      </p:sp>
      <p:sp>
        <p:nvSpPr>
          <p:cNvPr id="13" name="Rectangle 12"/>
          <p:cNvSpPr>
            <a:spLocks noChangeArrowheads="1"/>
          </p:cNvSpPr>
          <p:nvPr/>
        </p:nvSpPr>
        <p:spPr bwMode="auto">
          <a:xfrm>
            <a:off x="0" y="3022600"/>
            <a:ext cx="9153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algn="ctr" eaLnBrk="1" hangingPunct="1"/>
            <a:r>
              <a:rPr lang="en-US" altLang="en-US" sz="3200">
                <a:solidFill>
                  <a:srgbClr val="FF0000"/>
                </a:solidFill>
                <a:cs typeface="Times New Roman" pitchFamily="18" charset="0"/>
              </a:rPr>
              <a:t>{2, 9}</a:t>
            </a:r>
          </a:p>
        </p:txBody>
      </p:sp>
      <p:sp>
        <p:nvSpPr>
          <p:cNvPr id="15" name="Rectangle 14"/>
          <p:cNvSpPr>
            <a:spLocks noChangeArrowheads="1"/>
          </p:cNvSpPr>
          <p:nvPr/>
        </p:nvSpPr>
        <p:spPr bwMode="auto">
          <a:xfrm>
            <a:off x="-19050" y="3752850"/>
            <a:ext cx="9153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algn="ctr" eaLnBrk="1" hangingPunct="1"/>
            <a:r>
              <a:rPr lang="en-US" altLang="en-US" sz="3200" dirty="0">
                <a:solidFill>
                  <a:srgbClr val="0070C0"/>
                </a:solidFill>
                <a:cs typeface="Times New Roman" pitchFamily="18" charset="0"/>
              </a:rPr>
              <a:t>{a, c, d, g} </a:t>
            </a:r>
            <a:r>
              <a:rPr lang="en-US" altLang="en-US" sz="3200" dirty="0">
                <a:solidFill>
                  <a:srgbClr val="0070C0"/>
                </a:solidFill>
                <a:cs typeface="Times New Roman" pitchFamily="18" charset="0"/>
                <a:sym typeface="Symbol" pitchFamily="18" charset="2"/>
              </a:rPr>
              <a:t> {l, m, n, o}</a:t>
            </a:r>
            <a:endParaRPr lang="en-US" altLang="en-US" sz="3200" dirty="0">
              <a:solidFill>
                <a:srgbClr val="0070C0"/>
              </a:solidFill>
              <a:cs typeface="Times New Roman" pitchFamily="18" charset="0"/>
            </a:endParaRPr>
          </a:p>
        </p:txBody>
      </p:sp>
      <p:sp>
        <p:nvSpPr>
          <p:cNvPr id="17" name="Rectangle 16"/>
          <p:cNvSpPr>
            <a:spLocks noChangeArrowheads="1"/>
          </p:cNvSpPr>
          <p:nvPr/>
        </p:nvSpPr>
        <p:spPr bwMode="auto">
          <a:xfrm>
            <a:off x="0" y="4337050"/>
            <a:ext cx="9153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algn="ctr" eaLnBrk="1" hangingPunct="1"/>
            <a:r>
              <a:rPr lang="en-US" altLang="en-US" sz="3200">
                <a:solidFill>
                  <a:srgbClr val="FF0000"/>
                </a:solidFill>
                <a:cs typeface="Times New Roman" pitchFamily="18" charset="0"/>
                <a:sym typeface="Symbol" pitchFamily="18" charset="2"/>
              </a:rPr>
              <a:t></a:t>
            </a:r>
            <a:endParaRPr lang="en-US" altLang="en-US" sz="3200">
              <a:solidFill>
                <a:srgbClr val="FF0000"/>
              </a:solidFill>
              <a:cs typeface="Times New Roman" pitchFamily="18" charset="0"/>
            </a:endParaRPr>
          </a:p>
        </p:txBody>
      </p:sp>
      <p:sp>
        <p:nvSpPr>
          <p:cNvPr id="18" name="Rectangle 17"/>
          <p:cNvSpPr>
            <a:spLocks noChangeArrowheads="1"/>
          </p:cNvSpPr>
          <p:nvPr/>
        </p:nvSpPr>
        <p:spPr bwMode="auto">
          <a:xfrm>
            <a:off x="-9525" y="5029200"/>
            <a:ext cx="9153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algn="ctr" eaLnBrk="1" hangingPunct="1"/>
            <a:r>
              <a:rPr lang="en-US" altLang="en-US" sz="3200">
                <a:solidFill>
                  <a:srgbClr val="0070C0"/>
                </a:solidFill>
                <a:cs typeface="Times New Roman" pitchFamily="18" charset="0"/>
              </a:rPr>
              <a:t>{4, 6, 7, 19, 23} </a:t>
            </a:r>
            <a:r>
              <a:rPr lang="en-US" altLang="en-US" sz="3200">
                <a:solidFill>
                  <a:srgbClr val="0070C0"/>
                </a:solidFill>
                <a:cs typeface="Times New Roman" pitchFamily="18" charset="0"/>
                <a:sym typeface="Symbol" pitchFamily="18" charset="2"/>
              </a:rPr>
              <a:t> {7, 8, 19, 20, 23, 24}</a:t>
            </a:r>
            <a:endParaRPr lang="en-US" altLang="en-US" sz="3200">
              <a:solidFill>
                <a:srgbClr val="0070C0"/>
              </a:solidFill>
              <a:cs typeface="Times New Roman" pitchFamily="18" charset="0"/>
            </a:endParaRPr>
          </a:p>
        </p:txBody>
      </p:sp>
      <p:sp>
        <p:nvSpPr>
          <p:cNvPr id="22" name="Rectangle 21"/>
          <p:cNvSpPr>
            <a:spLocks noChangeArrowheads="1"/>
          </p:cNvSpPr>
          <p:nvPr/>
        </p:nvSpPr>
        <p:spPr bwMode="auto">
          <a:xfrm>
            <a:off x="9525" y="5613400"/>
            <a:ext cx="9153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algn="ctr" eaLnBrk="1" hangingPunct="1"/>
            <a:r>
              <a:rPr lang="en-US" altLang="en-US" sz="3200">
                <a:solidFill>
                  <a:srgbClr val="FF0000"/>
                </a:solidFill>
                <a:cs typeface="Times New Roman" pitchFamily="18" charset="0"/>
              </a:rPr>
              <a:t>{7, 19, 23}</a:t>
            </a:r>
          </a:p>
        </p:txBody>
      </p:sp>
    </p:spTree>
    <p:extLst>
      <p:ext uri="{BB962C8B-B14F-4D97-AF65-F5344CB8AC3E}">
        <p14:creationId xmlns:p14="http://schemas.microsoft.com/office/powerpoint/2010/main" val="221330568"/>
      </p:ext>
    </p:extLst>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autoUpdateAnimBg="0"/>
      <p:bldP spid="2" grpId="0"/>
      <p:bldP spid="10" grpId="0"/>
      <p:bldP spid="13" grpId="0"/>
      <p:bldP spid="15" grpId="0"/>
      <p:bldP spid="17" grpId="0"/>
      <p:bldP spid="18" grpId="0"/>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a:xfrm>
            <a:off x="1150938" y="214313"/>
            <a:ext cx="6011861" cy="1309687"/>
          </a:xfrm>
          <a:ln/>
        </p:spPr>
        <p:txBody>
          <a:bodyPr/>
          <a:lstStyle/>
          <a:p>
            <a:r>
              <a:rPr lang="en-US" altLang="ko-KR" dirty="0">
                <a:ea typeface="굴림" charset="-127"/>
              </a:rPr>
              <a:t>Generalized Intersection</a:t>
            </a:r>
          </a:p>
        </p:txBody>
      </p:sp>
      <p:sp>
        <p:nvSpPr>
          <p:cNvPr id="262147" name="Rectangle 3"/>
          <p:cNvSpPr>
            <a:spLocks noGrp="1" noChangeArrowheads="1"/>
          </p:cNvSpPr>
          <p:nvPr>
            <p:ph idx="1"/>
          </p:nvPr>
        </p:nvSpPr>
        <p:spPr>
          <a:ln/>
        </p:spPr>
        <p:txBody>
          <a:bodyPr/>
          <a:lstStyle/>
          <a:p>
            <a:r>
              <a:rPr lang="en-US" altLang="ko-KR" dirty="0">
                <a:ea typeface="굴림" charset="-127"/>
              </a:rPr>
              <a:t>Binary intersection operator: </a:t>
            </a:r>
            <a:r>
              <a:rPr lang="en-US" altLang="ko-KR" i="1" dirty="0">
                <a:ea typeface="굴림" charset="-127"/>
              </a:rPr>
              <a:t>A</a:t>
            </a:r>
            <a:r>
              <a:rPr lang="en-US" altLang="ko-KR" dirty="0">
                <a:ea typeface="굴림" charset="-127"/>
                <a:sym typeface="Symbol" pitchFamily="18" charset="2"/>
              </a:rPr>
              <a:t></a:t>
            </a:r>
            <a:r>
              <a:rPr lang="en-US" altLang="ko-KR" i="1" dirty="0">
                <a:ea typeface="굴림" charset="-127"/>
                <a:sym typeface="Symbol" pitchFamily="18" charset="2"/>
              </a:rPr>
              <a:t>B</a:t>
            </a:r>
            <a:endParaRPr lang="en-US" altLang="ko-KR" dirty="0">
              <a:ea typeface="굴림" charset="-127"/>
              <a:sym typeface="Symbol" pitchFamily="18" charset="2"/>
            </a:endParaRPr>
          </a:p>
          <a:p>
            <a:r>
              <a:rPr lang="en-US" altLang="ko-KR" i="1" dirty="0">
                <a:ea typeface="굴림" charset="-127"/>
                <a:sym typeface="Symbol" pitchFamily="18" charset="2"/>
              </a:rPr>
              <a:t>n</a:t>
            </a:r>
            <a:r>
              <a:rPr lang="en-US" altLang="ko-KR" dirty="0">
                <a:ea typeface="굴림" charset="-127"/>
                <a:sym typeface="Symbol" pitchFamily="18" charset="2"/>
              </a:rPr>
              <a:t>-</a:t>
            </a:r>
            <a:r>
              <a:rPr lang="en-US" altLang="ko-KR" dirty="0" err="1">
                <a:ea typeface="굴림" charset="-127"/>
                <a:sym typeface="Symbol" pitchFamily="18" charset="2"/>
              </a:rPr>
              <a:t>ary</a:t>
            </a:r>
            <a:r>
              <a:rPr lang="en-US" altLang="ko-KR" dirty="0">
                <a:ea typeface="굴림" charset="-127"/>
                <a:sym typeface="Symbol" pitchFamily="18" charset="2"/>
              </a:rPr>
              <a:t> intersection:</a:t>
            </a:r>
            <a:br>
              <a:rPr lang="en-US" altLang="ko-KR" dirty="0">
                <a:ea typeface="굴림" charset="-127"/>
                <a:sym typeface="Symbol" pitchFamily="18" charset="2"/>
              </a:rPr>
            </a:br>
            <a:r>
              <a:rPr lang="en-US" altLang="ko-KR" i="1" dirty="0" smtClean="0">
                <a:ea typeface="굴림" charset="-127"/>
                <a:sym typeface="Symbol" pitchFamily="18" charset="2"/>
              </a:rPr>
              <a:t> A</a:t>
            </a:r>
            <a:r>
              <a:rPr lang="en-US" altLang="ko-KR" baseline="-25000" dirty="0" smtClean="0">
                <a:ea typeface="굴림" charset="-127"/>
                <a:sym typeface="Symbol" pitchFamily="18" charset="2"/>
              </a:rPr>
              <a:t>1 </a:t>
            </a:r>
            <a:r>
              <a:rPr lang="en-US" altLang="ko-KR" dirty="0" smtClean="0">
                <a:ea typeface="굴림" charset="-127"/>
                <a:sym typeface="Symbol" pitchFamily="18" charset="2"/>
              </a:rPr>
              <a:t></a:t>
            </a:r>
            <a:r>
              <a:rPr lang="en-US" altLang="ko-KR" i="1" dirty="0">
                <a:ea typeface="굴림" charset="-127"/>
                <a:sym typeface="Symbol" pitchFamily="18" charset="2"/>
              </a:rPr>
              <a:t>A</a:t>
            </a:r>
            <a:r>
              <a:rPr lang="en-US" altLang="ko-KR" baseline="-25000" dirty="0">
                <a:ea typeface="굴림" charset="-127"/>
                <a:sym typeface="Symbol" pitchFamily="18" charset="2"/>
              </a:rPr>
              <a:t>2</a:t>
            </a:r>
            <a:r>
              <a:rPr lang="en-US" altLang="ko-KR" dirty="0">
                <a:ea typeface="굴림" charset="-127"/>
                <a:sym typeface="Symbol" pitchFamily="18" charset="2"/>
              </a:rPr>
              <a:t>…</a:t>
            </a:r>
            <a:r>
              <a:rPr lang="en-US" altLang="ko-KR" i="1" dirty="0">
                <a:ea typeface="굴림" charset="-127"/>
                <a:sym typeface="Symbol" pitchFamily="18" charset="2"/>
              </a:rPr>
              <a:t>A</a:t>
            </a:r>
            <a:r>
              <a:rPr lang="en-US" altLang="ko-KR" i="1" baseline="-25000" dirty="0">
                <a:ea typeface="굴림" charset="-127"/>
                <a:sym typeface="Symbol" pitchFamily="18" charset="2"/>
              </a:rPr>
              <a:t>n</a:t>
            </a:r>
            <a:r>
              <a:rPr lang="en-US" altLang="ko-KR" dirty="0">
                <a:ea typeface="굴림" charset="-127"/>
                <a:sym typeface="Symbol" pitchFamily="18" charset="2"/>
              </a:rPr>
              <a:t>((…((</a:t>
            </a:r>
            <a:r>
              <a:rPr lang="en-US" altLang="ko-KR" i="1" dirty="0">
                <a:ea typeface="굴림" charset="-127"/>
                <a:sym typeface="Symbol" pitchFamily="18" charset="2"/>
              </a:rPr>
              <a:t>A</a:t>
            </a:r>
            <a:r>
              <a:rPr lang="en-US" altLang="ko-KR" baseline="-25000" dirty="0">
                <a:ea typeface="굴림" charset="-127"/>
                <a:sym typeface="Symbol" pitchFamily="18" charset="2"/>
              </a:rPr>
              <a:t>1</a:t>
            </a:r>
            <a:r>
              <a:rPr lang="en-US" altLang="ko-KR" dirty="0">
                <a:ea typeface="굴림" charset="-127"/>
                <a:sym typeface="Symbol" pitchFamily="18" charset="2"/>
              </a:rPr>
              <a:t></a:t>
            </a:r>
            <a:r>
              <a:rPr lang="en-US" altLang="ko-KR" i="1" dirty="0">
                <a:ea typeface="굴림" charset="-127"/>
                <a:sym typeface="Symbol" pitchFamily="18" charset="2"/>
              </a:rPr>
              <a:t>A</a:t>
            </a:r>
            <a:r>
              <a:rPr lang="en-US" altLang="ko-KR" baseline="-25000" dirty="0">
                <a:ea typeface="굴림" charset="-127"/>
                <a:sym typeface="Symbol" pitchFamily="18" charset="2"/>
              </a:rPr>
              <a:t>2</a:t>
            </a:r>
            <a:r>
              <a:rPr lang="en-US" altLang="ko-KR" dirty="0">
                <a:ea typeface="굴림" charset="-127"/>
                <a:sym typeface="Symbol" pitchFamily="18" charset="2"/>
              </a:rPr>
              <a:t>)…)</a:t>
            </a:r>
            <a:r>
              <a:rPr lang="en-US" altLang="ko-KR" i="1" dirty="0">
                <a:ea typeface="굴림" charset="-127"/>
                <a:sym typeface="Symbol" pitchFamily="18" charset="2"/>
              </a:rPr>
              <a:t>A</a:t>
            </a:r>
            <a:r>
              <a:rPr lang="en-US" altLang="ko-KR" i="1" baseline="-25000" dirty="0">
                <a:ea typeface="굴림" charset="-127"/>
                <a:sym typeface="Symbol" pitchFamily="18" charset="2"/>
              </a:rPr>
              <a:t>n</a:t>
            </a:r>
            <a:r>
              <a:rPr lang="en-US" altLang="ko-KR" dirty="0">
                <a:ea typeface="굴림" charset="-127"/>
                <a:sym typeface="Symbol" pitchFamily="18" charset="2"/>
              </a:rPr>
              <a:t>)</a:t>
            </a:r>
            <a:br>
              <a:rPr lang="en-US" altLang="ko-KR" dirty="0">
                <a:ea typeface="굴림" charset="-127"/>
                <a:sym typeface="Symbol" pitchFamily="18" charset="2"/>
              </a:rPr>
            </a:br>
            <a:r>
              <a:rPr lang="en-US" altLang="ko-KR" dirty="0">
                <a:ea typeface="굴림" charset="-127"/>
                <a:sym typeface="Symbol" pitchFamily="18" charset="2"/>
              </a:rPr>
              <a:t>(grouping &amp; order is irrelevant)</a:t>
            </a:r>
          </a:p>
          <a:p>
            <a:r>
              <a:rPr lang="en-US" altLang="ko-KR" dirty="0">
                <a:ea typeface="굴림" charset="-127"/>
                <a:sym typeface="Symbol" pitchFamily="18" charset="2"/>
              </a:rPr>
              <a:t>“Big Arch” notation:</a:t>
            </a:r>
            <a:br>
              <a:rPr lang="en-US" altLang="ko-KR" dirty="0">
                <a:ea typeface="굴림" charset="-127"/>
                <a:sym typeface="Symbol" pitchFamily="18" charset="2"/>
              </a:rPr>
            </a:br>
            <a:endParaRPr lang="en-US" altLang="ko-KR" dirty="0">
              <a:ea typeface="굴림" charset="-127"/>
              <a:sym typeface="Symbol" pitchFamily="18" charset="2"/>
            </a:endParaRPr>
          </a:p>
          <a:p>
            <a:r>
              <a:rPr lang="en-US" altLang="ko-KR" dirty="0">
                <a:ea typeface="굴림" charset="-127"/>
                <a:sym typeface="Symbol" pitchFamily="18" charset="2"/>
              </a:rPr>
              <a:t>Or for infinite sets of sets:</a:t>
            </a:r>
            <a:br>
              <a:rPr lang="en-US" altLang="ko-KR" dirty="0">
                <a:ea typeface="굴림" charset="-127"/>
                <a:sym typeface="Symbol" pitchFamily="18" charset="2"/>
              </a:rPr>
            </a:br>
            <a:endParaRPr lang="en-US" altLang="ko-KR" dirty="0">
              <a:ea typeface="굴림" charset="-127"/>
              <a:sym typeface="Symbol" pitchFamily="18" charset="2"/>
            </a:endParaRPr>
          </a:p>
        </p:txBody>
      </p:sp>
      <p:sp>
        <p:nvSpPr>
          <p:cNvPr id="7" name="Footer Placeholder 6"/>
          <p:cNvSpPr>
            <a:spLocks noGrp="1"/>
          </p:cNvSpPr>
          <p:nvPr>
            <p:ph type="ftr" sz="quarter" idx="11"/>
          </p:nvPr>
        </p:nvSpPr>
        <p:spPr/>
        <p:txBody>
          <a:bodyPr/>
          <a:lstStyle/>
          <a:p>
            <a:r>
              <a:rPr lang="en-US" smtClean="0"/>
              <a:t>DISCRETE STRUCTURES   UNIT-I</a:t>
            </a:r>
            <a:endParaRPr lang="en-US" dirty="0"/>
          </a:p>
        </p:txBody>
      </p:sp>
      <p:sp>
        <p:nvSpPr>
          <p:cNvPr id="6" name="Slide Number Placeholder 3"/>
          <p:cNvSpPr>
            <a:spLocks noGrp="1"/>
          </p:cNvSpPr>
          <p:nvPr>
            <p:ph type="sldNum" sz="quarter" idx="12"/>
          </p:nvPr>
        </p:nvSpPr>
        <p:spPr/>
        <p:txBody>
          <a:bodyPr/>
          <a:lstStyle/>
          <a:p>
            <a:fld id="{BE7D0ADE-295A-4C41-B5B4-BF39C11130D4}" type="slidenum">
              <a:rPr lang="ko-KR" altLang="en-US"/>
              <a:pPr/>
              <a:t>47</a:t>
            </a:fld>
            <a:endParaRPr lang="en-US" altLang="ko-KR"/>
          </a:p>
        </p:txBody>
      </p:sp>
      <p:graphicFrame>
        <p:nvGraphicFramePr>
          <p:cNvPr id="262148" name="Object 4"/>
          <p:cNvGraphicFramePr>
            <a:graphicFrameLocks noChangeAspect="1"/>
          </p:cNvGraphicFramePr>
          <p:nvPr/>
        </p:nvGraphicFramePr>
        <p:xfrm>
          <a:off x="5105400" y="4114800"/>
          <a:ext cx="931862" cy="1174750"/>
        </p:xfrm>
        <a:graphic>
          <a:graphicData uri="http://schemas.openxmlformats.org/presentationml/2006/ole">
            <mc:AlternateContent xmlns:mc="http://schemas.openxmlformats.org/markup-compatibility/2006">
              <mc:Choice xmlns:v="urn:schemas-microsoft-com:vml" Requires="v">
                <p:oleObj spid="_x0000_s342032" name="Equation" r:id="rId3" imgW="342720" imgH="431640" progId="Equation.3">
                  <p:embed/>
                </p:oleObj>
              </mc:Choice>
              <mc:Fallback>
                <p:oleObj name="Equation" r:id="rId3" imgW="342720" imgH="431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4114800"/>
                        <a:ext cx="931862" cy="1174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2149" name="Object 5"/>
          <p:cNvGraphicFramePr>
            <a:graphicFrameLocks noChangeAspect="1"/>
          </p:cNvGraphicFramePr>
          <p:nvPr/>
        </p:nvGraphicFramePr>
        <p:xfrm>
          <a:off x="6019800" y="5105400"/>
          <a:ext cx="1009650" cy="1011237"/>
        </p:xfrm>
        <a:graphic>
          <a:graphicData uri="http://schemas.openxmlformats.org/presentationml/2006/ole">
            <mc:AlternateContent xmlns:mc="http://schemas.openxmlformats.org/markup-compatibility/2006">
              <mc:Choice xmlns:v="urn:schemas-microsoft-com:vml" Requires="v">
                <p:oleObj spid="_x0000_s342033" name="Equation" r:id="rId5" imgW="342720" imgH="342720" progId="Equation.3">
                  <p:embed/>
                </p:oleObj>
              </mc:Choice>
              <mc:Fallback>
                <p:oleObj name="Equation" r:id="rId5" imgW="342720" imgH="34272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5105400"/>
                        <a:ext cx="1009650" cy="1011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ndAc>
      <p:end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914400"/>
            <a:ext cx="7772400" cy="623887"/>
          </a:xfrm>
        </p:spPr>
        <p:txBody>
          <a:bodyPr/>
          <a:lstStyle/>
          <a:p>
            <a:r>
              <a:rPr lang="en-US" dirty="0" smtClean="0"/>
              <a:t>Set Operations: Complement</a:t>
            </a:r>
            <a:endParaRPr lang="en-US" dirty="0"/>
          </a:p>
        </p:txBody>
      </p:sp>
      <p:sp>
        <p:nvSpPr>
          <p:cNvPr id="3" name="Content Placeholder 2"/>
          <p:cNvSpPr>
            <a:spLocks noGrp="1"/>
          </p:cNvSpPr>
          <p:nvPr>
            <p:ph idx="1"/>
          </p:nvPr>
        </p:nvSpPr>
        <p:spPr>
          <a:xfrm>
            <a:off x="0" y="2017713"/>
            <a:ext cx="9144000" cy="4078287"/>
          </a:xfrm>
        </p:spPr>
        <p:txBody>
          <a:bodyPr/>
          <a:lstStyle/>
          <a:p>
            <a:pPr>
              <a:buNone/>
            </a:pPr>
            <a:r>
              <a:rPr lang="en-US" sz="2400" b="1" dirty="0" smtClean="0"/>
              <a:t>  Definition</a:t>
            </a:r>
            <a:r>
              <a:rPr lang="en-US" sz="2400" dirty="0" smtClean="0"/>
              <a:t>: If </a:t>
            </a:r>
            <a:r>
              <a:rPr lang="en-US" sz="2400" i="1" dirty="0" smtClean="0"/>
              <a:t>A</a:t>
            </a:r>
            <a:r>
              <a:rPr lang="en-US" sz="2400" dirty="0" smtClean="0"/>
              <a:t> is a set, then the complement of the </a:t>
            </a:r>
            <a:r>
              <a:rPr lang="en-US" sz="2400" i="1" dirty="0" smtClean="0"/>
              <a:t>A</a:t>
            </a:r>
            <a:r>
              <a:rPr lang="en-US" sz="2400" b="1" dirty="0" smtClean="0"/>
              <a:t> </a:t>
            </a:r>
            <a:r>
              <a:rPr lang="en-US" sz="2400" dirty="0" smtClean="0"/>
              <a:t>(with respect to </a:t>
            </a:r>
            <a:r>
              <a:rPr lang="en-US" sz="2400" i="1" dirty="0" smtClean="0">
                <a:ea typeface="Cambria Math" pitchFamily="18" charset="0"/>
              </a:rPr>
              <a:t>U</a:t>
            </a:r>
            <a:r>
              <a:rPr lang="en-US" sz="2400" dirty="0" smtClean="0"/>
              <a:t>), denoted by </a:t>
            </a:r>
            <a:r>
              <a:rPr lang="en-US" sz="2400" i="1" dirty="0" smtClean="0"/>
              <a:t>Ā</a:t>
            </a:r>
            <a:r>
              <a:rPr lang="en-US" sz="2400" dirty="0" smtClean="0"/>
              <a:t> is the set  </a:t>
            </a:r>
            <a:r>
              <a:rPr lang="en-US" sz="2400" i="1" dirty="0" smtClean="0">
                <a:ea typeface="Cambria Math" pitchFamily="18" charset="0"/>
              </a:rPr>
              <a:t>U</a:t>
            </a:r>
            <a:r>
              <a:rPr lang="en-US" sz="2400" dirty="0" smtClean="0">
                <a:latin typeface="Cambria Math" pitchFamily="18" charset="0"/>
                <a:ea typeface="Cambria Math" pitchFamily="18" charset="0"/>
              </a:rPr>
              <a:t> - </a:t>
            </a:r>
            <a:r>
              <a:rPr lang="en-US" sz="2400" i="1" dirty="0" smtClean="0">
                <a:ea typeface="Cambria Math" pitchFamily="18" charset="0"/>
              </a:rPr>
              <a:t>A</a:t>
            </a:r>
          </a:p>
          <a:p>
            <a:pPr>
              <a:buNone/>
            </a:pPr>
            <a:r>
              <a:rPr lang="en-US" sz="2400" dirty="0" smtClean="0"/>
              <a:t>                       </a:t>
            </a:r>
            <a:r>
              <a:rPr lang="en-US" sz="2400" i="1" dirty="0" smtClean="0">
                <a:ea typeface="Cambria Math" pitchFamily="18" charset="0"/>
              </a:rPr>
              <a:t>Ā </a:t>
            </a:r>
            <a:r>
              <a:rPr lang="en-US" sz="2400" dirty="0" smtClean="0">
                <a:latin typeface="Cambria Math" pitchFamily="18" charset="0"/>
                <a:ea typeface="Cambria Math" pitchFamily="18" charset="0"/>
              </a:rPr>
              <a:t>= {</a:t>
            </a:r>
            <a:r>
              <a:rPr lang="en-US" sz="2400" i="1" dirty="0" smtClean="0">
                <a:ea typeface="Cambria Math" pitchFamily="18" charset="0"/>
              </a:rPr>
              <a:t>x</a:t>
            </a:r>
            <a:r>
              <a:rPr lang="en-US" sz="2400" dirty="0" smtClean="0">
                <a:latin typeface="Cambria Math" pitchFamily="18" charset="0"/>
                <a:ea typeface="Cambria Math" pitchFamily="18" charset="0"/>
              </a:rPr>
              <a:t> </a:t>
            </a:r>
            <a:r>
              <a:rPr lang="en-US" sz="2400" dirty="0" smtClean="0">
                <a:latin typeface="Cambria Math"/>
                <a:ea typeface="Cambria Math"/>
              </a:rPr>
              <a:t>∈ </a:t>
            </a:r>
            <a:r>
              <a:rPr lang="en-US" sz="2400" i="1" dirty="0" smtClean="0">
                <a:ea typeface="Cambria Math"/>
              </a:rPr>
              <a:t>U</a:t>
            </a:r>
            <a:r>
              <a:rPr lang="en-US" sz="2400" dirty="0" smtClean="0">
                <a:latin typeface="Cambria Math"/>
                <a:ea typeface="Cambria Math"/>
              </a:rPr>
              <a:t> | </a:t>
            </a:r>
            <a:r>
              <a:rPr lang="en-US" sz="2400" i="1" dirty="0" smtClean="0">
                <a:ea typeface="Cambria Math"/>
              </a:rPr>
              <a:t>x</a:t>
            </a:r>
            <a:r>
              <a:rPr lang="en-US" sz="2400" i="1" dirty="0" smtClean="0">
                <a:latin typeface="Cambria Math"/>
                <a:ea typeface="Cambria Math"/>
              </a:rPr>
              <a:t> </a:t>
            </a:r>
            <a:r>
              <a:rPr lang="en-US" sz="2400" dirty="0" smtClean="0">
                <a:latin typeface="Cambria Math"/>
                <a:ea typeface="Cambria Math"/>
              </a:rPr>
              <a:t>∉ </a:t>
            </a:r>
            <a:r>
              <a:rPr lang="en-US" sz="2400" i="1" dirty="0" smtClean="0">
                <a:ea typeface="Cambria Math"/>
              </a:rPr>
              <a:t>A</a:t>
            </a:r>
            <a:r>
              <a:rPr lang="en-US" sz="2400" dirty="0" smtClean="0">
                <a:latin typeface="Cambria Math"/>
                <a:ea typeface="Cambria Math"/>
              </a:rPr>
              <a:t>}</a:t>
            </a:r>
            <a:endParaRPr lang="en-US" sz="2400" dirty="0" smtClean="0">
              <a:latin typeface="Cambria Math" pitchFamily="18" charset="0"/>
              <a:ea typeface="Cambria Math" pitchFamily="18" charset="0"/>
            </a:endParaRPr>
          </a:p>
          <a:p>
            <a:pPr>
              <a:buNone/>
            </a:pPr>
            <a:r>
              <a:rPr lang="en-US" sz="2400" dirty="0" smtClean="0"/>
              <a:t>  (The complement of A is sometimes denoted by </a:t>
            </a:r>
            <a:r>
              <a:rPr lang="en-US" sz="2400" i="1" dirty="0" smtClean="0"/>
              <a:t>A</a:t>
            </a:r>
            <a:r>
              <a:rPr lang="en-US" sz="2400" i="1" baseline="30000" dirty="0" smtClean="0"/>
              <a:t>c </a:t>
            </a:r>
            <a:r>
              <a:rPr lang="en-US" sz="2400" i="1" dirty="0" smtClean="0"/>
              <a:t>.</a:t>
            </a:r>
            <a:r>
              <a:rPr lang="en-US" sz="2400" dirty="0" smtClean="0"/>
              <a:t>)</a:t>
            </a:r>
          </a:p>
          <a:p>
            <a:pPr>
              <a:buNone/>
            </a:pPr>
            <a:r>
              <a:rPr lang="en-US" sz="2400" b="1" dirty="0" smtClean="0"/>
              <a:t>  Example</a:t>
            </a:r>
            <a:r>
              <a:rPr lang="en-US" sz="2400" dirty="0" smtClean="0"/>
              <a:t>: If </a:t>
            </a:r>
            <a:r>
              <a:rPr lang="en-US" sz="2400" i="1" dirty="0" smtClean="0"/>
              <a:t>U</a:t>
            </a:r>
            <a:r>
              <a:rPr lang="en-US" sz="2400" dirty="0" smtClean="0"/>
              <a:t> is the positive integers less than 100, what is the complement of </a:t>
            </a:r>
            <a:r>
              <a:rPr lang="en-US" sz="2400" dirty="0" smtClean="0">
                <a:latin typeface="Cambria Math" pitchFamily="18" charset="0"/>
                <a:ea typeface="Cambria Math" pitchFamily="18" charset="0"/>
              </a:rPr>
              <a:t>{</a:t>
            </a:r>
            <a:r>
              <a:rPr lang="en-US" sz="2400" i="1" dirty="0" smtClean="0">
                <a:ea typeface="Cambria Math" pitchFamily="18" charset="0"/>
              </a:rPr>
              <a:t>x</a:t>
            </a:r>
            <a:r>
              <a:rPr lang="en-US" sz="2400" dirty="0" smtClean="0">
                <a:latin typeface="Cambria Math"/>
                <a:ea typeface="Cambria Math"/>
              </a:rPr>
              <a:t> | </a:t>
            </a:r>
            <a:r>
              <a:rPr lang="en-US" sz="2400" i="1" dirty="0" smtClean="0">
                <a:ea typeface="Cambria Math"/>
              </a:rPr>
              <a:t>x</a:t>
            </a:r>
            <a:r>
              <a:rPr lang="en-US" sz="2400" i="1" dirty="0" smtClean="0">
                <a:latin typeface="Cambria Math"/>
                <a:ea typeface="Cambria Math"/>
              </a:rPr>
              <a:t> </a:t>
            </a:r>
            <a:r>
              <a:rPr lang="en-US" sz="2400" dirty="0" smtClean="0">
                <a:latin typeface="Cambria Math"/>
                <a:ea typeface="Cambria Math"/>
              </a:rPr>
              <a:t>&gt; 70} </a:t>
            </a:r>
          </a:p>
          <a:p>
            <a:pPr>
              <a:buNone/>
            </a:pPr>
            <a:r>
              <a:rPr lang="en-US" sz="2400" dirty="0" smtClean="0">
                <a:latin typeface="Cambria Math"/>
                <a:ea typeface="Cambria Math"/>
              </a:rPr>
              <a:t>            Solution: </a:t>
            </a:r>
            <a:r>
              <a:rPr lang="en-US" sz="2400" dirty="0" smtClean="0">
                <a:latin typeface="Cambria Math" pitchFamily="18" charset="0"/>
                <a:ea typeface="Cambria Math" pitchFamily="18" charset="0"/>
              </a:rPr>
              <a:t>{</a:t>
            </a:r>
            <a:r>
              <a:rPr lang="en-US" sz="2400" i="1" dirty="0" smtClean="0">
                <a:ea typeface="Cambria Math" pitchFamily="18" charset="0"/>
              </a:rPr>
              <a:t>x</a:t>
            </a:r>
            <a:r>
              <a:rPr lang="en-US" sz="2400" dirty="0" smtClean="0">
                <a:ea typeface="Cambria Math"/>
              </a:rPr>
              <a:t> </a:t>
            </a:r>
            <a:r>
              <a:rPr lang="en-US" sz="2400" dirty="0" smtClean="0">
                <a:latin typeface="Cambria Math"/>
                <a:ea typeface="Cambria Math"/>
              </a:rPr>
              <a:t>| </a:t>
            </a:r>
            <a:r>
              <a:rPr lang="en-US" sz="2400" i="1" dirty="0" smtClean="0">
                <a:ea typeface="Cambria Math"/>
              </a:rPr>
              <a:t>x</a:t>
            </a:r>
            <a:r>
              <a:rPr lang="en-US" sz="2400" i="1" dirty="0" smtClean="0">
                <a:latin typeface="Cambria Math"/>
                <a:ea typeface="Cambria Math"/>
              </a:rPr>
              <a:t> </a:t>
            </a:r>
            <a:r>
              <a:rPr lang="en-US" sz="2400" dirty="0" smtClean="0">
                <a:latin typeface="Cambria Math"/>
                <a:ea typeface="Cambria Math"/>
              </a:rPr>
              <a:t>≤ 70} </a:t>
            </a:r>
          </a:p>
        </p:txBody>
      </p:sp>
      <p:sp>
        <p:nvSpPr>
          <p:cNvPr id="13" name="Footer Placeholder 12"/>
          <p:cNvSpPr>
            <a:spLocks noGrp="1"/>
          </p:cNvSpPr>
          <p:nvPr>
            <p:ph type="ftr" sz="quarter" idx="11"/>
          </p:nvPr>
        </p:nvSpPr>
        <p:spPr/>
        <p:txBody>
          <a:bodyPr/>
          <a:lstStyle/>
          <a:p>
            <a:r>
              <a:rPr lang="en-US" smtClean="0"/>
              <a:t>DISCRETE STRUCTURES   UNIT-I</a:t>
            </a:r>
            <a:endParaRPr lang="en-US" dirty="0"/>
          </a:p>
        </p:txBody>
      </p:sp>
      <p:sp>
        <p:nvSpPr>
          <p:cNvPr id="12" name="Slide Number Placeholder 11"/>
          <p:cNvSpPr>
            <a:spLocks noGrp="1"/>
          </p:cNvSpPr>
          <p:nvPr>
            <p:ph type="sldNum" sz="quarter" idx="12"/>
          </p:nvPr>
        </p:nvSpPr>
        <p:spPr/>
        <p:txBody>
          <a:bodyPr/>
          <a:lstStyle/>
          <a:p>
            <a:pPr>
              <a:defRPr/>
            </a:pPr>
            <a:fld id="{0EFFCF1F-F02D-4594-A964-BA7CBAD841C0}" type="slidenum">
              <a:rPr lang="en-US" smtClean="0"/>
              <a:pPr>
                <a:defRPr/>
              </a:pPr>
              <a:t>48</a:t>
            </a:fld>
            <a:endParaRPr lang="en-US" dirty="0"/>
          </a:p>
        </p:txBody>
      </p:sp>
      <p:grpSp>
        <p:nvGrpSpPr>
          <p:cNvPr id="4" name="Group 24"/>
          <p:cNvGrpSpPr/>
          <p:nvPr/>
        </p:nvGrpSpPr>
        <p:grpSpPr>
          <a:xfrm>
            <a:off x="5562600" y="4800600"/>
            <a:ext cx="3124200" cy="1600200"/>
            <a:chOff x="5562600" y="4495800"/>
            <a:chExt cx="3733800" cy="1676400"/>
          </a:xfrm>
        </p:grpSpPr>
        <p:grpSp>
          <p:nvGrpSpPr>
            <p:cNvPr id="5" name="Group 19"/>
            <p:cNvGrpSpPr/>
            <p:nvPr/>
          </p:nvGrpSpPr>
          <p:grpSpPr>
            <a:xfrm>
              <a:off x="5562600" y="4724400"/>
              <a:ext cx="2971800" cy="1447800"/>
              <a:chOff x="5562600" y="4724400"/>
              <a:chExt cx="2971800" cy="1447800"/>
            </a:xfrm>
          </p:grpSpPr>
          <p:sp>
            <p:nvSpPr>
              <p:cNvPr id="30" name="Rectangle 29"/>
              <p:cNvSpPr/>
              <p:nvPr/>
            </p:nvSpPr>
            <p:spPr>
              <a:xfrm>
                <a:off x="5562600" y="4724400"/>
                <a:ext cx="2971800" cy="1447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096000" y="5029200"/>
                <a:ext cx="1219200" cy="990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p:cNvSpPr txBox="1"/>
            <p:nvPr/>
          </p:nvSpPr>
          <p:spPr>
            <a:xfrm>
              <a:off x="6248400" y="5181600"/>
              <a:ext cx="381000" cy="369332"/>
            </a:xfrm>
            <a:prstGeom prst="rect">
              <a:avLst/>
            </a:prstGeom>
            <a:noFill/>
          </p:spPr>
          <p:txBody>
            <a:bodyPr wrap="square" rtlCol="0">
              <a:spAutoFit/>
            </a:bodyPr>
            <a:lstStyle/>
            <a:p>
              <a:r>
                <a:rPr lang="en-US" i="1" dirty="0" smtClean="0"/>
                <a:t>A</a:t>
              </a:r>
              <a:endParaRPr lang="en-US" i="1" dirty="0"/>
            </a:p>
          </p:txBody>
        </p:sp>
        <p:sp>
          <p:nvSpPr>
            <p:cNvPr id="26" name="TextBox 25"/>
            <p:cNvSpPr txBox="1"/>
            <p:nvPr/>
          </p:nvSpPr>
          <p:spPr>
            <a:xfrm>
              <a:off x="8458200" y="4495800"/>
              <a:ext cx="838200" cy="369332"/>
            </a:xfrm>
            <a:prstGeom prst="rect">
              <a:avLst/>
            </a:prstGeom>
            <a:noFill/>
          </p:spPr>
          <p:txBody>
            <a:bodyPr wrap="square" rtlCol="0">
              <a:spAutoFit/>
            </a:bodyPr>
            <a:lstStyle/>
            <a:p>
              <a:r>
                <a:rPr lang="en-US" i="1" dirty="0" smtClean="0"/>
                <a:t>U</a:t>
              </a:r>
              <a:endParaRPr lang="en-US" i="1" dirty="0"/>
            </a:p>
          </p:txBody>
        </p:sp>
      </p:grpSp>
      <p:sp>
        <p:nvSpPr>
          <p:cNvPr id="10" name="TextBox 9"/>
          <p:cNvSpPr txBox="1"/>
          <p:nvPr/>
        </p:nvSpPr>
        <p:spPr>
          <a:xfrm>
            <a:off x="5105400" y="4572000"/>
            <a:ext cx="4038600" cy="400110"/>
          </a:xfrm>
          <a:prstGeom prst="rect">
            <a:avLst/>
          </a:prstGeom>
          <a:noFill/>
        </p:spPr>
        <p:txBody>
          <a:bodyPr wrap="square" rtlCol="0">
            <a:spAutoFit/>
          </a:bodyPr>
          <a:lstStyle/>
          <a:p>
            <a:r>
              <a:rPr lang="en-US" sz="2000" dirty="0" smtClean="0"/>
              <a:t>Venn Diagram for Complement</a:t>
            </a:r>
            <a:endParaRPr lang="en-US" sz="2000" dirty="0"/>
          </a:p>
        </p:txBody>
      </p:sp>
      <p:sp>
        <p:nvSpPr>
          <p:cNvPr id="11" name="Rectangle 10"/>
          <p:cNvSpPr/>
          <p:nvPr/>
        </p:nvSpPr>
        <p:spPr>
          <a:xfrm>
            <a:off x="5638800" y="5410200"/>
            <a:ext cx="336952" cy="369332"/>
          </a:xfrm>
          <a:prstGeom prst="rect">
            <a:avLst/>
          </a:prstGeom>
        </p:spPr>
        <p:txBody>
          <a:bodyPr wrap="none">
            <a:spAutoFit/>
          </a:bodyPr>
          <a:lstStyle/>
          <a:p>
            <a:r>
              <a:rPr lang="en-US" i="1" dirty="0" smtClean="0">
                <a:ea typeface="Cambria Math" pitchFamily="18" charset="0"/>
              </a:rPr>
              <a:t>Ā</a:t>
            </a:r>
            <a:endParaRPr lang="en-US" dirty="0"/>
          </a:p>
        </p:txBody>
      </p:sp>
    </p:spTree>
  </p:cSld>
  <p:clrMapOvr>
    <a:masterClrMapping/>
  </p:clrMapOvr>
  <p:transition>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612062" cy="1309687"/>
          </a:xfrm>
        </p:spPr>
        <p:txBody>
          <a:bodyPr/>
          <a:lstStyle/>
          <a:p>
            <a:r>
              <a:rPr lang="en-US" dirty="0" smtClean="0"/>
              <a:t> Set Operations: Difference</a:t>
            </a:r>
            <a:endParaRPr lang="en-US" dirty="0"/>
          </a:p>
        </p:txBody>
      </p:sp>
      <p:sp>
        <p:nvSpPr>
          <p:cNvPr id="3" name="Content Placeholder 2"/>
          <p:cNvSpPr>
            <a:spLocks noGrp="1"/>
          </p:cNvSpPr>
          <p:nvPr>
            <p:ph idx="1"/>
          </p:nvPr>
        </p:nvSpPr>
        <p:spPr>
          <a:xfrm>
            <a:off x="152400" y="2017713"/>
            <a:ext cx="8802688" cy="3163887"/>
          </a:xfrm>
        </p:spPr>
        <p:txBody>
          <a:bodyPr/>
          <a:lstStyle/>
          <a:p>
            <a:r>
              <a:rPr lang="en-US" sz="2400" b="1" dirty="0" smtClean="0"/>
              <a:t>Definition</a:t>
            </a:r>
            <a:r>
              <a:rPr lang="en-US" sz="2400" dirty="0" smtClean="0"/>
              <a:t>: Let  </a:t>
            </a:r>
            <a:r>
              <a:rPr lang="en-US" sz="2400" i="1" dirty="0" smtClean="0"/>
              <a:t>A </a:t>
            </a:r>
            <a:r>
              <a:rPr lang="en-US" sz="2400" dirty="0" smtClean="0"/>
              <a:t>and </a:t>
            </a:r>
            <a:r>
              <a:rPr lang="en-US" sz="2400" i="1" dirty="0" smtClean="0"/>
              <a:t>B</a:t>
            </a:r>
            <a:r>
              <a:rPr lang="en-US" sz="2400" dirty="0" smtClean="0"/>
              <a:t> be sets. The </a:t>
            </a:r>
            <a:r>
              <a:rPr lang="en-US" sz="2400" i="1" dirty="0" smtClean="0"/>
              <a:t>difference</a:t>
            </a:r>
            <a:r>
              <a:rPr lang="en-US" sz="2400" dirty="0" smtClean="0"/>
              <a:t> of </a:t>
            </a:r>
            <a:r>
              <a:rPr lang="en-US" sz="2400" i="1" dirty="0" smtClean="0"/>
              <a:t>A</a:t>
            </a:r>
            <a:r>
              <a:rPr lang="en-US" sz="2400" dirty="0" smtClean="0"/>
              <a:t> and </a:t>
            </a:r>
            <a:r>
              <a:rPr lang="en-US" sz="2400" i="1" dirty="0" smtClean="0"/>
              <a:t>B</a:t>
            </a:r>
            <a:r>
              <a:rPr lang="en-US" sz="2400" dirty="0" smtClean="0"/>
              <a:t>, denoted by </a:t>
            </a:r>
            <a:r>
              <a:rPr lang="en-US" sz="2400" i="1" dirty="0" smtClean="0"/>
              <a:t>A</a:t>
            </a:r>
            <a:r>
              <a:rPr lang="en-US" sz="2400" dirty="0" smtClean="0"/>
              <a:t> – </a:t>
            </a:r>
            <a:r>
              <a:rPr lang="en-US" sz="2400" i="1" dirty="0" smtClean="0"/>
              <a:t>B</a:t>
            </a:r>
            <a:r>
              <a:rPr lang="en-US" sz="2400" dirty="0" smtClean="0"/>
              <a:t>, is the set containing the elements of </a:t>
            </a:r>
            <a:r>
              <a:rPr lang="en-US" sz="2400" i="1" dirty="0" smtClean="0"/>
              <a:t>A</a:t>
            </a:r>
            <a:r>
              <a:rPr lang="en-US" sz="2400" dirty="0" smtClean="0"/>
              <a:t> that are not in </a:t>
            </a:r>
            <a:r>
              <a:rPr lang="en-US" sz="2400" i="1" dirty="0" smtClean="0"/>
              <a:t>B</a:t>
            </a:r>
            <a:r>
              <a:rPr lang="en-US" sz="2400" dirty="0" smtClean="0"/>
              <a:t>. The difference of </a:t>
            </a:r>
            <a:r>
              <a:rPr lang="en-US" sz="2400" i="1" dirty="0" smtClean="0"/>
              <a:t>A</a:t>
            </a:r>
            <a:r>
              <a:rPr lang="en-US" sz="2400" dirty="0" smtClean="0"/>
              <a:t> and </a:t>
            </a:r>
            <a:r>
              <a:rPr lang="en-US" sz="2400" i="1" dirty="0" smtClean="0"/>
              <a:t>B</a:t>
            </a:r>
            <a:r>
              <a:rPr lang="en-US" sz="2400" dirty="0" smtClean="0"/>
              <a:t> is also called the complement of </a:t>
            </a:r>
            <a:r>
              <a:rPr lang="en-US" sz="2400" i="1" dirty="0" smtClean="0"/>
              <a:t>B</a:t>
            </a:r>
            <a:r>
              <a:rPr lang="en-US" sz="2400" dirty="0" smtClean="0"/>
              <a:t> with respect to </a:t>
            </a:r>
            <a:r>
              <a:rPr lang="en-US" sz="2400" i="1" dirty="0" smtClean="0"/>
              <a:t>A</a:t>
            </a:r>
            <a:r>
              <a:rPr lang="en-US" sz="2400" dirty="0" smtClean="0"/>
              <a:t>.</a:t>
            </a:r>
          </a:p>
          <a:p>
            <a:pPr>
              <a:buNone/>
            </a:pPr>
            <a:r>
              <a:rPr lang="en-US" sz="2400" dirty="0" smtClean="0"/>
              <a:t>               </a:t>
            </a:r>
            <a:r>
              <a:rPr lang="en-US" sz="2400" i="1" dirty="0" smtClean="0"/>
              <a:t>A</a:t>
            </a:r>
            <a:r>
              <a:rPr lang="en-US" sz="2400" dirty="0" smtClean="0"/>
              <a:t> – </a:t>
            </a:r>
            <a:r>
              <a:rPr lang="en-US" sz="2400" i="1" dirty="0" smtClean="0"/>
              <a:t>B</a:t>
            </a:r>
            <a:r>
              <a:rPr lang="en-US" sz="2400" dirty="0" smtClean="0">
                <a:latin typeface="Cambria Math" pitchFamily="18" charset="0"/>
                <a:ea typeface="Cambria Math" pitchFamily="18" charset="0"/>
              </a:rPr>
              <a:t> = {</a:t>
            </a:r>
            <a:r>
              <a:rPr lang="en-US" sz="2400" i="1" dirty="0" smtClean="0">
                <a:ea typeface="Cambria Math" pitchFamily="18" charset="0"/>
              </a:rPr>
              <a:t>x</a:t>
            </a:r>
            <a:r>
              <a:rPr lang="en-US" sz="2400" dirty="0" smtClean="0">
                <a:latin typeface="Cambria Math" pitchFamily="18" charset="0"/>
                <a:ea typeface="Cambria Math" pitchFamily="18" charset="0"/>
              </a:rPr>
              <a:t> </a:t>
            </a:r>
            <a:r>
              <a:rPr lang="en-US" sz="2400" dirty="0" smtClean="0">
                <a:latin typeface="Cambria Math"/>
                <a:ea typeface="Cambria Math"/>
              </a:rPr>
              <a:t>| </a:t>
            </a:r>
            <a:r>
              <a:rPr lang="en-US" sz="2400" i="1" dirty="0" smtClean="0">
                <a:ea typeface="Cambria Math"/>
              </a:rPr>
              <a:t>x</a:t>
            </a:r>
            <a:r>
              <a:rPr lang="en-US" sz="2400" dirty="0" smtClean="0">
                <a:latin typeface="Cambria Math"/>
                <a:ea typeface="Cambria Math"/>
              </a:rPr>
              <a:t> ∈ A </a:t>
            </a:r>
            <a:r>
              <a:rPr lang="en-US" sz="2400" dirty="0" smtClean="0">
                <a:latin typeface="Cambria Math"/>
                <a:ea typeface="Cambria Math"/>
                <a:sym typeface="Symbol"/>
              </a:rPr>
              <a:t></a:t>
            </a:r>
            <a:r>
              <a:rPr lang="en-US" sz="2400" dirty="0" smtClean="0">
                <a:latin typeface="Cambria Math"/>
                <a:ea typeface="Cambria Math"/>
              </a:rPr>
              <a:t> </a:t>
            </a:r>
            <a:r>
              <a:rPr lang="en-US" sz="2400" i="1" dirty="0" smtClean="0">
                <a:ea typeface="Cambria Math"/>
              </a:rPr>
              <a:t>x</a:t>
            </a:r>
            <a:r>
              <a:rPr lang="en-US" sz="2400" i="1" dirty="0" smtClean="0">
                <a:latin typeface="Cambria Math"/>
                <a:ea typeface="Cambria Math"/>
              </a:rPr>
              <a:t> </a:t>
            </a:r>
            <a:r>
              <a:rPr lang="en-US" sz="2400" dirty="0" smtClean="0">
                <a:latin typeface="Cambria Math"/>
                <a:ea typeface="Cambria Math"/>
              </a:rPr>
              <a:t>∉ </a:t>
            </a:r>
            <a:r>
              <a:rPr lang="en-US" sz="2400" i="1" dirty="0" smtClean="0">
                <a:ea typeface="Cambria Math"/>
              </a:rPr>
              <a:t>B</a:t>
            </a:r>
            <a:r>
              <a:rPr lang="en-US" sz="2400" dirty="0" smtClean="0">
                <a:latin typeface="Cambria Math"/>
                <a:ea typeface="Cambria Math"/>
              </a:rPr>
              <a:t>}  =   </a:t>
            </a:r>
            <a:r>
              <a:rPr lang="en-US" sz="2400" i="1" dirty="0" smtClean="0">
                <a:ea typeface="Cambria Math" pitchFamily="18" charset="0"/>
              </a:rPr>
              <a:t>A</a:t>
            </a:r>
            <a:r>
              <a:rPr lang="en-US" sz="2400" dirty="0" smtClean="0">
                <a:latin typeface="Cambria Math" pitchFamily="18" charset="0"/>
                <a:ea typeface="Cambria Math" pitchFamily="18" charset="0"/>
              </a:rPr>
              <a:t> ∩</a:t>
            </a:r>
            <a:r>
              <a:rPr lang="en-US" sz="2400" b="1" dirty="0" smtClean="0">
                <a:latin typeface="Cambria Math" pitchFamily="18" charset="0"/>
                <a:ea typeface="Cambria Math" pitchFamily="18" charset="0"/>
                <a:sym typeface="Symbol"/>
              </a:rPr>
              <a:t></a:t>
            </a:r>
            <a:r>
              <a:rPr lang="en-US" sz="2400" i="1" dirty="0" smtClean="0">
                <a:ea typeface="Cambria Math" pitchFamily="18" charset="0"/>
                <a:sym typeface="Symbol"/>
              </a:rPr>
              <a:t>B</a:t>
            </a:r>
            <a:endParaRPr lang="en-US" sz="2400" i="1" dirty="0" smtClean="0">
              <a:ea typeface="Cambria Math" pitchFamily="18" charset="0"/>
            </a:endParaRPr>
          </a:p>
        </p:txBody>
      </p:sp>
      <p:sp>
        <p:nvSpPr>
          <p:cNvPr id="14" name="Footer Placeholder 13"/>
          <p:cNvSpPr>
            <a:spLocks noGrp="1"/>
          </p:cNvSpPr>
          <p:nvPr>
            <p:ph type="ftr" sz="quarter" idx="11"/>
          </p:nvPr>
        </p:nvSpPr>
        <p:spPr/>
        <p:txBody>
          <a:bodyPr/>
          <a:lstStyle/>
          <a:p>
            <a:r>
              <a:rPr lang="en-US" smtClean="0"/>
              <a:t>DISCRETE STRUCTURES   UNIT-I</a:t>
            </a:r>
            <a:endParaRPr lang="en-US" dirty="0"/>
          </a:p>
        </p:txBody>
      </p:sp>
      <p:sp>
        <p:nvSpPr>
          <p:cNvPr id="13" name="Slide Number Placeholder 12"/>
          <p:cNvSpPr>
            <a:spLocks noGrp="1"/>
          </p:cNvSpPr>
          <p:nvPr>
            <p:ph type="sldNum" sz="quarter" idx="12"/>
          </p:nvPr>
        </p:nvSpPr>
        <p:spPr/>
        <p:txBody>
          <a:bodyPr/>
          <a:lstStyle/>
          <a:p>
            <a:pPr>
              <a:defRPr/>
            </a:pPr>
            <a:fld id="{0EFFCF1F-F02D-4594-A964-BA7CBAD841C0}" type="slidenum">
              <a:rPr lang="en-US" smtClean="0"/>
              <a:pPr>
                <a:defRPr/>
              </a:pPr>
              <a:t>49</a:t>
            </a:fld>
            <a:endParaRPr lang="en-US" dirty="0"/>
          </a:p>
        </p:txBody>
      </p:sp>
      <p:grpSp>
        <p:nvGrpSpPr>
          <p:cNvPr id="4" name="Group 37"/>
          <p:cNvGrpSpPr/>
          <p:nvPr/>
        </p:nvGrpSpPr>
        <p:grpSpPr>
          <a:xfrm>
            <a:off x="1905000" y="4953000"/>
            <a:ext cx="3429000" cy="1447800"/>
            <a:chOff x="5410200" y="4876800"/>
            <a:chExt cx="3429000" cy="1447800"/>
          </a:xfrm>
        </p:grpSpPr>
        <p:sp>
          <p:nvSpPr>
            <p:cNvPr id="29" name="Rectangle 28"/>
            <p:cNvSpPr/>
            <p:nvPr/>
          </p:nvSpPr>
          <p:spPr>
            <a:xfrm>
              <a:off x="5410200" y="48768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943600" y="5181600"/>
              <a:ext cx="1219200" cy="9906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629400" y="51816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8001000" y="4953000"/>
              <a:ext cx="838200" cy="369332"/>
            </a:xfrm>
            <a:prstGeom prst="rect">
              <a:avLst/>
            </a:prstGeom>
            <a:noFill/>
          </p:spPr>
          <p:txBody>
            <a:bodyPr wrap="square" rtlCol="0">
              <a:spAutoFit/>
            </a:bodyPr>
            <a:lstStyle/>
            <a:p>
              <a:r>
                <a:rPr lang="en-US" dirty="0" smtClean="0"/>
                <a:t>U</a:t>
              </a:r>
              <a:endParaRPr lang="en-US" dirty="0"/>
            </a:p>
          </p:txBody>
        </p:sp>
        <p:sp>
          <p:nvSpPr>
            <p:cNvPr id="35" name="TextBox 34"/>
            <p:cNvSpPr txBox="1"/>
            <p:nvPr/>
          </p:nvSpPr>
          <p:spPr>
            <a:xfrm>
              <a:off x="5715000" y="5181600"/>
              <a:ext cx="381000" cy="369332"/>
            </a:xfrm>
            <a:prstGeom prst="rect">
              <a:avLst/>
            </a:prstGeom>
            <a:noFill/>
          </p:spPr>
          <p:txBody>
            <a:bodyPr wrap="square" rtlCol="0">
              <a:spAutoFit/>
            </a:bodyPr>
            <a:lstStyle/>
            <a:p>
              <a:r>
                <a:rPr lang="en-US" dirty="0" smtClean="0"/>
                <a:t>A</a:t>
              </a:r>
              <a:endParaRPr lang="en-US" dirty="0"/>
            </a:p>
          </p:txBody>
        </p:sp>
        <p:sp>
          <p:nvSpPr>
            <p:cNvPr id="36" name="TextBox 35"/>
            <p:cNvSpPr txBox="1"/>
            <p:nvPr/>
          </p:nvSpPr>
          <p:spPr>
            <a:xfrm>
              <a:off x="7315200" y="5410200"/>
              <a:ext cx="381000" cy="369332"/>
            </a:xfrm>
            <a:prstGeom prst="rect">
              <a:avLst/>
            </a:prstGeom>
            <a:noFill/>
          </p:spPr>
          <p:txBody>
            <a:bodyPr wrap="square" rtlCol="0">
              <a:spAutoFit/>
            </a:bodyPr>
            <a:lstStyle/>
            <a:p>
              <a:r>
                <a:rPr lang="en-US" dirty="0" smtClean="0"/>
                <a:t>B</a:t>
              </a:r>
              <a:endParaRPr lang="en-US" dirty="0"/>
            </a:p>
          </p:txBody>
        </p:sp>
        <p:sp>
          <p:nvSpPr>
            <p:cNvPr id="37" name="Oval 36"/>
            <p:cNvSpPr/>
            <p:nvPr/>
          </p:nvSpPr>
          <p:spPr>
            <a:xfrm>
              <a:off x="6629400" y="5257800"/>
              <a:ext cx="5334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5181600" y="4953000"/>
            <a:ext cx="3505200" cy="369332"/>
          </a:xfrm>
          <a:prstGeom prst="rect">
            <a:avLst/>
          </a:prstGeom>
          <a:noFill/>
        </p:spPr>
        <p:txBody>
          <a:bodyPr wrap="square" rtlCol="0">
            <a:spAutoFit/>
          </a:bodyPr>
          <a:lstStyle/>
          <a:p>
            <a:r>
              <a:rPr lang="en-US" dirty="0" smtClean="0"/>
              <a:t>Venn Diagram</a:t>
            </a:r>
            <a:r>
              <a:rPr lang="en-US" dirty="0" smtClean="0">
                <a:latin typeface="Cambria Math"/>
                <a:ea typeface="Cambria Math"/>
              </a:rPr>
              <a:t>  for </a:t>
            </a:r>
            <a:r>
              <a:rPr lang="en-US" i="1" dirty="0" smtClean="0">
                <a:latin typeface="Cambria Math"/>
                <a:ea typeface="Cambria Math"/>
              </a:rPr>
              <a:t>A</a:t>
            </a:r>
            <a:r>
              <a:rPr lang="en-US" dirty="0" smtClean="0">
                <a:latin typeface="Cambria Math"/>
                <a:ea typeface="Cambria Math"/>
              </a:rPr>
              <a:t> − </a:t>
            </a:r>
            <a:r>
              <a:rPr lang="en-US" i="1" dirty="0" smtClean="0">
                <a:latin typeface="Cambria Math"/>
                <a:ea typeface="Cambria Math"/>
              </a:rPr>
              <a:t>B</a:t>
            </a:r>
            <a:r>
              <a:rPr lang="en-US" dirty="0" smtClean="0"/>
              <a:t>    </a:t>
            </a:r>
            <a:endParaRPr lang="en-US" dirty="0"/>
          </a:p>
        </p:txBody>
      </p:sp>
    </p:spTree>
  </p:cSld>
  <p:clrMapOvr>
    <a:masterClrMapping/>
  </p:clrMapOvr>
  <p:transition>
    <p:sndAc>
      <p:end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231061" cy="1081087"/>
          </a:xfrm>
        </p:spPr>
        <p:txBody>
          <a:bodyPr/>
          <a:lstStyle/>
          <a:p>
            <a:r>
              <a:rPr lang="en-US" dirty="0" smtClean="0"/>
              <a:t>  </a:t>
            </a:r>
            <a:r>
              <a:rPr lang="en-US" sz="3600" dirty="0" smtClean="0">
                <a:solidFill>
                  <a:srgbClr val="FF0000"/>
                </a:solidFill>
              </a:rPr>
              <a:t>Assessment Scheme * change now</a:t>
            </a:r>
            <a:endParaRPr lang="en-US" dirty="0">
              <a:solidFill>
                <a:srgbClr val="FF0000"/>
              </a:solidFill>
            </a:endParaRPr>
          </a:p>
        </p:txBody>
      </p:sp>
      <p:pic>
        <p:nvPicPr>
          <p:cNvPr id="157697" name="Picture 1" descr="C:\Users\Exam\Desktop\Untitled.png"/>
          <p:cNvPicPr>
            <a:picLocks noGrp="1" noChangeAspect="1" noChangeArrowheads="1"/>
          </p:cNvPicPr>
          <p:nvPr>
            <p:ph idx="1"/>
          </p:nvPr>
        </p:nvPicPr>
        <p:blipFill>
          <a:blip r:embed="rId2"/>
          <a:srcRect/>
          <a:stretch>
            <a:fillRect/>
          </a:stretch>
        </p:blipFill>
        <p:spPr bwMode="auto">
          <a:xfrm>
            <a:off x="376930" y="2265218"/>
            <a:ext cx="8157469" cy="3276600"/>
          </a:xfrm>
          <a:prstGeom prst="rect">
            <a:avLst/>
          </a:prstGeom>
          <a:noFill/>
        </p:spPr>
      </p:pic>
      <p:sp>
        <p:nvSpPr>
          <p:cNvPr id="4" name="Footer Placeholder 3"/>
          <p:cNvSpPr>
            <a:spLocks noGrp="1"/>
          </p:cNvSpPr>
          <p:nvPr>
            <p:ph type="ftr" sz="quarter" idx="11"/>
          </p:nvPr>
        </p:nvSpPr>
        <p:spPr/>
        <p:txBody>
          <a:bodyPr/>
          <a:lstStyle/>
          <a:p>
            <a:r>
              <a:rPr lang="en-US" smtClean="0"/>
              <a:t>DISCRETE STRUCTURES   UNIT-I</a:t>
            </a:r>
            <a:endParaRPr lang="en-US" dirty="0"/>
          </a:p>
        </p:txBody>
      </p:sp>
      <p:sp>
        <p:nvSpPr>
          <p:cNvPr id="5" name="Slide Number Placeholder 4"/>
          <p:cNvSpPr>
            <a:spLocks noGrp="1"/>
          </p:cNvSpPr>
          <p:nvPr>
            <p:ph type="sldNum" sz="quarter" idx="12"/>
          </p:nvPr>
        </p:nvSpPr>
        <p:spPr/>
        <p:txBody>
          <a:bodyPr/>
          <a:lstStyle/>
          <a:p>
            <a:pPr>
              <a:defRPr/>
            </a:pPr>
            <a:fld id="{0EFFCF1F-F02D-4594-A964-BA7CBAD841C0}" type="slidenum">
              <a:rPr lang="en-US" smtClean="0"/>
              <a:pPr>
                <a:defRPr/>
              </a:pPr>
              <a:t>5</a:t>
            </a:fld>
            <a:endParaRPr lang="en-US" dirty="0"/>
          </a:p>
        </p:txBody>
      </p:sp>
    </p:spTree>
  </p:cSld>
  <p:clrMapOvr>
    <a:masterClrMapping/>
  </p:clrMapOvr>
  <p:transition>
    <p:sndAc>
      <p:endSnd/>
    </p:sndAc>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1150938" y="214313"/>
            <a:ext cx="6392862" cy="1309687"/>
          </a:xfrm>
          <a:ln/>
        </p:spPr>
        <p:txBody>
          <a:bodyPr/>
          <a:lstStyle/>
          <a:p>
            <a:r>
              <a:rPr lang="en-US" altLang="ko-KR" dirty="0">
                <a:ea typeface="굴림" charset="-127"/>
              </a:rPr>
              <a:t>Set Difference - Venn Diagram</a:t>
            </a:r>
          </a:p>
        </p:txBody>
      </p:sp>
      <p:sp>
        <p:nvSpPr>
          <p:cNvPr id="243715" name="Rectangle 3"/>
          <p:cNvSpPr>
            <a:spLocks noGrp="1" noChangeArrowheads="1"/>
          </p:cNvSpPr>
          <p:nvPr>
            <p:ph idx="1"/>
          </p:nvPr>
        </p:nvSpPr>
        <p:spPr>
          <a:ln/>
        </p:spPr>
        <p:txBody>
          <a:bodyPr/>
          <a:lstStyle/>
          <a:p>
            <a:r>
              <a:rPr lang="en-US" altLang="ko-KR" i="1">
                <a:ea typeface="굴림" charset="-127"/>
              </a:rPr>
              <a:t>A</a:t>
            </a:r>
            <a:r>
              <a:rPr lang="en-US" altLang="ko-KR">
                <a:ea typeface="굴림" charset="-127"/>
              </a:rPr>
              <a:t>-</a:t>
            </a:r>
            <a:r>
              <a:rPr lang="en-US" altLang="ko-KR" i="1">
                <a:ea typeface="굴림" charset="-127"/>
              </a:rPr>
              <a:t>B</a:t>
            </a:r>
            <a:r>
              <a:rPr lang="en-US" altLang="ko-KR">
                <a:ea typeface="굴림" charset="-127"/>
              </a:rPr>
              <a:t> is what’s left after </a:t>
            </a:r>
            <a:r>
              <a:rPr lang="en-US" altLang="ko-KR" i="1">
                <a:ea typeface="굴림" charset="-127"/>
              </a:rPr>
              <a:t>B</a:t>
            </a:r>
            <a:r>
              <a:rPr lang="en-US" altLang="ko-KR">
                <a:ea typeface="굴림" charset="-127"/>
              </a:rPr>
              <a:t/>
            </a:r>
            <a:br>
              <a:rPr lang="en-US" altLang="ko-KR">
                <a:ea typeface="굴림" charset="-127"/>
              </a:rPr>
            </a:br>
            <a:r>
              <a:rPr lang="en-US" altLang="ko-KR">
                <a:ea typeface="굴림" charset="-127"/>
              </a:rPr>
              <a:t>“takes a bite out of </a:t>
            </a:r>
            <a:r>
              <a:rPr lang="en-US" altLang="ko-KR" i="1">
                <a:ea typeface="굴림" charset="-127"/>
              </a:rPr>
              <a:t>A</a:t>
            </a:r>
            <a:r>
              <a:rPr lang="en-US" altLang="ko-KR">
                <a:ea typeface="굴림" charset="-127"/>
              </a:rPr>
              <a:t>”</a:t>
            </a:r>
          </a:p>
        </p:txBody>
      </p:sp>
      <p:sp>
        <p:nvSpPr>
          <p:cNvPr id="26" name="Footer Placeholder 25"/>
          <p:cNvSpPr>
            <a:spLocks noGrp="1"/>
          </p:cNvSpPr>
          <p:nvPr>
            <p:ph type="ftr" sz="quarter" idx="11"/>
          </p:nvPr>
        </p:nvSpPr>
        <p:spPr/>
        <p:txBody>
          <a:bodyPr/>
          <a:lstStyle/>
          <a:p>
            <a:r>
              <a:rPr lang="en-US" smtClean="0"/>
              <a:t>DISCRETE STRUCTURES   UNIT-I</a:t>
            </a:r>
            <a:endParaRPr lang="en-US" dirty="0"/>
          </a:p>
        </p:txBody>
      </p:sp>
      <p:sp>
        <p:nvSpPr>
          <p:cNvPr id="25" name="Slide Number Placeholder 3"/>
          <p:cNvSpPr>
            <a:spLocks noGrp="1"/>
          </p:cNvSpPr>
          <p:nvPr>
            <p:ph type="sldNum" sz="quarter" idx="12"/>
          </p:nvPr>
        </p:nvSpPr>
        <p:spPr/>
        <p:txBody>
          <a:bodyPr/>
          <a:lstStyle/>
          <a:p>
            <a:fld id="{BF1FA37A-A4DE-4F96-9B9F-DC6EA39B7440}" type="slidenum">
              <a:rPr lang="ko-KR" altLang="en-US"/>
              <a:pPr/>
              <a:t>50</a:t>
            </a:fld>
            <a:endParaRPr lang="en-US" altLang="ko-KR"/>
          </a:p>
        </p:txBody>
      </p:sp>
      <p:sp>
        <p:nvSpPr>
          <p:cNvPr id="243716" name="Oval 4"/>
          <p:cNvSpPr>
            <a:spLocks noChangeArrowheads="1"/>
          </p:cNvSpPr>
          <p:nvPr/>
        </p:nvSpPr>
        <p:spPr bwMode="auto">
          <a:xfrm>
            <a:off x="1371600" y="3124200"/>
            <a:ext cx="3200400" cy="2057400"/>
          </a:xfrm>
          <a:prstGeom prst="ellipse">
            <a:avLst/>
          </a:prstGeom>
          <a:solidFill>
            <a:srgbClr val="FFCC99"/>
          </a:solidFill>
          <a:ln w="9525">
            <a:solidFill>
              <a:schemeClr val="tx1"/>
            </a:solidFill>
            <a:round/>
            <a:headEnd/>
            <a:tailEnd/>
          </a:ln>
          <a:effectLst/>
        </p:spPr>
        <p:txBody>
          <a:bodyPr wrap="none" anchor="ctr"/>
          <a:lstStyle/>
          <a:p>
            <a:endParaRPr lang="en-US"/>
          </a:p>
        </p:txBody>
      </p:sp>
      <p:sp>
        <p:nvSpPr>
          <p:cNvPr id="243717" name="Text Box 5"/>
          <p:cNvSpPr txBox="1">
            <a:spLocks noChangeArrowheads="1"/>
          </p:cNvSpPr>
          <p:nvPr/>
        </p:nvSpPr>
        <p:spPr bwMode="auto">
          <a:xfrm>
            <a:off x="2286000" y="5105400"/>
            <a:ext cx="1447800" cy="701675"/>
          </a:xfrm>
          <a:prstGeom prst="rect">
            <a:avLst/>
          </a:prstGeom>
          <a:noFill/>
          <a:ln w="9525">
            <a:noFill/>
            <a:miter lim="800000"/>
            <a:headEnd/>
            <a:tailEnd/>
          </a:ln>
          <a:effectLst/>
        </p:spPr>
        <p:txBody>
          <a:bodyPr>
            <a:spAutoFit/>
          </a:bodyPr>
          <a:lstStyle/>
          <a:p>
            <a:pPr>
              <a:spcBef>
                <a:spcPct val="50000"/>
              </a:spcBef>
            </a:pPr>
            <a:r>
              <a:rPr lang="en-US" altLang="ko-KR" sz="4000">
                <a:ea typeface="굴림" charset="-127"/>
              </a:rPr>
              <a:t>Set </a:t>
            </a:r>
            <a:r>
              <a:rPr lang="en-US" altLang="ko-KR" sz="4000" i="1">
                <a:ea typeface="굴림" charset="-127"/>
              </a:rPr>
              <a:t>A</a:t>
            </a:r>
            <a:endParaRPr lang="en-US" altLang="ko-KR">
              <a:ea typeface="굴림" charset="-127"/>
            </a:endParaRPr>
          </a:p>
        </p:txBody>
      </p:sp>
      <p:sp>
        <p:nvSpPr>
          <p:cNvPr id="243718" name="Oval 6"/>
          <p:cNvSpPr>
            <a:spLocks noChangeArrowheads="1"/>
          </p:cNvSpPr>
          <p:nvPr/>
        </p:nvSpPr>
        <p:spPr bwMode="auto">
          <a:xfrm>
            <a:off x="3429000" y="3200400"/>
            <a:ext cx="3276600" cy="2057400"/>
          </a:xfrm>
          <a:prstGeom prst="ellipse">
            <a:avLst/>
          </a:prstGeom>
          <a:solidFill>
            <a:srgbClr val="0000FF">
              <a:alpha val="50000"/>
            </a:srgbClr>
          </a:solidFill>
          <a:ln w="9525">
            <a:solidFill>
              <a:schemeClr val="tx1"/>
            </a:solidFill>
            <a:round/>
            <a:headEnd/>
            <a:tailEnd/>
          </a:ln>
          <a:effectLst/>
        </p:spPr>
        <p:txBody>
          <a:bodyPr wrap="none" anchor="ctr"/>
          <a:lstStyle/>
          <a:p>
            <a:endParaRPr lang="en-US"/>
          </a:p>
        </p:txBody>
      </p:sp>
      <p:sp>
        <p:nvSpPr>
          <p:cNvPr id="243719" name="Text Box 7"/>
          <p:cNvSpPr txBox="1">
            <a:spLocks noChangeArrowheads="1"/>
          </p:cNvSpPr>
          <p:nvPr/>
        </p:nvSpPr>
        <p:spPr bwMode="auto">
          <a:xfrm>
            <a:off x="4419600" y="5181600"/>
            <a:ext cx="1447800" cy="701675"/>
          </a:xfrm>
          <a:prstGeom prst="rect">
            <a:avLst/>
          </a:prstGeom>
          <a:noFill/>
          <a:ln w="9525">
            <a:noFill/>
            <a:miter lim="800000"/>
            <a:headEnd/>
            <a:tailEnd/>
          </a:ln>
          <a:effectLst/>
        </p:spPr>
        <p:txBody>
          <a:bodyPr>
            <a:spAutoFit/>
          </a:bodyPr>
          <a:lstStyle/>
          <a:p>
            <a:pPr>
              <a:spcBef>
                <a:spcPct val="50000"/>
              </a:spcBef>
            </a:pPr>
            <a:r>
              <a:rPr lang="en-US" altLang="ko-KR" sz="4000">
                <a:ea typeface="굴림" charset="-127"/>
              </a:rPr>
              <a:t>Set </a:t>
            </a:r>
            <a:r>
              <a:rPr lang="en-US" altLang="ko-KR" sz="4000" i="1">
                <a:ea typeface="굴림" charset="-127"/>
              </a:rPr>
              <a:t>B</a:t>
            </a:r>
            <a:endParaRPr lang="en-US" altLang="ko-KR">
              <a:ea typeface="굴림" charset="-127"/>
            </a:endParaRPr>
          </a:p>
        </p:txBody>
      </p:sp>
      <p:grpSp>
        <p:nvGrpSpPr>
          <p:cNvPr id="2" name="Group 8"/>
          <p:cNvGrpSpPr>
            <a:grpSpLocks/>
          </p:cNvGrpSpPr>
          <p:nvPr/>
        </p:nvGrpSpPr>
        <p:grpSpPr bwMode="auto">
          <a:xfrm>
            <a:off x="1397000" y="3140075"/>
            <a:ext cx="2695575" cy="2046288"/>
            <a:chOff x="880" y="1978"/>
            <a:chExt cx="1698" cy="1289"/>
          </a:xfrm>
        </p:grpSpPr>
        <p:sp>
          <p:nvSpPr>
            <p:cNvPr id="243721" name="Freeform 9"/>
            <p:cNvSpPr>
              <a:spLocks/>
            </p:cNvSpPr>
            <p:nvPr/>
          </p:nvSpPr>
          <p:spPr bwMode="auto">
            <a:xfrm>
              <a:off x="880" y="1978"/>
              <a:ext cx="1698" cy="1289"/>
            </a:xfrm>
            <a:custGeom>
              <a:avLst/>
              <a:gdLst/>
              <a:ahLst/>
              <a:cxnLst>
                <a:cxn ang="0">
                  <a:pos x="466" y="1176"/>
                </a:cxn>
                <a:cxn ang="0">
                  <a:pos x="320" y="1119"/>
                </a:cxn>
                <a:cxn ang="0">
                  <a:pos x="271" y="1087"/>
                </a:cxn>
                <a:cxn ang="0">
                  <a:pos x="198" y="1006"/>
                </a:cxn>
                <a:cxn ang="0">
                  <a:pos x="166" y="965"/>
                </a:cxn>
                <a:cxn ang="0">
                  <a:pos x="125" y="933"/>
                </a:cxn>
                <a:cxn ang="0">
                  <a:pos x="93" y="860"/>
                </a:cxn>
                <a:cxn ang="0">
                  <a:pos x="61" y="819"/>
                </a:cxn>
                <a:cxn ang="0">
                  <a:pos x="36" y="746"/>
                </a:cxn>
                <a:cxn ang="0">
                  <a:pos x="28" y="722"/>
                </a:cxn>
                <a:cxn ang="0">
                  <a:pos x="20" y="511"/>
                </a:cxn>
                <a:cxn ang="0">
                  <a:pos x="69" y="398"/>
                </a:cxn>
                <a:cxn ang="0">
                  <a:pos x="101" y="333"/>
                </a:cxn>
                <a:cxn ang="0">
                  <a:pos x="158" y="276"/>
                </a:cxn>
                <a:cxn ang="0">
                  <a:pos x="231" y="227"/>
                </a:cxn>
                <a:cxn ang="0">
                  <a:pos x="312" y="162"/>
                </a:cxn>
                <a:cxn ang="0">
                  <a:pos x="450" y="106"/>
                </a:cxn>
                <a:cxn ang="0">
                  <a:pos x="701" y="25"/>
                </a:cxn>
                <a:cxn ang="0">
                  <a:pos x="1034" y="0"/>
                </a:cxn>
                <a:cxn ang="0">
                  <a:pos x="1423" y="73"/>
                </a:cxn>
                <a:cxn ang="0">
                  <a:pos x="1577" y="122"/>
                </a:cxn>
                <a:cxn ang="0">
                  <a:pos x="1691" y="171"/>
                </a:cxn>
                <a:cxn ang="0">
                  <a:pos x="1609" y="195"/>
                </a:cxn>
                <a:cxn ang="0">
                  <a:pos x="1536" y="235"/>
                </a:cxn>
                <a:cxn ang="0">
                  <a:pos x="1455" y="292"/>
                </a:cxn>
                <a:cxn ang="0">
                  <a:pos x="1439" y="325"/>
                </a:cxn>
                <a:cxn ang="0">
                  <a:pos x="1374" y="389"/>
                </a:cxn>
                <a:cxn ang="0">
                  <a:pos x="1342" y="438"/>
                </a:cxn>
                <a:cxn ang="0">
                  <a:pos x="1293" y="519"/>
                </a:cxn>
                <a:cxn ang="0">
                  <a:pos x="1277" y="584"/>
                </a:cxn>
                <a:cxn ang="0">
                  <a:pos x="1269" y="633"/>
                </a:cxn>
                <a:cxn ang="0">
                  <a:pos x="1285" y="852"/>
                </a:cxn>
                <a:cxn ang="0">
                  <a:pos x="1399" y="1046"/>
                </a:cxn>
                <a:cxn ang="0">
                  <a:pos x="1601" y="1168"/>
                </a:cxn>
                <a:cxn ang="0">
                  <a:pos x="1285" y="1273"/>
                </a:cxn>
                <a:cxn ang="0">
                  <a:pos x="985" y="1289"/>
                </a:cxn>
                <a:cxn ang="0">
                  <a:pos x="685" y="1257"/>
                </a:cxn>
                <a:cxn ang="0">
                  <a:pos x="555" y="1200"/>
                </a:cxn>
                <a:cxn ang="0">
                  <a:pos x="466" y="1176"/>
                </a:cxn>
              </a:cxnLst>
              <a:rect l="0" t="0" r="r" b="b"/>
              <a:pathLst>
                <a:path w="1698" h="1289">
                  <a:moveTo>
                    <a:pt x="466" y="1176"/>
                  </a:moveTo>
                  <a:cubicBezTo>
                    <a:pt x="416" y="1160"/>
                    <a:pt x="366" y="1144"/>
                    <a:pt x="320" y="1119"/>
                  </a:cubicBezTo>
                  <a:cubicBezTo>
                    <a:pt x="303" y="1110"/>
                    <a:pt x="271" y="1087"/>
                    <a:pt x="271" y="1087"/>
                  </a:cubicBezTo>
                  <a:cubicBezTo>
                    <a:pt x="260" y="1051"/>
                    <a:pt x="227" y="1029"/>
                    <a:pt x="198" y="1006"/>
                  </a:cubicBezTo>
                  <a:cubicBezTo>
                    <a:pt x="163" y="978"/>
                    <a:pt x="202" y="1001"/>
                    <a:pt x="166" y="965"/>
                  </a:cubicBezTo>
                  <a:cubicBezTo>
                    <a:pt x="154" y="953"/>
                    <a:pt x="138" y="945"/>
                    <a:pt x="125" y="933"/>
                  </a:cubicBezTo>
                  <a:cubicBezTo>
                    <a:pt x="117" y="909"/>
                    <a:pt x="106" y="881"/>
                    <a:pt x="93" y="860"/>
                  </a:cubicBezTo>
                  <a:cubicBezTo>
                    <a:pt x="65" y="812"/>
                    <a:pt x="88" y="880"/>
                    <a:pt x="61" y="819"/>
                  </a:cubicBezTo>
                  <a:cubicBezTo>
                    <a:pt x="58" y="812"/>
                    <a:pt x="41" y="762"/>
                    <a:pt x="36" y="746"/>
                  </a:cubicBezTo>
                  <a:cubicBezTo>
                    <a:pt x="33" y="738"/>
                    <a:pt x="28" y="722"/>
                    <a:pt x="28" y="722"/>
                  </a:cubicBezTo>
                  <a:cubicBezTo>
                    <a:pt x="38" y="622"/>
                    <a:pt x="0" y="610"/>
                    <a:pt x="20" y="511"/>
                  </a:cubicBezTo>
                  <a:cubicBezTo>
                    <a:pt x="22" y="499"/>
                    <a:pt x="64" y="402"/>
                    <a:pt x="69" y="398"/>
                  </a:cubicBezTo>
                  <a:cubicBezTo>
                    <a:pt x="85" y="387"/>
                    <a:pt x="82" y="339"/>
                    <a:pt x="101" y="333"/>
                  </a:cubicBezTo>
                  <a:cubicBezTo>
                    <a:pt x="117" y="328"/>
                    <a:pt x="144" y="285"/>
                    <a:pt x="158" y="276"/>
                  </a:cubicBezTo>
                  <a:cubicBezTo>
                    <a:pt x="214" y="239"/>
                    <a:pt x="188" y="241"/>
                    <a:pt x="231" y="227"/>
                  </a:cubicBezTo>
                  <a:cubicBezTo>
                    <a:pt x="274" y="164"/>
                    <a:pt x="226" y="243"/>
                    <a:pt x="312" y="162"/>
                  </a:cubicBezTo>
                  <a:cubicBezTo>
                    <a:pt x="332" y="144"/>
                    <a:pt x="423" y="117"/>
                    <a:pt x="450" y="106"/>
                  </a:cubicBezTo>
                  <a:cubicBezTo>
                    <a:pt x="511" y="80"/>
                    <a:pt x="637" y="37"/>
                    <a:pt x="701" y="25"/>
                  </a:cubicBezTo>
                  <a:cubicBezTo>
                    <a:pt x="831" y="1"/>
                    <a:pt x="903" y="18"/>
                    <a:pt x="1034" y="0"/>
                  </a:cubicBezTo>
                  <a:cubicBezTo>
                    <a:pt x="1185" y="14"/>
                    <a:pt x="1278" y="27"/>
                    <a:pt x="1423" y="73"/>
                  </a:cubicBezTo>
                  <a:cubicBezTo>
                    <a:pt x="1450" y="91"/>
                    <a:pt x="1546" y="112"/>
                    <a:pt x="1577" y="122"/>
                  </a:cubicBezTo>
                  <a:cubicBezTo>
                    <a:pt x="1582" y="128"/>
                    <a:pt x="1685" y="166"/>
                    <a:pt x="1691" y="171"/>
                  </a:cubicBezTo>
                  <a:cubicBezTo>
                    <a:pt x="1698" y="177"/>
                    <a:pt x="1609" y="185"/>
                    <a:pt x="1609" y="195"/>
                  </a:cubicBezTo>
                  <a:cubicBezTo>
                    <a:pt x="1609" y="199"/>
                    <a:pt x="1543" y="229"/>
                    <a:pt x="1536" y="235"/>
                  </a:cubicBezTo>
                  <a:cubicBezTo>
                    <a:pt x="1512" y="254"/>
                    <a:pt x="1482" y="276"/>
                    <a:pt x="1455" y="292"/>
                  </a:cubicBezTo>
                  <a:cubicBezTo>
                    <a:pt x="1401" y="324"/>
                    <a:pt x="1494" y="281"/>
                    <a:pt x="1439" y="325"/>
                  </a:cubicBezTo>
                  <a:cubicBezTo>
                    <a:pt x="1412" y="347"/>
                    <a:pt x="1398" y="363"/>
                    <a:pt x="1374" y="389"/>
                  </a:cubicBezTo>
                  <a:cubicBezTo>
                    <a:pt x="1358" y="437"/>
                    <a:pt x="1379" y="391"/>
                    <a:pt x="1342" y="438"/>
                  </a:cubicBezTo>
                  <a:cubicBezTo>
                    <a:pt x="1319" y="468"/>
                    <a:pt x="1314" y="487"/>
                    <a:pt x="1293" y="519"/>
                  </a:cubicBezTo>
                  <a:cubicBezTo>
                    <a:pt x="1283" y="533"/>
                    <a:pt x="1283" y="568"/>
                    <a:pt x="1277" y="584"/>
                  </a:cubicBezTo>
                  <a:cubicBezTo>
                    <a:pt x="1274" y="592"/>
                    <a:pt x="1269" y="633"/>
                    <a:pt x="1269" y="633"/>
                  </a:cubicBezTo>
                  <a:cubicBezTo>
                    <a:pt x="1287" y="746"/>
                    <a:pt x="1249" y="743"/>
                    <a:pt x="1285" y="852"/>
                  </a:cubicBezTo>
                  <a:cubicBezTo>
                    <a:pt x="1291" y="870"/>
                    <a:pt x="1388" y="1030"/>
                    <a:pt x="1399" y="1046"/>
                  </a:cubicBezTo>
                  <a:cubicBezTo>
                    <a:pt x="1445" y="1115"/>
                    <a:pt x="1575" y="1091"/>
                    <a:pt x="1601" y="1168"/>
                  </a:cubicBezTo>
                  <a:cubicBezTo>
                    <a:pt x="1514" y="1197"/>
                    <a:pt x="1389" y="1268"/>
                    <a:pt x="1285" y="1273"/>
                  </a:cubicBezTo>
                  <a:cubicBezTo>
                    <a:pt x="1217" y="1282"/>
                    <a:pt x="1052" y="1276"/>
                    <a:pt x="985" y="1289"/>
                  </a:cubicBezTo>
                  <a:cubicBezTo>
                    <a:pt x="861" y="1274"/>
                    <a:pt x="810" y="1268"/>
                    <a:pt x="685" y="1257"/>
                  </a:cubicBezTo>
                  <a:cubicBezTo>
                    <a:pt x="656" y="1251"/>
                    <a:pt x="591" y="1210"/>
                    <a:pt x="555" y="1200"/>
                  </a:cubicBezTo>
                  <a:cubicBezTo>
                    <a:pt x="527" y="1192"/>
                    <a:pt x="495" y="1176"/>
                    <a:pt x="466" y="1176"/>
                  </a:cubicBezTo>
                  <a:close/>
                </a:path>
              </a:pathLst>
            </a:custGeom>
            <a:noFill/>
            <a:ln w="101600">
              <a:solidFill>
                <a:srgbClr val="FF0000"/>
              </a:solidFill>
              <a:round/>
              <a:headEnd/>
              <a:tailEnd/>
            </a:ln>
            <a:effectLst/>
          </p:spPr>
          <p:txBody>
            <a:bodyPr wrap="none" anchor="ctr"/>
            <a:lstStyle/>
            <a:p>
              <a:endParaRPr lang="en-US"/>
            </a:p>
          </p:txBody>
        </p:sp>
        <p:sp>
          <p:nvSpPr>
            <p:cNvPr id="243722" name="Text Box 10"/>
            <p:cNvSpPr txBox="1">
              <a:spLocks noChangeArrowheads="1"/>
            </p:cNvSpPr>
            <p:nvPr/>
          </p:nvSpPr>
          <p:spPr bwMode="auto">
            <a:xfrm>
              <a:off x="1200" y="2160"/>
              <a:ext cx="912" cy="826"/>
            </a:xfrm>
            <a:prstGeom prst="rect">
              <a:avLst/>
            </a:prstGeom>
            <a:noFill/>
            <a:ln w="9525">
              <a:noFill/>
              <a:miter lim="800000"/>
              <a:headEnd/>
              <a:tailEnd/>
            </a:ln>
            <a:effectLst/>
          </p:spPr>
          <p:txBody>
            <a:bodyPr>
              <a:spAutoFit/>
            </a:bodyPr>
            <a:lstStyle/>
            <a:p>
              <a:pPr>
                <a:spcBef>
                  <a:spcPct val="50000"/>
                </a:spcBef>
              </a:pPr>
              <a:r>
                <a:rPr lang="ko-KR" altLang="en-US" sz="4000" b="1">
                  <a:solidFill>
                    <a:srgbClr val="FF0000"/>
                  </a:solidFill>
                  <a:ea typeface="굴림" charset="-127"/>
                </a:rPr>
                <a:t> </a:t>
              </a:r>
              <a:r>
                <a:rPr lang="en-US" altLang="ko-KR" sz="4000" b="1">
                  <a:solidFill>
                    <a:srgbClr val="FF0000"/>
                  </a:solidFill>
                  <a:ea typeface="굴림" charset="-127"/>
                </a:rPr>
                <a:t>Set</a:t>
              </a:r>
              <a:br>
                <a:rPr lang="en-US" altLang="ko-KR" sz="4000" b="1">
                  <a:solidFill>
                    <a:srgbClr val="FF0000"/>
                  </a:solidFill>
                  <a:ea typeface="굴림" charset="-127"/>
                </a:rPr>
              </a:br>
              <a:r>
                <a:rPr lang="en-US" altLang="ko-KR" sz="4000" b="1" i="1">
                  <a:solidFill>
                    <a:srgbClr val="FF0000"/>
                  </a:solidFill>
                  <a:ea typeface="굴림" charset="-127"/>
                </a:rPr>
                <a:t>A</a:t>
              </a:r>
              <a:r>
                <a:rPr lang="en-US" altLang="ko-KR" sz="4000">
                  <a:solidFill>
                    <a:srgbClr val="FF0000"/>
                  </a:solidFill>
                  <a:ea typeface="굴림" charset="-127"/>
                  <a:sym typeface="Symbol" pitchFamily="18" charset="2"/>
                </a:rPr>
                <a:t></a:t>
              </a:r>
              <a:r>
                <a:rPr lang="en-US" altLang="ko-KR" sz="4000" b="1" i="1">
                  <a:solidFill>
                    <a:srgbClr val="FF0000"/>
                  </a:solidFill>
                  <a:ea typeface="굴림" charset="-127"/>
                  <a:sym typeface="Symbol" pitchFamily="18" charset="2"/>
                </a:rPr>
                <a:t>B</a:t>
              </a:r>
              <a:endParaRPr lang="en-US" altLang="ko-KR">
                <a:ea typeface="굴림" charset="-127"/>
              </a:endParaRPr>
            </a:p>
          </p:txBody>
        </p:sp>
      </p:grpSp>
      <p:grpSp>
        <p:nvGrpSpPr>
          <p:cNvPr id="3" name="Group 11"/>
          <p:cNvGrpSpPr>
            <a:grpSpLocks/>
          </p:cNvGrpSpPr>
          <p:nvPr/>
        </p:nvGrpSpPr>
        <p:grpSpPr bwMode="auto">
          <a:xfrm>
            <a:off x="3657600" y="2514600"/>
            <a:ext cx="5181600" cy="2514600"/>
            <a:chOff x="2304" y="1536"/>
            <a:chExt cx="3264" cy="1584"/>
          </a:xfrm>
        </p:grpSpPr>
        <p:sp>
          <p:nvSpPr>
            <p:cNvPr id="243724" name="AutoShape 12"/>
            <p:cNvSpPr>
              <a:spLocks noChangeArrowheads="1"/>
            </p:cNvSpPr>
            <p:nvPr/>
          </p:nvSpPr>
          <p:spPr bwMode="auto">
            <a:xfrm>
              <a:off x="4272" y="1536"/>
              <a:ext cx="1296" cy="864"/>
            </a:xfrm>
            <a:prstGeom prst="wedgeEllipseCallout">
              <a:avLst>
                <a:gd name="adj1" fmla="val -58796"/>
                <a:gd name="adj2" fmla="val 36227"/>
              </a:avLst>
            </a:prstGeom>
            <a:solidFill>
              <a:schemeClr val="accent1"/>
            </a:solidFill>
            <a:ln w="9525">
              <a:solidFill>
                <a:schemeClr val="tx1"/>
              </a:solidFill>
              <a:miter lim="800000"/>
              <a:headEnd/>
              <a:tailEnd/>
            </a:ln>
            <a:effectLst/>
          </p:spPr>
          <p:txBody>
            <a:bodyPr wrap="none" anchor="ctr"/>
            <a:lstStyle/>
            <a:p>
              <a:pPr algn="ctr"/>
              <a:r>
                <a:rPr lang="en-US" altLang="ko-KR" sz="4000">
                  <a:latin typeface="Beesknees ITC" pitchFamily="82" charset="0"/>
                  <a:ea typeface="굴림" charset="-127"/>
                </a:rPr>
                <a:t>Chomp!</a:t>
              </a:r>
              <a:endParaRPr lang="en-US" altLang="ko-KR">
                <a:ea typeface="굴림" charset="-127"/>
              </a:endParaRPr>
            </a:p>
          </p:txBody>
        </p:sp>
        <p:grpSp>
          <p:nvGrpSpPr>
            <p:cNvPr id="4" name="Group 13"/>
            <p:cNvGrpSpPr>
              <a:grpSpLocks/>
            </p:cNvGrpSpPr>
            <p:nvPr/>
          </p:nvGrpSpPr>
          <p:grpSpPr bwMode="auto">
            <a:xfrm rot="240913">
              <a:off x="2304" y="2592"/>
              <a:ext cx="624" cy="528"/>
              <a:chOff x="2880" y="2544"/>
              <a:chExt cx="624" cy="528"/>
            </a:xfrm>
          </p:grpSpPr>
          <p:sp>
            <p:nvSpPr>
              <p:cNvPr id="243726" name="AutoShape 14"/>
              <p:cNvSpPr>
                <a:spLocks noChangeArrowheads="1"/>
              </p:cNvSpPr>
              <p:nvPr/>
            </p:nvSpPr>
            <p:spPr bwMode="auto">
              <a:xfrm rot="-2945991">
                <a:off x="2928" y="2880"/>
                <a:ext cx="144" cy="240"/>
              </a:xfrm>
              <a:prstGeom prst="triangle">
                <a:avLst>
                  <a:gd name="adj" fmla="val 50000"/>
                </a:avLst>
              </a:prstGeom>
              <a:solidFill>
                <a:schemeClr val="bg1"/>
              </a:solidFill>
              <a:ln w="9525">
                <a:noFill/>
                <a:miter lim="800000"/>
                <a:headEnd/>
                <a:tailEnd/>
              </a:ln>
              <a:effectLst/>
            </p:spPr>
            <p:txBody>
              <a:bodyPr wrap="none" anchor="ctr"/>
              <a:lstStyle/>
              <a:p>
                <a:endParaRPr lang="en-US"/>
              </a:p>
            </p:txBody>
          </p:sp>
          <p:sp>
            <p:nvSpPr>
              <p:cNvPr id="243727" name="AutoShape 15"/>
              <p:cNvSpPr>
                <a:spLocks noChangeArrowheads="1"/>
              </p:cNvSpPr>
              <p:nvPr/>
            </p:nvSpPr>
            <p:spPr bwMode="auto">
              <a:xfrm rot="-2945991">
                <a:off x="3120" y="2688"/>
                <a:ext cx="144" cy="240"/>
              </a:xfrm>
              <a:prstGeom prst="triangle">
                <a:avLst>
                  <a:gd name="adj" fmla="val 50000"/>
                </a:avLst>
              </a:prstGeom>
              <a:solidFill>
                <a:schemeClr val="bg1"/>
              </a:solidFill>
              <a:ln w="9525">
                <a:noFill/>
                <a:miter lim="800000"/>
                <a:headEnd/>
                <a:tailEnd/>
              </a:ln>
              <a:effectLst/>
            </p:spPr>
            <p:txBody>
              <a:bodyPr wrap="none" anchor="ctr"/>
              <a:lstStyle/>
              <a:p>
                <a:endParaRPr lang="en-US"/>
              </a:p>
            </p:txBody>
          </p:sp>
          <p:sp>
            <p:nvSpPr>
              <p:cNvPr id="243728" name="AutoShape 16"/>
              <p:cNvSpPr>
                <a:spLocks noChangeArrowheads="1"/>
              </p:cNvSpPr>
              <p:nvPr/>
            </p:nvSpPr>
            <p:spPr bwMode="auto">
              <a:xfrm rot="-2945991">
                <a:off x="3024" y="2784"/>
                <a:ext cx="144" cy="240"/>
              </a:xfrm>
              <a:prstGeom prst="triangle">
                <a:avLst>
                  <a:gd name="adj" fmla="val 50000"/>
                </a:avLst>
              </a:prstGeom>
              <a:solidFill>
                <a:schemeClr val="bg1"/>
              </a:solidFill>
              <a:ln w="9525">
                <a:noFill/>
                <a:miter lim="800000"/>
                <a:headEnd/>
                <a:tailEnd/>
              </a:ln>
              <a:effectLst/>
            </p:spPr>
            <p:txBody>
              <a:bodyPr wrap="none" anchor="ctr"/>
              <a:lstStyle/>
              <a:p>
                <a:endParaRPr lang="en-US"/>
              </a:p>
            </p:txBody>
          </p:sp>
          <p:sp>
            <p:nvSpPr>
              <p:cNvPr id="243729" name="AutoShape 17"/>
              <p:cNvSpPr>
                <a:spLocks noChangeArrowheads="1"/>
              </p:cNvSpPr>
              <p:nvPr/>
            </p:nvSpPr>
            <p:spPr bwMode="auto">
              <a:xfrm rot="-2945991">
                <a:off x="3312" y="2496"/>
                <a:ext cx="144" cy="240"/>
              </a:xfrm>
              <a:prstGeom prst="triangle">
                <a:avLst>
                  <a:gd name="adj" fmla="val 50000"/>
                </a:avLst>
              </a:prstGeom>
              <a:solidFill>
                <a:schemeClr val="bg1"/>
              </a:solidFill>
              <a:ln w="9525">
                <a:noFill/>
                <a:miter lim="800000"/>
                <a:headEnd/>
                <a:tailEnd/>
              </a:ln>
              <a:effectLst/>
            </p:spPr>
            <p:txBody>
              <a:bodyPr wrap="none" anchor="ctr"/>
              <a:lstStyle/>
              <a:p>
                <a:endParaRPr lang="en-US"/>
              </a:p>
            </p:txBody>
          </p:sp>
          <p:sp>
            <p:nvSpPr>
              <p:cNvPr id="243730" name="AutoShape 18"/>
              <p:cNvSpPr>
                <a:spLocks noChangeArrowheads="1"/>
              </p:cNvSpPr>
              <p:nvPr/>
            </p:nvSpPr>
            <p:spPr bwMode="auto">
              <a:xfrm rot="-2945991">
                <a:off x="3216" y="2592"/>
                <a:ext cx="144" cy="240"/>
              </a:xfrm>
              <a:prstGeom prst="triangle">
                <a:avLst>
                  <a:gd name="adj" fmla="val 50000"/>
                </a:avLst>
              </a:prstGeom>
              <a:solidFill>
                <a:schemeClr val="bg1"/>
              </a:solidFill>
              <a:ln w="9525">
                <a:noFill/>
                <a:miter lim="800000"/>
                <a:headEnd/>
                <a:tailEnd/>
              </a:ln>
              <a:effectLst/>
            </p:spPr>
            <p:txBody>
              <a:bodyPr wrap="none" anchor="ctr"/>
              <a:lstStyle/>
              <a:p>
                <a:endParaRPr lang="en-US"/>
              </a:p>
            </p:txBody>
          </p:sp>
        </p:grpSp>
        <p:grpSp>
          <p:nvGrpSpPr>
            <p:cNvPr id="5" name="Group 19"/>
            <p:cNvGrpSpPr>
              <a:grpSpLocks/>
            </p:cNvGrpSpPr>
            <p:nvPr/>
          </p:nvGrpSpPr>
          <p:grpSpPr bwMode="auto">
            <a:xfrm rot="21577889" flipV="1">
              <a:off x="2400" y="2160"/>
              <a:ext cx="624" cy="528"/>
              <a:chOff x="2880" y="2544"/>
              <a:chExt cx="624" cy="528"/>
            </a:xfrm>
          </p:grpSpPr>
          <p:sp>
            <p:nvSpPr>
              <p:cNvPr id="243732" name="AutoShape 20"/>
              <p:cNvSpPr>
                <a:spLocks noChangeArrowheads="1"/>
              </p:cNvSpPr>
              <p:nvPr/>
            </p:nvSpPr>
            <p:spPr bwMode="auto">
              <a:xfrm rot="-2945991">
                <a:off x="2928" y="2880"/>
                <a:ext cx="144" cy="240"/>
              </a:xfrm>
              <a:prstGeom prst="triangle">
                <a:avLst>
                  <a:gd name="adj" fmla="val 50000"/>
                </a:avLst>
              </a:prstGeom>
              <a:solidFill>
                <a:schemeClr val="bg1"/>
              </a:solidFill>
              <a:ln w="9525">
                <a:noFill/>
                <a:miter lim="800000"/>
                <a:headEnd/>
                <a:tailEnd/>
              </a:ln>
              <a:effectLst/>
            </p:spPr>
            <p:txBody>
              <a:bodyPr wrap="none" anchor="ctr"/>
              <a:lstStyle/>
              <a:p>
                <a:endParaRPr lang="en-US"/>
              </a:p>
            </p:txBody>
          </p:sp>
          <p:sp>
            <p:nvSpPr>
              <p:cNvPr id="243733" name="AutoShape 21"/>
              <p:cNvSpPr>
                <a:spLocks noChangeArrowheads="1"/>
              </p:cNvSpPr>
              <p:nvPr/>
            </p:nvSpPr>
            <p:spPr bwMode="auto">
              <a:xfrm rot="-2945991">
                <a:off x="3120" y="2688"/>
                <a:ext cx="144" cy="240"/>
              </a:xfrm>
              <a:prstGeom prst="triangle">
                <a:avLst>
                  <a:gd name="adj" fmla="val 50000"/>
                </a:avLst>
              </a:prstGeom>
              <a:solidFill>
                <a:schemeClr val="bg1"/>
              </a:solidFill>
              <a:ln w="9525">
                <a:noFill/>
                <a:miter lim="800000"/>
                <a:headEnd/>
                <a:tailEnd/>
              </a:ln>
              <a:effectLst/>
            </p:spPr>
            <p:txBody>
              <a:bodyPr wrap="none" anchor="ctr"/>
              <a:lstStyle/>
              <a:p>
                <a:endParaRPr lang="en-US"/>
              </a:p>
            </p:txBody>
          </p:sp>
          <p:sp>
            <p:nvSpPr>
              <p:cNvPr id="243734" name="AutoShape 22"/>
              <p:cNvSpPr>
                <a:spLocks noChangeArrowheads="1"/>
              </p:cNvSpPr>
              <p:nvPr/>
            </p:nvSpPr>
            <p:spPr bwMode="auto">
              <a:xfrm rot="-2945991">
                <a:off x="3024" y="2784"/>
                <a:ext cx="144" cy="240"/>
              </a:xfrm>
              <a:prstGeom prst="triangle">
                <a:avLst>
                  <a:gd name="adj" fmla="val 50000"/>
                </a:avLst>
              </a:prstGeom>
              <a:solidFill>
                <a:schemeClr val="bg1"/>
              </a:solidFill>
              <a:ln w="9525">
                <a:noFill/>
                <a:miter lim="800000"/>
                <a:headEnd/>
                <a:tailEnd/>
              </a:ln>
              <a:effectLst/>
            </p:spPr>
            <p:txBody>
              <a:bodyPr wrap="none" anchor="ctr"/>
              <a:lstStyle/>
              <a:p>
                <a:endParaRPr lang="en-US"/>
              </a:p>
            </p:txBody>
          </p:sp>
          <p:sp>
            <p:nvSpPr>
              <p:cNvPr id="243735" name="AutoShape 23"/>
              <p:cNvSpPr>
                <a:spLocks noChangeArrowheads="1"/>
              </p:cNvSpPr>
              <p:nvPr/>
            </p:nvSpPr>
            <p:spPr bwMode="auto">
              <a:xfrm rot="-2945991">
                <a:off x="3312" y="2496"/>
                <a:ext cx="144" cy="240"/>
              </a:xfrm>
              <a:prstGeom prst="triangle">
                <a:avLst>
                  <a:gd name="adj" fmla="val 50000"/>
                </a:avLst>
              </a:prstGeom>
              <a:solidFill>
                <a:schemeClr val="bg1"/>
              </a:solidFill>
              <a:ln w="9525">
                <a:noFill/>
                <a:miter lim="800000"/>
                <a:headEnd/>
                <a:tailEnd/>
              </a:ln>
              <a:effectLst/>
            </p:spPr>
            <p:txBody>
              <a:bodyPr wrap="none" anchor="ctr"/>
              <a:lstStyle/>
              <a:p>
                <a:endParaRPr lang="en-US"/>
              </a:p>
            </p:txBody>
          </p:sp>
          <p:sp>
            <p:nvSpPr>
              <p:cNvPr id="243736" name="AutoShape 24"/>
              <p:cNvSpPr>
                <a:spLocks noChangeArrowheads="1"/>
              </p:cNvSpPr>
              <p:nvPr/>
            </p:nvSpPr>
            <p:spPr bwMode="auto">
              <a:xfrm rot="-2945991">
                <a:off x="3216" y="2592"/>
                <a:ext cx="144" cy="240"/>
              </a:xfrm>
              <a:prstGeom prst="triangle">
                <a:avLst>
                  <a:gd name="adj" fmla="val 50000"/>
                </a:avLst>
              </a:prstGeom>
              <a:solidFill>
                <a:schemeClr val="bg1"/>
              </a:solidFill>
              <a:ln w="9525">
                <a:noFill/>
                <a:miter lim="800000"/>
                <a:headEnd/>
                <a:tailEnd/>
              </a:ln>
              <a:effectLst/>
            </p:spPr>
            <p:txBody>
              <a:bodyPr wrap="none" anchor="ctr"/>
              <a:lstStyle/>
              <a:p>
                <a:endParaRPr lang="en-US"/>
              </a:p>
            </p:txBody>
          </p:sp>
        </p:grpSp>
      </p:grpSp>
    </p:spTree>
  </p:cSld>
  <p:clrMapOvr>
    <a:masterClrMapping/>
  </p:clrMapOvr>
  <p:transition>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type="body" idx="4294967295"/>
          </p:nvPr>
        </p:nvSpPr>
        <p:spPr>
          <a:xfrm>
            <a:off x="0" y="609600"/>
            <a:ext cx="9144000" cy="1143000"/>
          </a:xfrm>
          <a:extLst/>
        </p:spPr>
        <p:txBody>
          <a:bodyPr rtlCol="0">
            <a:normAutofit/>
          </a:bodyPr>
          <a:lstStyle/>
          <a:p>
            <a:pPr algn="ctr" eaLnBrk="1" fontAlgn="auto" hangingPunct="1">
              <a:spcAft>
                <a:spcPts val="0"/>
              </a:spcAft>
              <a:buFont typeface="Wingdings" pitchFamily="2" charset="2"/>
              <a:buNone/>
              <a:defRPr/>
            </a:pPr>
            <a:r>
              <a:rPr lang="en-US" sz="4400" dirty="0" smtClean="0">
                <a:solidFill>
                  <a:schemeClr val="tx2"/>
                </a:solidFill>
                <a:latin typeface="+mj-lt"/>
                <a:ea typeface="+mj-ea"/>
                <a:cs typeface="+mj-cs"/>
              </a:rPr>
              <a:t>Set Difference : Example</a:t>
            </a:r>
          </a:p>
        </p:txBody>
      </p:sp>
      <p:sp>
        <p:nvSpPr>
          <p:cNvPr id="2" name="Rectangle 1"/>
          <p:cNvSpPr>
            <a:spLocks noChangeArrowheads="1"/>
          </p:cNvSpPr>
          <p:nvPr/>
        </p:nvSpPr>
        <p:spPr bwMode="auto">
          <a:xfrm>
            <a:off x="17463" y="1731963"/>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algn="ctr" eaLnBrk="1" hangingPunct="1"/>
            <a:r>
              <a:rPr lang="en-US" altLang="en-US" sz="3200">
                <a:cs typeface="Times New Roman" pitchFamily="18" charset="0"/>
              </a:rPr>
              <a:t>A </a:t>
            </a:r>
            <a:r>
              <a:rPr lang="en-US" altLang="en-US" sz="3200">
                <a:cs typeface="Times New Roman" pitchFamily="18" charset="0"/>
                <a:sym typeface="Symbol" pitchFamily="18" charset="2"/>
              </a:rPr>
              <a:t>– B = {x | x  A </a:t>
            </a:r>
            <a:r>
              <a:rPr lang="en-US" altLang="en-US" sz="3200">
                <a:solidFill>
                  <a:srgbClr val="FF0000"/>
                </a:solidFill>
                <a:cs typeface="Times New Roman" pitchFamily="18" charset="0"/>
                <a:sym typeface="Symbol" pitchFamily="18" charset="2"/>
              </a:rPr>
              <a:t>and</a:t>
            </a:r>
            <a:r>
              <a:rPr lang="en-US" altLang="en-US" sz="3200">
                <a:cs typeface="Times New Roman" pitchFamily="18" charset="0"/>
                <a:sym typeface="Symbol" pitchFamily="18" charset="2"/>
              </a:rPr>
              <a:t> x </a:t>
            </a:r>
            <a:r>
              <a:rPr lang="en-US" altLang="en-US" sz="3200">
                <a:latin typeface="TestGen" pitchFamily="2" charset="0"/>
                <a:cs typeface="Times New Roman" pitchFamily="18" charset="0"/>
                <a:sym typeface="Symbol" pitchFamily="18" charset="2"/>
              </a:rPr>
              <a:t></a:t>
            </a:r>
            <a:r>
              <a:rPr lang="en-US" altLang="en-US" sz="3200">
                <a:cs typeface="Times New Roman" pitchFamily="18" charset="0"/>
                <a:sym typeface="Symbol" pitchFamily="18" charset="2"/>
              </a:rPr>
              <a:t> B}</a:t>
            </a:r>
            <a:endParaRPr lang="en-US" altLang="en-US" sz="3200">
              <a:cs typeface="Times New Roman" pitchFamily="18" charset="0"/>
            </a:endParaRPr>
          </a:p>
        </p:txBody>
      </p:sp>
      <p:sp>
        <p:nvSpPr>
          <p:cNvPr id="10" name="Rectangle 9"/>
          <p:cNvSpPr>
            <a:spLocks noChangeArrowheads="1"/>
          </p:cNvSpPr>
          <p:nvPr/>
        </p:nvSpPr>
        <p:spPr bwMode="auto">
          <a:xfrm>
            <a:off x="1173163" y="5327650"/>
            <a:ext cx="3833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7030A0"/>
                </a:solidFill>
                <a:cs typeface="Times New Roman" pitchFamily="18" charset="0"/>
              </a:rPr>
              <a:t>Note:  A – B </a:t>
            </a:r>
            <a:r>
              <a:rPr lang="en-US" altLang="en-US" sz="3200">
                <a:solidFill>
                  <a:srgbClr val="7030A0"/>
                </a:solidFill>
                <a:cs typeface="Times New Roman" pitchFamily="18" charset="0"/>
                <a:sym typeface="Symbol" pitchFamily="18" charset="2"/>
              </a:rPr>
              <a:t> B – A</a:t>
            </a:r>
            <a:endParaRPr lang="en-US" altLang="en-US" sz="3200">
              <a:solidFill>
                <a:srgbClr val="7030A0"/>
              </a:solidFill>
              <a:cs typeface="Times New Roman" pitchFamily="18" charset="0"/>
            </a:endParaRPr>
          </a:p>
        </p:txBody>
      </p:sp>
      <p:sp>
        <p:nvSpPr>
          <p:cNvPr id="18" name="Rectangle 17"/>
          <p:cNvSpPr>
            <a:spLocks noChangeArrowheads="1"/>
          </p:cNvSpPr>
          <p:nvPr/>
        </p:nvSpPr>
        <p:spPr bwMode="auto">
          <a:xfrm>
            <a:off x="1600200" y="4737100"/>
            <a:ext cx="16764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FF0000"/>
                </a:solidFill>
                <a:cs typeface="Times New Roman" pitchFamily="18" charset="0"/>
              </a:rPr>
              <a:t>{1, 4, 5}</a:t>
            </a:r>
          </a:p>
        </p:txBody>
      </p:sp>
      <p:sp>
        <p:nvSpPr>
          <p:cNvPr id="22" name="Rectangle 21"/>
          <p:cNvSpPr>
            <a:spLocks noChangeArrowheads="1"/>
          </p:cNvSpPr>
          <p:nvPr/>
        </p:nvSpPr>
        <p:spPr bwMode="auto">
          <a:xfrm>
            <a:off x="2981325" y="6019800"/>
            <a:ext cx="26685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FF0000"/>
                </a:solidFill>
                <a:cs typeface="Times New Roman" pitchFamily="18" charset="0"/>
              </a:rPr>
              <a:t>{1, 2, 4, 5, 6, }</a:t>
            </a:r>
          </a:p>
        </p:txBody>
      </p:sp>
      <p:sp>
        <p:nvSpPr>
          <p:cNvPr id="11" name="Rectangle 10"/>
          <p:cNvSpPr>
            <a:spLocks noChangeArrowheads="1"/>
          </p:cNvSpPr>
          <p:nvPr/>
        </p:nvSpPr>
        <p:spPr bwMode="auto">
          <a:xfrm>
            <a:off x="0" y="2427288"/>
            <a:ext cx="915352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0070C0"/>
                </a:solidFill>
                <a:cs typeface="Times New Roman" pitchFamily="18" charset="0"/>
              </a:rPr>
              <a:t>U = {1, 2, 3, 4, 5, 6, 7}  </a:t>
            </a:r>
          </a:p>
          <a:p>
            <a:pPr marL="0" lvl="1" eaLnBrk="1" hangingPunct="1"/>
            <a:r>
              <a:rPr lang="en-US" altLang="en-US" sz="3200">
                <a:solidFill>
                  <a:srgbClr val="0070C0"/>
                </a:solidFill>
                <a:cs typeface="Times New Roman" pitchFamily="18" charset="0"/>
              </a:rPr>
              <a:t>A = {1, 2, 3, 4, 5, 6}	B = </a:t>
            </a:r>
            <a:r>
              <a:rPr lang="en-US" altLang="en-US" sz="3200">
                <a:solidFill>
                  <a:srgbClr val="0070C0"/>
                </a:solidFill>
                <a:cs typeface="Times New Roman" pitchFamily="18" charset="0"/>
                <a:sym typeface="Symbol" pitchFamily="18" charset="2"/>
              </a:rPr>
              <a:t>{2, 3, 6}	C = {3, 5, 7}</a:t>
            </a:r>
            <a:endParaRPr lang="en-US" altLang="en-US" sz="3200">
              <a:solidFill>
                <a:srgbClr val="0070C0"/>
              </a:solidFill>
              <a:cs typeface="Times New Roman" pitchFamily="18" charset="0"/>
            </a:endParaRPr>
          </a:p>
        </p:txBody>
      </p:sp>
      <p:sp>
        <p:nvSpPr>
          <p:cNvPr id="12" name="Rectangle 11"/>
          <p:cNvSpPr>
            <a:spLocks noChangeArrowheads="1"/>
          </p:cNvSpPr>
          <p:nvPr/>
        </p:nvSpPr>
        <p:spPr bwMode="auto">
          <a:xfrm>
            <a:off x="23813" y="3505200"/>
            <a:ext cx="2671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0070C0"/>
                </a:solidFill>
                <a:cs typeface="Times New Roman" pitchFamily="18" charset="0"/>
              </a:rPr>
              <a:t>A</a:t>
            </a:r>
            <a:r>
              <a:rPr lang="en-US" altLang="en-US" sz="3200">
                <a:solidFill>
                  <a:srgbClr val="0070C0"/>
                </a:solidFill>
                <a:cs typeface="Times New Roman" pitchFamily="18" charset="0"/>
                <a:sym typeface="Symbol" pitchFamily="18" charset="2"/>
              </a:rPr>
              <a:t></a:t>
            </a:r>
            <a:r>
              <a:rPr lang="en-US" altLang="en-US" sz="3200">
                <a:solidFill>
                  <a:srgbClr val="0070C0"/>
                </a:solidFill>
                <a:cs typeface="Times New Roman" pitchFamily="18" charset="0"/>
              </a:rPr>
              <a:t> </a:t>
            </a:r>
            <a:r>
              <a:rPr lang="en-US" altLang="en-US" sz="3200">
                <a:solidFill>
                  <a:srgbClr val="0070C0"/>
                </a:solidFill>
                <a:cs typeface="Times New Roman" pitchFamily="18" charset="0"/>
                <a:sym typeface="Symbol" pitchFamily="18" charset="2"/>
              </a:rPr>
              <a:t>= {7}</a:t>
            </a:r>
            <a:endParaRPr lang="en-US" altLang="en-US" sz="3200">
              <a:solidFill>
                <a:srgbClr val="0070C0"/>
              </a:solidFill>
              <a:cs typeface="Times New Roman" pitchFamily="18" charset="0"/>
            </a:endParaRPr>
          </a:p>
        </p:txBody>
      </p:sp>
      <p:sp>
        <p:nvSpPr>
          <p:cNvPr id="14" name="Rectangle 13"/>
          <p:cNvSpPr>
            <a:spLocks noChangeArrowheads="1"/>
          </p:cNvSpPr>
          <p:nvPr/>
        </p:nvSpPr>
        <p:spPr bwMode="auto">
          <a:xfrm>
            <a:off x="5640388" y="3505200"/>
            <a:ext cx="32750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0070C0"/>
                </a:solidFill>
                <a:cs typeface="Times New Roman" pitchFamily="18" charset="0"/>
              </a:rPr>
              <a:t>C</a:t>
            </a:r>
            <a:r>
              <a:rPr lang="en-US" altLang="en-US" sz="3200">
                <a:solidFill>
                  <a:srgbClr val="0070C0"/>
                </a:solidFill>
                <a:cs typeface="Times New Roman" pitchFamily="18" charset="0"/>
                <a:sym typeface="Symbol" pitchFamily="18" charset="2"/>
              </a:rPr>
              <a:t></a:t>
            </a:r>
            <a:r>
              <a:rPr lang="en-US" altLang="en-US" sz="3200">
                <a:solidFill>
                  <a:srgbClr val="0070C0"/>
                </a:solidFill>
                <a:cs typeface="Times New Roman" pitchFamily="18" charset="0"/>
              </a:rPr>
              <a:t> </a:t>
            </a:r>
            <a:r>
              <a:rPr lang="en-US" altLang="en-US" sz="3200">
                <a:solidFill>
                  <a:srgbClr val="0070C0"/>
                </a:solidFill>
                <a:cs typeface="Times New Roman" pitchFamily="18" charset="0"/>
                <a:sym typeface="Symbol" pitchFamily="18" charset="2"/>
              </a:rPr>
              <a:t>= {1, 2, 4, 6}</a:t>
            </a:r>
            <a:endParaRPr lang="en-US" altLang="en-US" sz="3200">
              <a:solidFill>
                <a:srgbClr val="0070C0"/>
              </a:solidFill>
              <a:cs typeface="Times New Roman" pitchFamily="18" charset="0"/>
            </a:endParaRPr>
          </a:p>
        </p:txBody>
      </p:sp>
      <p:sp>
        <p:nvSpPr>
          <p:cNvPr id="16" name="Rectangle 15"/>
          <p:cNvSpPr>
            <a:spLocks noChangeArrowheads="1"/>
          </p:cNvSpPr>
          <p:nvPr/>
        </p:nvSpPr>
        <p:spPr bwMode="auto">
          <a:xfrm>
            <a:off x="2362200" y="3505200"/>
            <a:ext cx="2944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0070C0"/>
                </a:solidFill>
                <a:cs typeface="Times New Roman" pitchFamily="18" charset="0"/>
              </a:rPr>
              <a:t>B</a:t>
            </a:r>
            <a:r>
              <a:rPr lang="en-US" altLang="en-US" sz="3200">
                <a:solidFill>
                  <a:srgbClr val="0070C0"/>
                </a:solidFill>
                <a:cs typeface="Times New Roman" pitchFamily="18" charset="0"/>
                <a:sym typeface="Symbol" pitchFamily="18" charset="2"/>
              </a:rPr>
              <a:t></a:t>
            </a:r>
            <a:r>
              <a:rPr lang="en-US" altLang="en-US" sz="3200">
                <a:solidFill>
                  <a:srgbClr val="0070C0"/>
                </a:solidFill>
                <a:cs typeface="Times New Roman" pitchFamily="18" charset="0"/>
              </a:rPr>
              <a:t> </a:t>
            </a:r>
            <a:r>
              <a:rPr lang="en-US" altLang="en-US" sz="3200">
                <a:solidFill>
                  <a:srgbClr val="0070C0"/>
                </a:solidFill>
                <a:cs typeface="Times New Roman" pitchFamily="18" charset="0"/>
                <a:sym typeface="Symbol" pitchFamily="18" charset="2"/>
              </a:rPr>
              <a:t>= {1, 4, 5, 7}</a:t>
            </a:r>
            <a:endParaRPr lang="en-US" altLang="en-US" sz="3200">
              <a:solidFill>
                <a:srgbClr val="0070C0"/>
              </a:solidFill>
              <a:cs typeface="Times New Roman" pitchFamily="18" charset="0"/>
            </a:endParaRPr>
          </a:p>
        </p:txBody>
      </p:sp>
      <p:sp>
        <p:nvSpPr>
          <p:cNvPr id="19" name="Rectangle 3"/>
          <p:cNvSpPr txBox="1">
            <a:spLocks noChangeArrowheads="1"/>
          </p:cNvSpPr>
          <p:nvPr/>
        </p:nvSpPr>
        <p:spPr bwMode="auto">
          <a:xfrm>
            <a:off x="-9525" y="41402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20000"/>
              </a:spcBef>
              <a:buFont typeface="Wingdings" pitchFamily="2" charset="2"/>
              <a:buNone/>
            </a:pPr>
            <a:r>
              <a:rPr lang="en-US" altLang="en-US" sz="3200">
                <a:cs typeface="Times New Roman" pitchFamily="18" charset="0"/>
              </a:rPr>
              <a:t>Find each set.</a:t>
            </a:r>
          </a:p>
        </p:txBody>
      </p:sp>
      <p:sp>
        <p:nvSpPr>
          <p:cNvPr id="20" name="Rectangle 19"/>
          <p:cNvSpPr>
            <a:spLocks noChangeArrowheads="1"/>
          </p:cNvSpPr>
          <p:nvPr/>
        </p:nvSpPr>
        <p:spPr bwMode="auto">
          <a:xfrm>
            <a:off x="-23813" y="4737100"/>
            <a:ext cx="14843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cs typeface="Times New Roman" pitchFamily="18" charset="0"/>
              </a:rPr>
              <a:t>A </a:t>
            </a:r>
            <a:r>
              <a:rPr lang="en-US" altLang="en-US" sz="3200">
                <a:cs typeface="Times New Roman" pitchFamily="18" charset="0"/>
                <a:sym typeface="Symbol" pitchFamily="18" charset="2"/>
              </a:rPr>
              <a:t>– B</a:t>
            </a:r>
            <a:endParaRPr lang="en-US" altLang="en-US" sz="3200">
              <a:cs typeface="Times New Roman" pitchFamily="18" charset="0"/>
            </a:endParaRPr>
          </a:p>
        </p:txBody>
      </p:sp>
      <p:sp>
        <p:nvSpPr>
          <p:cNvPr id="21" name="Rectangle 20"/>
          <p:cNvSpPr>
            <a:spLocks noChangeArrowheads="1"/>
          </p:cNvSpPr>
          <p:nvPr/>
        </p:nvSpPr>
        <p:spPr bwMode="auto">
          <a:xfrm>
            <a:off x="4546600" y="4737100"/>
            <a:ext cx="14843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cs typeface="Times New Roman" pitchFamily="18" charset="0"/>
              </a:rPr>
              <a:t>B </a:t>
            </a:r>
            <a:r>
              <a:rPr lang="en-US" altLang="en-US" sz="3200">
                <a:cs typeface="Times New Roman" pitchFamily="18" charset="0"/>
                <a:sym typeface="Symbol" pitchFamily="18" charset="2"/>
              </a:rPr>
              <a:t>– A</a:t>
            </a:r>
            <a:endParaRPr lang="en-US" altLang="en-US" sz="3200">
              <a:cs typeface="Times New Roman" pitchFamily="18" charset="0"/>
            </a:endParaRPr>
          </a:p>
        </p:txBody>
      </p:sp>
      <p:sp>
        <p:nvSpPr>
          <p:cNvPr id="23" name="Rectangle 22"/>
          <p:cNvSpPr>
            <a:spLocks noChangeArrowheads="1"/>
          </p:cNvSpPr>
          <p:nvPr/>
        </p:nvSpPr>
        <p:spPr bwMode="auto">
          <a:xfrm>
            <a:off x="5943600" y="4737100"/>
            <a:ext cx="838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FF0000"/>
                </a:solidFill>
                <a:cs typeface="Times New Roman" pitchFamily="18" charset="0"/>
                <a:sym typeface="Symbol" pitchFamily="18" charset="2"/>
              </a:rPr>
              <a:t></a:t>
            </a:r>
            <a:endParaRPr lang="en-US" altLang="en-US" sz="3200">
              <a:solidFill>
                <a:srgbClr val="FF0000"/>
              </a:solidFill>
              <a:cs typeface="Times New Roman" pitchFamily="18" charset="0"/>
            </a:endParaRPr>
          </a:p>
        </p:txBody>
      </p:sp>
      <p:sp>
        <p:nvSpPr>
          <p:cNvPr id="24" name="Rectangle 23"/>
          <p:cNvSpPr>
            <a:spLocks noChangeArrowheads="1"/>
          </p:cNvSpPr>
          <p:nvPr/>
        </p:nvSpPr>
        <p:spPr bwMode="auto">
          <a:xfrm>
            <a:off x="6350" y="6019800"/>
            <a:ext cx="2365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cs typeface="Times New Roman" pitchFamily="18" charset="0"/>
              </a:rPr>
              <a:t>(A </a:t>
            </a:r>
            <a:r>
              <a:rPr lang="en-US" altLang="en-US" sz="3200">
                <a:cs typeface="Times New Roman" pitchFamily="18" charset="0"/>
                <a:sym typeface="Symbol" pitchFamily="18" charset="2"/>
              </a:rPr>
              <a:t>– B)  C</a:t>
            </a:r>
            <a:endParaRPr lang="en-US" altLang="en-US" sz="3200">
              <a:cs typeface="Times New Roman" pitchFamily="18" charset="0"/>
            </a:endParaRPr>
          </a:p>
        </p:txBody>
      </p:sp>
    </p:spTree>
    <p:extLst>
      <p:ext uri="{BB962C8B-B14F-4D97-AF65-F5344CB8AC3E}">
        <p14:creationId xmlns:p14="http://schemas.microsoft.com/office/powerpoint/2010/main" val="716887257"/>
      </p:ext>
    </p:extLst>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9">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autoUpdateAnimBg="0"/>
      <p:bldP spid="2" grpId="0"/>
      <p:bldP spid="10" grpId="0"/>
      <p:bldP spid="18" grpId="0"/>
      <p:bldP spid="22" grpId="0"/>
      <p:bldP spid="11" grpId="0"/>
      <p:bldP spid="12" grpId="0"/>
      <p:bldP spid="14" grpId="0"/>
      <p:bldP spid="16" grpId="0"/>
      <p:bldP spid="19" grpId="0" build="p" bldLvl="2" autoUpdateAnimBg="0"/>
      <p:bldP spid="20" grpId="0"/>
      <p:bldP spid="21" grpId="0"/>
      <p:bldP spid="23" grpId="0"/>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1150938" y="214313"/>
            <a:ext cx="7840661" cy="1004887"/>
          </a:xfrm>
          <a:ln/>
        </p:spPr>
        <p:txBody>
          <a:bodyPr/>
          <a:lstStyle/>
          <a:p>
            <a:r>
              <a:rPr lang="en-US" altLang="ko-KR" dirty="0">
                <a:ea typeface="굴림" charset="-127"/>
              </a:rPr>
              <a:t>Set Difference Examples</a:t>
            </a:r>
          </a:p>
        </p:txBody>
      </p:sp>
      <p:sp>
        <p:nvSpPr>
          <p:cNvPr id="242691" name="Rectangle 3"/>
          <p:cNvSpPr>
            <a:spLocks noGrp="1" noChangeArrowheads="1"/>
          </p:cNvSpPr>
          <p:nvPr>
            <p:ph idx="1"/>
          </p:nvPr>
        </p:nvSpPr>
        <p:spPr>
          <a:xfrm>
            <a:off x="762000" y="2017713"/>
            <a:ext cx="8193088" cy="4114800"/>
          </a:xfrm>
          <a:ln/>
        </p:spPr>
        <p:txBody>
          <a:bodyPr/>
          <a:lstStyle/>
          <a:p>
            <a:r>
              <a:rPr lang="en-US" altLang="ko-KR" dirty="0" smtClean="0">
                <a:ea typeface="굴림" charset="-127"/>
              </a:rPr>
              <a:t> {</a:t>
            </a:r>
            <a:r>
              <a:rPr lang="en-US" altLang="ko-KR" dirty="0">
                <a:ea typeface="굴림" charset="-127"/>
              </a:rPr>
              <a:t>1,2,3,4,5,6} </a:t>
            </a:r>
            <a:r>
              <a:rPr lang="en-US" altLang="ko-KR" dirty="0">
                <a:ea typeface="굴림" charset="-127"/>
                <a:sym typeface="Symbol" pitchFamily="18" charset="2"/>
              </a:rPr>
              <a:t></a:t>
            </a:r>
            <a:r>
              <a:rPr lang="en-US" altLang="ko-KR" dirty="0">
                <a:ea typeface="굴림" charset="-127"/>
              </a:rPr>
              <a:t> {2,3,5,7,9,11} </a:t>
            </a:r>
            <a:r>
              <a:rPr lang="en-US" altLang="ko-KR" dirty="0" smtClean="0">
                <a:ea typeface="굴림" charset="-127"/>
              </a:rPr>
              <a:t>=</a:t>
            </a:r>
          </a:p>
          <a:p>
            <a:r>
              <a:rPr lang="en-US" altLang="ko-KR" dirty="0">
                <a:ea typeface="굴림" charset="-127"/>
              </a:rPr>
              <a:t/>
            </a:r>
            <a:br>
              <a:rPr lang="en-US" altLang="ko-KR" dirty="0">
                <a:ea typeface="굴림" charset="-127"/>
              </a:rPr>
            </a:br>
            <a:r>
              <a:rPr lang="en-US" altLang="ko-KR" dirty="0">
                <a:ea typeface="굴림" charset="-127"/>
              </a:rPr>
              <a:t>          ___________</a:t>
            </a:r>
            <a:endParaRPr lang="en-US" altLang="ko-KR" b="1" dirty="0">
              <a:ea typeface="굴림" charset="-127"/>
            </a:endParaRPr>
          </a:p>
          <a:p>
            <a:r>
              <a:rPr lang="en-US" altLang="ko-KR" b="1" dirty="0" smtClean="0">
                <a:ea typeface="굴림" charset="-127"/>
              </a:rPr>
              <a:t>Z </a:t>
            </a:r>
            <a:r>
              <a:rPr lang="en-US" altLang="ko-KR" dirty="0">
                <a:ea typeface="굴림" charset="-127"/>
                <a:sym typeface="Symbol" pitchFamily="18" charset="2"/>
              </a:rPr>
              <a:t> </a:t>
            </a:r>
            <a:r>
              <a:rPr lang="en-US" altLang="ko-KR" b="1" dirty="0">
                <a:ea typeface="굴림" charset="-127"/>
                <a:sym typeface="Symbol" pitchFamily="18" charset="2"/>
              </a:rPr>
              <a:t>N </a:t>
            </a:r>
            <a:r>
              <a:rPr lang="en-US" altLang="ko-KR" dirty="0">
                <a:ea typeface="굴림" charset="-127"/>
                <a:sym typeface="Symbol" pitchFamily="18" charset="2"/>
              </a:rPr>
              <a:t> {… , -1, 0, 1, 2, … }  {0, 1, … }</a:t>
            </a:r>
            <a:br>
              <a:rPr lang="en-US" altLang="ko-KR" dirty="0">
                <a:ea typeface="굴림" charset="-127"/>
                <a:sym typeface="Symbol" pitchFamily="18" charset="2"/>
              </a:rPr>
            </a:br>
            <a:r>
              <a:rPr lang="en-US" altLang="ko-KR" dirty="0">
                <a:ea typeface="굴림" charset="-127"/>
                <a:sym typeface="Symbol" pitchFamily="18" charset="2"/>
              </a:rPr>
              <a:t>           = {</a:t>
            </a:r>
            <a:r>
              <a:rPr lang="en-US" altLang="ko-KR" i="1" dirty="0">
                <a:ea typeface="굴림" charset="-127"/>
                <a:sym typeface="Symbol" pitchFamily="18" charset="2"/>
              </a:rPr>
              <a:t>x </a:t>
            </a:r>
            <a:r>
              <a:rPr lang="en-US" altLang="ko-KR" dirty="0">
                <a:ea typeface="굴림" charset="-127"/>
                <a:sym typeface="Symbol" pitchFamily="18" charset="2"/>
              </a:rPr>
              <a:t>| </a:t>
            </a:r>
            <a:r>
              <a:rPr lang="en-US" altLang="ko-KR" i="1" dirty="0">
                <a:ea typeface="굴림" charset="-127"/>
                <a:sym typeface="Symbol" pitchFamily="18" charset="2"/>
              </a:rPr>
              <a:t>x</a:t>
            </a:r>
            <a:r>
              <a:rPr lang="en-US" altLang="ko-KR" dirty="0">
                <a:ea typeface="굴림" charset="-127"/>
                <a:sym typeface="Symbol" pitchFamily="18" charset="2"/>
              </a:rPr>
              <a:t> is an integer but not a </a:t>
            </a:r>
            <a:r>
              <a:rPr lang="en-US" altLang="ko-KR" dirty="0" smtClean="0">
                <a:ea typeface="굴림" charset="-127"/>
                <a:sym typeface="Symbol" pitchFamily="18" charset="2"/>
              </a:rPr>
              <a:t>natural}</a:t>
            </a:r>
            <a:r>
              <a:rPr lang="en-US" altLang="ko-KR" dirty="0">
                <a:ea typeface="굴림" charset="-127"/>
                <a:sym typeface="Symbol" pitchFamily="18" charset="2"/>
              </a:rPr>
              <a:t/>
            </a:r>
            <a:br>
              <a:rPr lang="en-US" altLang="ko-KR" dirty="0">
                <a:ea typeface="굴림" charset="-127"/>
                <a:sym typeface="Symbol" pitchFamily="18" charset="2"/>
              </a:rPr>
            </a:br>
            <a:r>
              <a:rPr lang="en-US" altLang="ko-KR" dirty="0">
                <a:ea typeface="굴림" charset="-127"/>
                <a:sym typeface="Symbol" pitchFamily="18" charset="2"/>
              </a:rPr>
              <a:t>           = {</a:t>
            </a:r>
            <a:r>
              <a:rPr lang="en-US" altLang="ko-KR" i="1" dirty="0">
                <a:ea typeface="굴림" charset="-127"/>
                <a:sym typeface="Symbol" pitchFamily="18" charset="2"/>
              </a:rPr>
              <a:t>x</a:t>
            </a:r>
            <a:r>
              <a:rPr lang="en-US" altLang="ko-KR" dirty="0">
                <a:ea typeface="굴림" charset="-127"/>
                <a:sym typeface="Symbol" pitchFamily="18" charset="2"/>
              </a:rPr>
              <a:t> |</a:t>
            </a:r>
            <a:r>
              <a:rPr lang="en-US" altLang="ko-KR" i="1" dirty="0">
                <a:ea typeface="굴림" charset="-127"/>
                <a:sym typeface="Symbol" pitchFamily="18" charset="2"/>
              </a:rPr>
              <a:t> x</a:t>
            </a:r>
            <a:r>
              <a:rPr lang="en-US" altLang="ko-KR" dirty="0">
                <a:ea typeface="굴림" charset="-127"/>
                <a:sym typeface="Symbol" pitchFamily="18" charset="2"/>
              </a:rPr>
              <a:t> is a negative integer}</a:t>
            </a:r>
            <a:br>
              <a:rPr lang="en-US" altLang="ko-KR" dirty="0">
                <a:ea typeface="굴림" charset="-127"/>
                <a:sym typeface="Symbol" pitchFamily="18" charset="2"/>
              </a:rPr>
            </a:br>
            <a:r>
              <a:rPr lang="en-US" altLang="ko-KR" dirty="0">
                <a:ea typeface="굴림" charset="-127"/>
                <a:sym typeface="Symbol" pitchFamily="18" charset="2"/>
              </a:rPr>
              <a:t>           = {… , -3, -2, -1}</a:t>
            </a:r>
            <a:endParaRPr lang="en-US" altLang="ko-KR" b="1" dirty="0">
              <a:ea typeface="굴림" charset="-127"/>
            </a:endParaRPr>
          </a:p>
        </p:txBody>
      </p:sp>
      <p:sp>
        <p:nvSpPr>
          <p:cNvPr id="15" name="Footer Placeholder 14"/>
          <p:cNvSpPr>
            <a:spLocks noGrp="1"/>
          </p:cNvSpPr>
          <p:nvPr>
            <p:ph type="ftr" sz="quarter" idx="11"/>
          </p:nvPr>
        </p:nvSpPr>
        <p:spPr/>
        <p:txBody>
          <a:bodyPr/>
          <a:lstStyle/>
          <a:p>
            <a:r>
              <a:rPr lang="en-US" smtClean="0"/>
              <a:t>DISCRETE STRUCTURES   UNIT-I</a:t>
            </a:r>
            <a:endParaRPr lang="en-US" dirty="0"/>
          </a:p>
        </p:txBody>
      </p:sp>
      <p:sp>
        <p:nvSpPr>
          <p:cNvPr id="14" name="Slide Number Placeholder 3"/>
          <p:cNvSpPr>
            <a:spLocks noGrp="1"/>
          </p:cNvSpPr>
          <p:nvPr>
            <p:ph type="sldNum" sz="quarter" idx="12"/>
          </p:nvPr>
        </p:nvSpPr>
        <p:spPr/>
        <p:txBody>
          <a:bodyPr/>
          <a:lstStyle/>
          <a:p>
            <a:fld id="{746B4308-DABE-41D3-B754-089AEB200BDD}" type="slidenum">
              <a:rPr lang="ko-KR" altLang="en-US"/>
              <a:pPr/>
              <a:t>52</a:t>
            </a:fld>
            <a:endParaRPr lang="en-US" altLang="ko-KR"/>
          </a:p>
        </p:txBody>
      </p:sp>
      <p:sp>
        <p:nvSpPr>
          <p:cNvPr id="242692" name="Text Box 4"/>
          <p:cNvSpPr txBox="1">
            <a:spLocks noChangeArrowheads="1"/>
          </p:cNvSpPr>
          <p:nvPr/>
        </p:nvSpPr>
        <p:spPr bwMode="auto">
          <a:xfrm>
            <a:off x="1828800" y="2667000"/>
            <a:ext cx="1371600" cy="579438"/>
          </a:xfrm>
          <a:prstGeom prst="rect">
            <a:avLst/>
          </a:prstGeom>
          <a:noFill/>
          <a:ln w="9525">
            <a:noFill/>
            <a:miter lim="800000"/>
            <a:headEnd/>
            <a:tailEnd/>
          </a:ln>
          <a:effectLst/>
        </p:spPr>
        <p:txBody>
          <a:bodyPr wrap="square">
            <a:spAutoFit/>
          </a:bodyPr>
          <a:lstStyle/>
          <a:p>
            <a:pPr>
              <a:spcBef>
                <a:spcPct val="50000"/>
              </a:spcBef>
            </a:pPr>
            <a:r>
              <a:rPr lang="en-US" altLang="ko-KR" sz="3200" dirty="0">
                <a:solidFill>
                  <a:srgbClr val="006600"/>
                </a:solidFill>
                <a:ea typeface="굴림" charset="-127"/>
              </a:rPr>
              <a:t>{1,4,6}</a:t>
            </a:r>
            <a:endParaRPr lang="en-US" altLang="ko-KR" dirty="0">
              <a:ea typeface="굴림" charset="-127"/>
            </a:endParaRPr>
          </a:p>
        </p:txBody>
      </p:sp>
      <p:sp>
        <p:nvSpPr>
          <p:cNvPr id="242693" name="Line 5"/>
          <p:cNvSpPr>
            <a:spLocks noChangeShapeType="1"/>
          </p:cNvSpPr>
          <p:nvPr/>
        </p:nvSpPr>
        <p:spPr bwMode="auto">
          <a:xfrm flipH="1">
            <a:off x="1676400" y="2133600"/>
            <a:ext cx="152400" cy="457200"/>
          </a:xfrm>
          <a:prstGeom prst="line">
            <a:avLst/>
          </a:prstGeom>
          <a:noFill/>
          <a:ln w="57150">
            <a:solidFill>
              <a:srgbClr val="FF0000"/>
            </a:solidFill>
            <a:round/>
            <a:headEnd/>
            <a:tailEnd/>
          </a:ln>
          <a:effectLst/>
        </p:spPr>
        <p:txBody>
          <a:bodyPr wrap="none" anchor="ctr"/>
          <a:lstStyle/>
          <a:p>
            <a:endParaRPr lang="en-US"/>
          </a:p>
        </p:txBody>
      </p:sp>
      <p:sp>
        <p:nvSpPr>
          <p:cNvPr id="242694" name="Line 6"/>
          <p:cNvSpPr>
            <a:spLocks noChangeShapeType="1"/>
          </p:cNvSpPr>
          <p:nvPr/>
        </p:nvSpPr>
        <p:spPr bwMode="auto">
          <a:xfrm flipH="1">
            <a:off x="1981200" y="2133600"/>
            <a:ext cx="152400" cy="457200"/>
          </a:xfrm>
          <a:prstGeom prst="line">
            <a:avLst/>
          </a:prstGeom>
          <a:noFill/>
          <a:ln w="57150">
            <a:solidFill>
              <a:srgbClr val="FF0000"/>
            </a:solidFill>
            <a:round/>
            <a:headEnd/>
            <a:tailEnd/>
          </a:ln>
          <a:effectLst/>
        </p:spPr>
        <p:txBody>
          <a:bodyPr wrap="none" anchor="ctr"/>
          <a:lstStyle/>
          <a:p>
            <a:endParaRPr lang="en-US"/>
          </a:p>
        </p:txBody>
      </p:sp>
      <p:sp>
        <p:nvSpPr>
          <p:cNvPr id="242695" name="Line 7"/>
          <p:cNvSpPr>
            <a:spLocks noChangeShapeType="1"/>
          </p:cNvSpPr>
          <p:nvPr/>
        </p:nvSpPr>
        <p:spPr bwMode="auto">
          <a:xfrm flipH="1">
            <a:off x="2590800" y="2133600"/>
            <a:ext cx="152400" cy="457200"/>
          </a:xfrm>
          <a:prstGeom prst="line">
            <a:avLst/>
          </a:prstGeom>
          <a:noFill/>
          <a:ln w="57150">
            <a:solidFill>
              <a:srgbClr val="FF0000"/>
            </a:solidFill>
            <a:round/>
            <a:headEnd/>
            <a:tailEnd/>
          </a:ln>
          <a:effectLst/>
        </p:spPr>
        <p:txBody>
          <a:bodyPr wrap="none" anchor="ctr"/>
          <a:lstStyle/>
          <a:p>
            <a:endParaRPr lang="en-US"/>
          </a:p>
        </p:txBody>
      </p:sp>
      <p:sp>
        <p:nvSpPr>
          <p:cNvPr id="242696" name="Freeform 8"/>
          <p:cNvSpPr>
            <a:spLocks/>
          </p:cNvSpPr>
          <p:nvPr/>
        </p:nvSpPr>
        <p:spPr bwMode="auto">
          <a:xfrm>
            <a:off x="1828800" y="1600200"/>
            <a:ext cx="2057400" cy="533400"/>
          </a:xfrm>
          <a:custGeom>
            <a:avLst/>
            <a:gdLst/>
            <a:ahLst/>
            <a:cxnLst>
              <a:cxn ang="0">
                <a:pos x="1392" y="336"/>
              </a:cxn>
              <a:cxn ang="0">
                <a:pos x="672" y="0"/>
              </a:cxn>
              <a:cxn ang="0">
                <a:pos x="0" y="336"/>
              </a:cxn>
            </a:cxnLst>
            <a:rect l="0" t="0" r="r" b="b"/>
            <a:pathLst>
              <a:path w="1392" h="336">
                <a:moveTo>
                  <a:pt x="1392" y="336"/>
                </a:moveTo>
                <a:cubicBezTo>
                  <a:pt x="1148" y="168"/>
                  <a:pt x="904" y="0"/>
                  <a:pt x="672" y="0"/>
                </a:cubicBezTo>
                <a:cubicBezTo>
                  <a:pt x="440" y="0"/>
                  <a:pt x="112" y="280"/>
                  <a:pt x="0" y="336"/>
                </a:cubicBezTo>
              </a:path>
            </a:pathLst>
          </a:custGeom>
          <a:noFill/>
          <a:ln w="38100">
            <a:solidFill>
              <a:srgbClr val="FF6600"/>
            </a:solidFill>
            <a:round/>
            <a:headEnd/>
            <a:tailEnd type="stealth" w="med" len="med"/>
          </a:ln>
          <a:effectLst/>
        </p:spPr>
        <p:txBody>
          <a:bodyPr wrap="none" anchor="ctr"/>
          <a:lstStyle/>
          <a:p>
            <a:endParaRPr lang="en-US"/>
          </a:p>
        </p:txBody>
      </p:sp>
      <p:sp>
        <p:nvSpPr>
          <p:cNvPr id="242697" name="Freeform 9"/>
          <p:cNvSpPr>
            <a:spLocks/>
          </p:cNvSpPr>
          <p:nvPr/>
        </p:nvSpPr>
        <p:spPr bwMode="auto">
          <a:xfrm>
            <a:off x="2133600" y="1600200"/>
            <a:ext cx="2057400" cy="533400"/>
          </a:xfrm>
          <a:custGeom>
            <a:avLst/>
            <a:gdLst/>
            <a:ahLst/>
            <a:cxnLst>
              <a:cxn ang="0">
                <a:pos x="1392" y="336"/>
              </a:cxn>
              <a:cxn ang="0">
                <a:pos x="672" y="0"/>
              </a:cxn>
              <a:cxn ang="0">
                <a:pos x="0" y="336"/>
              </a:cxn>
            </a:cxnLst>
            <a:rect l="0" t="0" r="r" b="b"/>
            <a:pathLst>
              <a:path w="1392" h="336">
                <a:moveTo>
                  <a:pt x="1392" y="336"/>
                </a:moveTo>
                <a:cubicBezTo>
                  <a:pt x="1148" y="168"/>
                  <a:pt x="904" y="0"/>
                  <a:pt x="672" y="0"/>
                </a:cubicBezTo>
                <a:cubicBezTo>
                  <a:pt x="440" y="0"/>
                  <a:pt x="112" y="280"/>
                  <a:pt x="0" y="336"/>
                </a:cubicBezTo>
              </a:path>
            </a:pathLst>
          </a:custGeom>
          <a:noFill/>
          <a:ln w="38100">
            <a:solidFill>
              <a:srgbClr val="FF6600"/>
            </a:solidFill>
            <a:round/>
            <a:headEnd/>
            <a:tailEnd type="stealth" w="med" len="med"/>
          </a:ln>
          <a:effectLst/>
        </p:spPr>
        <p:txBody>
          <a:bodyPr wrap="none" anchor="ctr"/>
          <a:lstStyle/>
          <a:p>
            <a:endParaRPr lang="en-US"/>
          </a:p>
        </p:txBody>
      </p:sp>
      <p:sp>
        <p:nvSpPr>
          <p:cNvPr id="242698" name="Freeform 10"/>
          <p:cNvSpPr>
            <a:spLocks/>
          </p:cNvSpPr>
          <p:nvPr/>
        </p:nvSpPr>
        <p:spPr bwMode="auto">
          <a:xfrm>
            <a:off x="2743200" y="1600200"/>
            <a:ext cx="1828800" cy="533400"/>
          </a:xfrm>
          <a:custGeom>
            <a:avLst/>
            <a:gdLst/>
            <a:ahLst/>
            <a:cxnLst>
              <a:cxn ang="0">
                <a:pos x="1392" y="336"/>
              </a:cxn>
              <a:cxn ang="0">
                <a:pos x="672" y="0"/>
              </a:cxn>
              <a:cxn ang="0">
                <a:pos x="0" y="336"/>
              </a:cxn>
            </a:cxnLst>
            <a:rect l="0" t="0" r="r" b="b"/>
            <a:pathLst>
              <a:path w="1392" h="336">
                <a:moveTo>
                  <a:pt x="1392" y="336"/>
                </a:moveTo>
                <a:cubicBezTo>
                  <a:pt x="1148" y="168"/>
                  <a:pt x="904" y="0"/>
                  <a:pt x="672" y="0"/>
                </a:cubicBezTo>
                <a:cubicBezTo>
                  <a:pt x="440" y="0"/>
                  <a:pt x="112" y="280"/>
                  <a:pt x="0" y="336"/>
                </a:cubicBezTo>
              </a:path>
            </a:pathLst>
          </a:custGeom>
          <a:noFill/>
          <a:ln w="38100">
            <a:solidFill>
              <a:srgbClr val="FF6600"/>
            </a:solidFill>
            <a:round/>
            <a:headEnd/>
            <a:tailEnd type="stealth" w="med" len="med"/>
          </a:ln>
          <a:effectLst/>
        </p:spPr>
        <p:txBody>
          <a:bodyPr wrap="none" anchor="ctr"/>
          <a:lstStyle/>
          <a:p>
            <a:endParaRPr lang="en-US"/>
          </a:p>
        </p:txBody>
      </p:sp>
      <p:sp>
        <p:nvSpPr>
          <p:cNvPr id="242699" name="Oval 11"/>
          <p:cNvSpPr>
            <a:spLocks noChangeArrowheads="1"/>
          </p:cNvSpPr>
          <p:nvPr/>
        </p:nvSpPr>
        <p:spPr bwMode="auto">
          <a:xfrm>
            <a:off x="1295400" y="2057400"/>
            <a:ext cx="304800" cy="533400"/>
          </a:xfrm>
          <a:prstGeom prst="ellipse">
            <a:avLst/>
          </a:prstGeom>
          <a:noFill/>
          <a:ln w="57150">
            <a:solidFill>
              <a:srgbClr val="00CC00"/>
            </a:solidFill>
            <a:round/>
            <a:headEnd/>
            <a:tailEnd/>
          </a:ln>
          <a:effectLst/>
        </p:spPr>
        <p:txBody>
          <a:bodyPr wrap="none" anchor="ctr"/>
          <a:lstStyle/>
          <a:p>
            <a:endParaRPr lang="en-US"/>
          </a:p>
        </p:txBody>
      </p:sp>
      <p:sp>
        <p:nvSpPr>
          <p:cNvPr id="242700" name="Oval 12"/>
          <p:cNvSpPr>
            <a:spLocks noChangeArrowheads="1"/>
          </p:cNvSpPr>
          <p:nvPr/>
        </p:nvSpPr>
        <p:spPr bwMode="auto">
          <a:xfrm>
            <a:off x="2209800" y="2057400"/>
            <a:ext cx="304800" cy="533400"/>
          </a:xfrm>
          <a:prstGeom prst="ellipse">
            <a:avLst/>
          </a:prstGeom>
          <a:noFill/>
          <a:ln w="57150">
            <a:solidFill>
              <a:srgbClr val="00CC00"/>
            </a:solidFill>
            <a:round/>
            <a:headEnd/>
            <a:tailEnd/>
          </a:ln>
          <a:effectLst/>
        </p:spPr>
        <p:txBody>
          <a:bodyPr wrap="none" anchor="ctr"/>
          <a:lstStyle/>
          <a:p>
            <a:endParaRPr lang="en-US"/>
          </a:p>
        </p:txBody>
      </p:sp>
      <p:sp>
        <p:nvSpPr>
          <p:cNvPr id="242701" name="Oval 13"/>
          <p:cNvSpPr>
            <a:spLocks noChangeArrowheads="1"/>
          </p:cNvSpPr>
          <p:nvPr/>
        </p:nvSpPr>
        <p:spPr bwMode="auto">
          <a:xfrm>
            <a:off x="2819400" y="2057400"/>
            <a:ext cx="304800" cy="533400"/>
          </a:xfrm>
          <a:prstGeom prst="ellipse">
            <a:avLst/>
          </a:prstGeom>
          <a:noFill/>
          <a:ln w="57150">
            <a:solidFill>
              <a:srgbClr val="00CC00"/>
            </a:solidFill>
            <a:round/>
            <a:headEnd/>
            <a:tailEnd/>
          </a:ln>
          <a:effectLst/>
        </p:spPr>
        <p:txBody>
          <a:bodyPr wrap="none"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42696"/>
                                        </p:tgtEl>
                                        <p:attrNameLst>
                                          <p:attrName>style.visibility</p:attrName>
                                        </p:attrNameLst>
                                      </p:cBhvr>
                                      <p:to>
                                        <p:strVal val="visible"/>
                                      </p:to>
                                    </p:set>
                                    <p:animEffect transition="in" filter="wipe(right)">
                                      <p:cBhvr>
                                        <p:cTn id="7" dur="500"/>
                                        <p:tgtEl>
                                          <p:spTgt spid="2426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42693"/>
                                        </p:tgtEl>
                                        <p:attrNameLst>
                                          <p:attrName>style.visibility</p:attrName>
                                        </p:attrNameLst>
                                      </p:cBhvr>
                                      <p:to>
                                        <p:strVal val="visible"/>
                                      </p:to>
                                    </p:set>
                                    <p:animEffect transition="in" filter="wipe(up)">
                                      <p:cBhvr>
                                        <p:cTn id="12" dur="500"/>
                                        <p:tgtEl>
                                          <p:spTgt spid="2426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242697"/>
                                        </p:tgtEl>
                                        <p:attrNameLst>
                                          <p:attrName>style.visibility</p:attrName>
                                        </p:attrNameLst>
                                      </p:cBhvr>
                                      <p:to>
                                        <p:strVal val="visible"/>
                                      </p:to>
                                    </p:set>
                                    <p:animEffect transition="in" filter="wipe(right)">
                                      <p:cBhvr>
                                        <p:cTn id="17" dur="500"/>
                                        <p:tgtEl>
                                          <p:spTgt spid="2426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42694"/>
                                        </p:tgtEl>
                                        <p:attrNameLst>
                                          <p:attrName>style.visibility</p:attrName>
                                        </p:attrNameLst>
                                      </p:cBhvr>
                                      <p:to>
                                        <p:strVal val="visible"/>
                                      </p:to>
                                    </p:set>
                                    <p:animEffect transition="in" filter="wipe(up)">
                                      <p:cBhvr>
                                        <p:cTn id="22" dur="500"/>
                                        <p:tgtEl>
                                          <p:spTgt spid="2426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42698"/>
                                        </p:tgtEl>
                                        <p:attrNameLst>
                                          <p:attrName>style.visibility</p:attrName>
                                        </p:attrNameLst>
                                      </p:cBhvr>
                                      <p:to>
                                        <p:strVal val="visible"/>
                                      </p:to>
                                    </p:set>
                                    <p:animEffect transition="in" filter="wipe(right)">
                                      <p:cBhvr>
                                        <p:cTn id="27" dur="500"/>
                                        <p:tgtEl>
                                          <p:spTgt spid="24269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42695"/>
                                        </p:tgtEl>
                                        <p:attrNameLst>
                                          <p:attrName>style.visibility</p:attrName>
                                        </p:attrNameLst>
                                      </p:cBhvr>
                                      <p:to>
                                        <p:strVal val="visible"/>
                                      </p:to>
                                    </p:set>
                                    <p:animEffect transition="in" filter="wipe(up)">
                                      <p:cBhvr>
                                        <p:cTn id="32" dur="500"/>
                                        <p:tgtEl>
                                          <p:spTgt spid="242695"/>
                                        </p:tgtEl>
                                      </p:cBhvr>
                                    </p:animEffect>
                                  </p:childTnLst>
                                </p:cTn>
                              </p:par>
                            </p:childTnLst>
                          </p:cTn>
                        </p:par>
                      </p:childTnLst>
                    </p:cTn>
                  </p:par>
                  <p:par>
                    <p:cTn id="33" fill="hold">
                      <p:stCondLst>
                        <p:cond delay="indefinite"/>
                      </p:stCondLst>
                      <p:childTnLst>
                        <p:par>
                          <p:cTn id="34" fill="hold">
                            <p:stCondLst>
                              <p:cond delay="0"/>
                            </p:stCondLst>
                            <p:childTnLst>
                              <p:par>
                                <p:cTn id="35" presetID="23" presetClass="entr" presetSubtype="32" fill="hold" grpId="0" nodeType="clickEffect">
                                  <p:stCondLst>
                                    <p:cond delay="0"/>
                                  </p:stCondLst>
                                  <p:childTnLst>
                                    <p:set>
                                      <p:cBhvr>
                                        <p:cTn id="36" dur="1" fill="hold">
                                          <p:stCondLst>
                                            <p:cond delay="0"/>
                                          </p:stCondLst>
                                        </p:cTn>
                                        <p:tgtEl>
                                          <p:spTgt spid="242699"/>
                                        </p:tgtEl>
                                        <p:attrNameLst>
                                          <p:attrName>style.visibility</p:attrName>
                                        </p:attrNameLst>
                                      </p:cBhvr>
                                      <p:to>
                                        <p:strVal val="visible"/>
                                      </p:to>
                                    </p:set>
                                    <p:anim calcmode="lin" valueType="num">
                                      <p:cBhvr>
                                        <p:cTn id="37" dur="500" fill="hold"/>
                                        <p:tgtEl>
                                          <p:spTgt spid="242699"/>
                                        </p:tgtEl>
                                        <p:attrNameLst>
                                          <p:attrName>ppt_w</p:attrName>
                                        </p:attrNameLst>
                                      </p:cBhvr>
                                      <p:tavLst>
                                        <p:tav tm="0">
                                          <p:val>
                                            <p:strVal val="4*#ppt_w"/>
                                          </p:val>
                                        </p:tav>
                                        <p:tav tm="100000">
                                          <p:val>
                                            <p:strVal val="#ppt_w"/>
                                          </p:val>
                                        </p:tav>
                                      </p:tavLst>
                                    </p:anim>
                                    <p:anim calcmode="lin" valueType="num">
                                      <p:cBhvr>
                                        <p:cTn id="38" dur="500" fill="hold"/>
                                        <p:tgtEl>
                                          <p:spTgt spid="242699"/>
                                        </p:tgtEl>
                                        <p:attrNameLst>
                                          <p:attrName>ppt_h</p:attrName>
                                        </p:attrNameLst>
                                      </p:cBhvr>
                                      <p:tavLst>
                                        <p:tav tm="0">
                                          <p:val>
                                            <p:strVal val="4*#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32" fill="hold" grpId="0" nodeType="clickEffect">
                                  <p:stCondLst>
                                    <p:cond delay="0"/>
                                  </p:stCondLst>
                                  <p:childTnLst>
                                    <p:set>
                                      <p:cBhvr>
                                        <p:cTn id="42" dur="1" fill="hold">
                                          <p:stCondLst>
                                            <p:cond delay="0"/>
                                          </p:stCondLst>
                                        </p:cTn>
                                        <p:tgtEl>
                                          <p:spTgt spid="242700"/>
                                        </p:tgtEl>
                                        <p:attrNameLst>
                                          <p:attrName>style.visibility</p:attrName>
                                        </p:attrNameLst>
                                      </p:cBhvr>
                                      <p:to>
                                        <p:strVal val="visible"/>
                                      </p:to>
                                    </p:set>
                                    <p:anim calcmode="lin" valueType="num">
                                      <p:cBhvr>
                                        <p:cTn id="43" dur="500" fill="hold"/>
                                        <p:tgtEl>
                                          <p:spTgt spid="242700"/>
                                        </p:tgtEl>
                                        <p:attrNameLst>
                                          <p:attrName>ppt_w</p:attrName>
                                        </p:attrNameLst>
                                      </p:cBhvr>
                                      <p:tavLst>
                                        <p:tav tm="0">
                                          <p:val>
                                            <p:strVal val="4*#ppt_w"/>
                                          </p:val>
                                        </p:tav>
                                        <p:tav tm="100000">
                                          <p:val>
                                            <p:strVal val="#ppt_w"/>
                                          </p:val>
                                        </p:tav>
                                      </p:tavLst>
                                    </p:anim>
                                    <p:anim calcmode="lin" valueType="num">
                                      <p:cBhvr>
                                        <p:cTn id="44" dur="500" fill="hold"/>
                                        <p:tgtEl>
                                          <p:spTgt spid="242700"/>
                                        </p:tgtEl>
                                        <p:attrNameLst>
                                          <p:attrName>ppt_h</p:attrName>
                                        </p:attrNameLst>
                                      </p:cBhvr>
                                      <p:tavLst>
                                        <p:tav tm="0">
                                          <p:val>
                                            <p:strVal val="4*#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32" fill="hold" grpId="0" nodeType="clickEffect">
                                  <p:stCondLst>
                                    <p:cond delay="0"/>
                                  </p:stCondLst>
                                  <p:childTnLst>
                                    <p:set>
                                      <p:cBhvr>
                                        <p:cTn id="48" dur="1" fill="hold">
                                          <p:stCondLst>
                                            <p:cond delay="0"/>
                                          </p:stCondLst>
                                        </p:cTn>
                                        <p:tgtEl>
                                          <p:spTgt spid="242701"/>
                                        </p:tgtEl>
                                        <p:attrNameLst>
                                          <p:attrName>style.visibility</p:attrName>
                                        </p:attrNameLst>
                                      </p:cBhvr>
                                      <p:to>
                                        <p:strVal val="visible"/>
                                      </p:to>
                                    </p:set>
                                    <p:anim calcmode="lin" valueType="num">
                                      <p:cBhvr>
                                        <p:cTn id="49" dur="500" fill="hold"/>
                                        <p:tgtEl>
                                          <p:spTgt spid="242701"/>
                                        </p:tgtEl>
                                        <p:attrNameLst>
                                          <p:attrName>ppt_w</p:attrName>
                                        </p:attrNameLst>
                                      </p:cBhvr>
                                      <p:tavLst>
                                        <p:tav tm="0">
                                          <p:val>
                                            <p:strVal val="4*#ppt_w"/>
                                          </p:val>
                                        </p:tav>
                                        <p:tav tm="100000">
                                          <p:val>
                                            <p:strVal val="#ppt_w"/>
                                          </p:val>
                                        </p:tav>
                                      </p:tavLst>
                                    </p:anim>
                                    <p:anim calcmode="lin" valueType="num">
                                      <p:cBhvr>
                                        <p:cTn id="50" dur="500" fill="hold"/>
                                        <p:tgtEl>
                                          <p:spTgt spid="242701"/>
                                        </p:tgtEl>
                                        <p:attrNameLst>
                                          <p:attrName>ppt_h</p:attrName>
                                        </p:attrNameLst>
                                      </p:cBhvr>
                                      <p:tavLst>
                                        <p:tav tm="0">
                                          <p:val>
                                            <p:strVal val="4*#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32" fill="hold" grpId="0" nodeType="clickEffect">
                                  <p:stCondLst>
                                    <p:cond delay="0"/>
                                  </p:stCondLst>
                                  <p:childTnLst>
                                    <p:set>
                                      <p:cBhvr>
                                        <p:cTn id="54" dur="1" fill="hold">
                                          <p:stCondLst>
                                            <p:cond delay="0"/>
                                          </p:stCondLst>
                                        </p:cTn>
                                        <p:tgtEl>
                                          <p:spTgt spid="242692"/>
                                        </p:tgtEl>
                                        <p:attrNameLst>
                                          <p:attrName>style.visibility</p:attrName>
                                        </p:attrNameLst>
                                      </p:cBhvr>
                                      <p:to>
                                        <p:strVal val="visible"/>
                                      </p:to>
                                    </p:set>
                                    <p:anim calcmode="lin" valueType="num">
                                      <p:cBhvr>
                                        <p:cTn id="55" dur="500" fill="hold"/>
                                        <p:tgtEl>
                                          <p:spTgt spid="242692"/>
                                        </p:tgtEl>
                                        <p:attrNameLst>
                                          <p:attrName>ppt_w</p:attrName>
                                        </p:attrNameLst>
                                      </p:cBhvr>
                                      <p:tavLst>
                                        <p:tav tm="0">
                                          <p:val>
                                            <p:strVal val="4*#ppt_w"/>
                                          </p:val>
                                        </p:tav>
                                        <p:tav tm="100000">
                                          <p:val>
                                            <p:strVal val="#ppt_w"/>
                                          </p:val>
                                        </p:tav>
                                      </p:tavLst>
                                    </p:anim>
                                    <p:anim calcmode="lin" valueType="num">
                                      <p:cBhvr>
                                        <p:cTn id="56" dur="500" fill="hold"/>
                                        <p:tgtEl>
                                          <p:spTgt spid="24269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2" grpId="0" autoUpdateAnimBg="0"/>
      <p:bldP spid="242693" grpId="0" animBg="1"/>
      <p:bldP spid="242694" grpId="0" animBg="1"/>
      <p:bldP spid="242695" grpId="0" animBg="1"/>
      <p:bldP spid="242696" grpId="0" animBg="1"/>
      <p:bldP spid="242697" grpId="0" animBg="1"/>
      <p:bldP spid="242698" grpId="0" animBg="1"/>
      <p:bldP spid="242699" grpId="0" animBg="1"/>
      <p:bldP spid="242700" grpId="0" animBg="1"/>
      <p:bldP spid="24270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8602662" cy="1233487"/>
          </a:xfrm>
        </p:spPr>
        <p:txBody>
          <a:bodyPr/>
          <a:lstStyle/>
          <a:p>
            <a:r>
              <a:rPr lang="en-US" sz="4000" dirty="0" smtClean="0"/>
              <a:t>Set Operations: Symmetric Difference </a:t>
            </a:r>
            <a:endParaRPr lang="en-US" sz="4000" dirty="0"/>
          </a:p>
        </p:txBody>
      </p:sp>
      <p:sp>
        <p:nvSpPr>
          <p:cNvPr id="3" name="Content Placeholder 2"/>
          <p:cNvSpPr>
            <a:spLocks noGrp="1"/>
          </p:cNvSpPr>
          <p:nvPr>
            <p:ph idx="1"/>
          </p:nvPr>
        </p:nvSpPr>
        <p:spPr>
          <a:xfrm>
            <a:off x="0" y="1600200"/>
            <a:ext cx="8955088" cy="4456113"/>
          </a:xfrm>
        </p:spPr>
        <p:txBody>
          <a:bodyPr/>
          <a:lstStyle/>
          <a:p>
            <a:pPr>
              <a:buNone/>
            </a:pPr>
            <a:r>
              <a:rPr lang="en-US" b="1" dirty="0" smtClean="0"/>
              <a:t> Definition</a:t>
            </a:r>
            <a:r>
              <a:rPr lang="en-US" dirty="0" smtClean="0"/>
              <a:t>: The </a:t>
            </a:r>
            <a:r>
              <a:rPr lang="en-US" i="1" dirty="0" smtClean="0"/>
              <a:t>symmetric difference </a:t>
            </a:r>
            <a:r>
              <a:rPr lang="en-US" dirty="0" smtClean="0"/>
              <a:t>of </a:t>
            </a:r>
            <a:r>
              <a:rPr lang="en-US" b="1" dirty="0" smtClean="0"/>
              <a:t>A</a:t>
            </a:r>
            <a:r>
              <a:rPr lang="en-US" dirty="0" smtClean="0"/>
              <a:t> and </a:t>
            </a:r>
            <a:r>
              <a:rPr lang="en-US" b="1" dirty="0" smtClean="0"/>
              <a:t>B</a:t>
            </a:r>
            <a:r>
              <a:rPr lang="en-US" dirty="0" smtClean="0"/>
              <a:t>, denoted by                   is the set</a:t>
            </a:r>
          </a:p>
          <a:p>
            <a:pPr>
              <a:buNone/>
            </a:pPr>
            <a:r>
              <a:rPr lang="en-US" b="1" dirty="0" smtClean="0"/>
              <a:t> Example</a:t>
            </a:r>
            <a:r>
              <a:rPr lang="en-US" dirty="0" smtClean="0"/>
              <a:t>:</a:t>
            </a:r>
          </a:p>
          <a:p>
            <a:pPr lvl="1">
              <a:buNone/>
            </a:pPr>
            <a:r>
              <a:rPr lang="en-US" i="1" dirty="0" smtClean="0">
                <a:ea typeface="Cambria Math" pitchFamily="18" charset="0"/>
              </a:rPr>
              <a:t>U</a:t>
            </a:r>
            <a:r>
              <a:rPr lang="en-US" dirty="0" smtClean="0">
                <a:latin typeface="Cambria Math" pitchFamily="18" charset="0"/>
                <a:ea typeface="Cambria Math" pitchFamily="18" charset="0"/>
              </a:rPr>
              <a:t> = {0,1,2,3,4,5,6,7,8,9,10}  </a:t>
            </a:r>
          </a:p>
          <a:p>
            <a:pPr lvl="1">
              <a:buNone/>
            </a:pPr>
            <a:r>
              <a:rPr lang="en-US" i="1" dirty="0" smtClean="0">
                <a:ea typeface="Cambria Math" pitchFamily="18" charset="0"/>
              </a:rPr>
              <a:t>A</a:t>
            </a:r>
            <a:r>
              <a:rPr lang="en-US" dirty="0" smtClean="0">
                <a:ea typeface="Cambria Math" pitchFamily="18" charset="0"/>
              </a:rPr>
              <a:t> </a:t>
            </a:r>
            <a:r>
              <a:rPr lang="en-US" dirty="0" smtClean="0">
                <a:latin typeface="Cambria Math" pitchFamily="18" charset="0"/>
                <a:ea typeface="Cambria Math" pitchFamily="18" charset="0"/>
              </a:rPr>
              <a:t>= {1,2,3,4,5}   </a:t>
            </a:r>
            <a:r>
              <a:rPr lang="en-US" i="1" dirty="0" smtClean="0">
                <a:ea typeface="Cambria Math" pitchFamily="18" charset="0"/>
              </a:rPr>
              <a:t>B</a:t>
            </a:r>
            <a:r>
              <a:rPr lang="en-US" dirty="0" smtClean="0">
                <a:latin typeface="Cambria Math" pitchFamily="18" charset="0"/>
                <a:ea typeface="Cambria Math" pitchFamily="18" charset="0"/>
              </a:rPr>
              <a:t> ={4,5,6,7,8}</a:t>
            </a:r>
          </a:p>
          <a:p>
            <a:pPr lvl="1">
              <a:buNone/>
            </a:pPr>
            <a:r>
              <a:rPr lang="en-US" dirty="0" smtClean="0"/>
              <a:t>What is             :</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p>
          <a:p>
            <a:pPr lvl="1"/>
            <a:r>
              <a:rPr lang="en-US" b="1" dirty="0" smtClean="0">
                <a:ea typeface="Cambria Math" pitchFamily="18" charset="0"/>
              </a:rPr>
              <a:t>Solution</a:t>
            </a:r>
            <a:r>
              <a:rPr lang="en-US" dirty="0" smtClean="0">
                <a:latin typeface="Cambria Math" pitchFamily="18" charset="0"/>
                <a:ea typeface="Cambria Math" pitchFamily="18" charset="0"/>
              </a:rPr>
              <a:t>: A-B={1,2,3} </a:t>
            </a:r>
          </a:p>
          <a:p>
            <a:pPr lvl="1"/>
            <a:r>
              <a:rPr lang="en-US" dirty="0" smtClean="0">
                <a:latin typeface="Cambria Math" pitchFamily="18" charset="0"/>
                <a:ea typeface="Cambria Math" pitchFamily="18" charset="0"/>
              </a:rPr>
              <a:t>B-A={6,7,8}</a:t>
            </a:r>
          </a:p>
          <a:p>
            <a:pPr lvl="1"/>
            <a:r>
              <a:rPr lang="en-US" dirty="0" smtClean="0">
                <a:latin typeface="Cambria Math" pitchFamily="18" charset="0"/>
                <a:ea typeface="Cambria Math" pitchFamily="18" charset="0"/>
              </a:rPr>
              <a:t>             ={1,2,3,6,7,8}</a:t>
            </a:r>
            <a:endParaRPr lang="en-US" dirty="0" smtClean="0"/>
          </a:p>
          <a:p>
            <a:pPr lvl="1">
              <a:buNone/>
            </a:pPr>
            <a:endParaRPr lang="en-US" dirty="0" smtClean="0"/>
          </a:p>
          <a:p>
            <a:pPr>
              <a:buNone/>
            </a:pPr>
            <a:endParaRPr lang="en-US" dirty="0"/>
          </a:p>
        </p:txBody>
      </p:sp>
      <p:sp>
        <p:nvSpPr>
          <p:cNvPr id="20" name="Footer Placeholder 19"/>
          <p:cNvSpPr>
            <a:spLocks noGrp="1"/>
          </p:cNvSpPr>
          <p:nvPr>
            <p:ph type="ftr" sz="quarter" idx="11"/>
          </p:nvPr>
        </p:nvSpPr>
        <p:spPr/>
        <p:txBody>
          <a:bodyPr/>
          <a:lstStyle/>
          <a:p>
            <a:r>
              <a:rPr lang="en-US" smtClean="0"/>
              <a:t>DISCRETE STRUCTURES   UNIT-I</a:t>
            </a:r>
            <a:endParaRPr lang="en-US" dirty="0"/>
          </a:p>
        </p:txBody>
      </p:sp>
      <p:sp>
        <p:nvSpPr>
          <p:cNvPr id="19" name="Slide Number Placeholder 18"/>
          <p:cNvSpPr>
            <a:spLocks noGrp="1"/>
          </p:cNvSpPr>
          <p:nvPr>
            <p:ph type="sldNum" sz="quarter" idx="12"/>
          </p:nvPr>
        </p:nvSpPr>
        <p:spPr/>
        <p:txBody>
          <a:bodyPr/>
          <a:lstStyle/>
          <a:p>
            <a:pPr>
              <a:defRPr/>
            </a:pPr>
            <a:fld id="{0EFFCF1F-F02D-4594-A964-BA7CBAD841C0}" type="slidenum">
              <a:rPr lang="en-US" smtClean="0"/>
              <a:pPr>
                <a:defRPr/>
              </a:pPr>
              <a:t>53</a:t>
            </a:fld>
            <a:endParaRPr lang="en-US" dirty="0"/>
          </a:p>
        </p:txBody>
      </p:sp>
      <p:pic>
        <p:nvPicPr>
          <p:cNvPr id="5" name="Picture 4" descr="addin_tmp.png"/>
          <p:cNvPicPr>
            <a:picLocks noChangeAspect="1"/>
          </p:cNvPicPr>
          <p:nvPr>
            <p:custDataLst>
              <p:tags r:id="rId1"/>
            </p:custDataLst>
          </p:nvPr>
        </p:nvPicPr>
        <p:blipFill>
          <a:blip r:embed="rId7" cstate="print"/>
          <a:stretch>
            <a:fillRect/>
          </a:stretch>
        </p:blipFill>
        <p:spPr>
          <a:xfrm>
            <a:off x="2286000" y="2667000"/>
            <a:ext cx="3051810" cy="382905"/>
          </a:xfrm>
          <a:prstGeom prst="rect">
            <a:avLst/>
          </a:prstGeom>
        </p:spPr>
      </p:pic>
      <p:pic>
        <p:nvPicPr>
          <p:cNvPr id="7" name="Picture 6" descr="addin_tmp.png"/>
          <p:cNvPicPr>
            <a:picLocks noChangeAspect="1"/>
          </p:cNvPicPr>
          <p:nvPr>
            <p:custDataLst>
              <p:tags r:id="rId2"/>
            </p:custDataLst>
          </p:nvPr>
        </p:nvPicPr>
        <p:blipFill>
          <a:blip r:embed="rId8" cstate="print"/>
          <a:stretch>
            <a:fillRect/>
          </a:stretch>
        </p:blipFill>
        <p:spPr>
          <a:xfrm>
            <a:off x="2743200" y="2255648"/>
            <a:ext cx="914400" cy="275084"/>
          </a:xfrm>
          <a:prstGeom prst="rect">
            <a:avLst/>
          </a:prstGeom>
        </p:spPr>
      </p:pic>
      <p:pic>
        <p:nvPicPr>
          <p:cNvPr id="9" name="Picture 8" descr="addin_tmp.png"/>
          <p:cNvPicPr>
            <a:picLocks noChangeAspect="1"/>
          </p:cNvPicPr>
          <p:nvPr>
            <p:custDataLst>
              <p:tags r:id="rId3"/>
            </p:custDataLst>
          </p:nvPr>
        </p:nvPicPr>
        <p:blipFill>
          <a:blip r:embed="rId8" cstate="print"/>
          <a:stretch>
            <a:fillRect/>
          </a:stretch>
        </p:blipFill>
        <p:spPr>
          <a:xfrm>
            <a:off x="6172200" y="3657600"/>
            <a:ext cx="854869" cy="257175"/>
          </a:xfrm>
          <a:prstGeom prst="rect">
            <a:avLst/>
          </a:prstGeom>
        </p:spPr>
      </p:pic>
      <p:grpSp>
        <p:nvGrpSpPr>
          <p:cNvPr id="4" name="Group 34"/>
          <p:cNvGrpSpPr/>
          <p:nvPr/>
        </p:nvGrpSpPr>
        <p:grpSpPr>
          <a:xfrm>
            <a:off x="5943600" y="3581400"/>
            <a:ext cx="2502876" cy="1981200"/>
            <a:chOff x="4953000" y="3581400"/>
            <a:chExt cx="3493476" cy="2057400"/>
          </a:xfrm>
        </p:grpSpPr>
        <p:sp>
          <p:nvSpPr>
            <p:cNvPr id="10" name="Rectangle 9"/>
            <p:cNvSpPr/>
            <p:nvPr/>
          </p:nvSpPr>
          <p:spPr>
            <a:xfrm>
              <a:off x="4953000" y="3581400"/>
              <a:ext cx="33528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486399" y="4191001"/>
              <a:ext cx="1312985" cy="130342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172199" y="4191001"/>
              <a:ext cx="1312985" cy="130342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543799" y="4210725"/>
              <a:ext cx="902677" cy="369332"/>
            </a:xfrm>
            <a:prstGeom prst="rect">
              <a:avLst/>
            </a:prstGeom>
            <a:noFill/>
          </p:spPr>
          <p:txBody>
            <a:bodyPr wrap="square" rtlCol="0">
              <a:spAutoFit/>
            </a:bodyPr>
            <a:lstStyle/>
            <a:p>
              <a:r>
                <a:rPr lang="en-US" dirty="0" smtClean="0"/>
                <a:t>U</a:t>
              </a:r>
              <a:endParaRPr lang="en-US" dirty="0"/>
            </a:p>
          </p:txBody>
        </p:sp>
        <p:sp>
          <p:nvSpPr>
            <p:cNvPr id="14" name="TextBox 13"/>
            <p:cNvSpPr txBox="1"/>
            <p:nvPr/>
          </p:nvSpPr>
          <p:spPr>
            <a:xfrm>
              <a:off x="5562600" y="4643862"/>
              <a:ext cx="410308" cy="369332"/>
            </a:xfrm>
            <a:prstGeom prst="rect">
              <a:avLst/>
            </a:prstGeom>
            <a:noFill/>
          </p:spPr>
          <p:txBody>
            <a:bodyPr wrap="square" rtlCol="0">
              <a:spAutoFit/>
            </a:bodyPr>
            <a:lstStyle/>
            <a:p>
              <a:r>
                <a:rPr lang="en-US" dirty="0" smtClean="0"/>
                <a:t>A</a:t>
              </a:r>
              <a:endParaRPr lang="en-US" dirty="0"/>
            </a:p>
          </p:txBody>
        </p:sp>
        <p:sp>
          <p:nvSpPr>
            <p:cNvPr id="15" name="TextBox 14"/>
            <p:cNvSpPr txBox="1"/>
            <p:nvPr/>
          </p:nvSpPr>
          <p:spPr>
            <a:xfrm>
              <a:off x="6858000" y="4643862"/>
              <a:ext cx="410308" cy="369332"/>
            </a:xfrm>
            <a:prstGeom prst="rect">
              <a:avLst/>
            </a:prstGeom>
            <a:noFill/>
          </p:spPr>
          <p:txBody>
            <a:bodyPr wrap="square" rtlCol="0">
              <a:spAutoFit/>
            </a:bodyPr>
            <a:lstStyle/>
            <a:p>
              <a:r>
                <a:rPr lang="en-US" dirty="0" smtClean="0"/>
                <a:t>B</a:t>
              </a:r>
              <a:endParaRPr lang="en-US" dirty="0"/>
            </a:p>
          </p:txBody>
        </p:sp>
        <p:sp>
          <p:nvSpPr>
            <p:cNvPr id="16" name="Oval 15"/>
            <p:cNvSpPr/>
            <p:nvPr/>
          </p:nvSpPr>
          <p:spPr>
            <a:xfrm>
              <a:off x="6172199" y="4319336"/>
              <a:ext cx="574431" cy="110289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p:cNvSpPr txBox="1"/>
          <p:nvPr/>
        </p:nvSpPr>
        <p:spPr>
          <a:xfrm>
            <a:off x="5638800" y="5943600"/>
            <a:ext cx="2438400" cy="369332"/>
          </a:xfrm>
          <a:prstGeom prst="rect">
            <a:avLst/>
          </a:prstGeom>
          <a:noFill/>
        </p:spPr>
        <p:txBody>
          <a:bodyPr wrap="square" rtlCol="0">
            <a:spAutoFit/>
          </a:bodyPr>
          <a:lstStyle/>
          <a:p>
            <a:r>
              <a:rPr lang="en-US" dirty="0" smtClean="0"/>
              <a:t>Venn Diagram</a:t>
            </a:r>
            <a:endParaRPr lang="en-US" dirty="0"/>
          </a:p>
        </p:txBody>
      </p:sp>
      <p:cxnSp>
        <p:nvCxnSpPr>
          <p:cNvPr id="32" name="Straight Arrow Connector 31"/>
          <p:cNvCxnSpPr>
            <a:stCxn id="9" idx="2"/>
          </p:cNvCxnSpPr>
          <p:nvPr/>
        </p:nvCxnSpPr>
        <p:spPr>
          <a:xfrm rot="16200000" flipH="1">
            <a:off x="6590705" y="3923704"/>
            <a:ext cx="276225" cy="258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9" idx="2"/>
          </p:cNvCxnSpPr>
          <p:nvPr/>
        </p:nvCxnSpPr>
        <p:spPr>
          <a:xfrm rot="5400000">
            <a:off x="6285906" y="3877270"/>
            <a:ext cx="276225" cy="3512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8" name="Picture 17" descr="addin_tmp.png"/>
          <p:cNvPicPr>
            <a:picLocks noChangeAspect="1"/>
          </p:cNvPicPr>
          <p:nvPr>
            <p:custDataLst>
              <p:tags r:id="rId4"/>
            </p:custDataLst>
          </p:nvPr>
        </p:nvPicPr>
        <p:blipFill>
          <a:blip r:embed="rId8" cstate="print"/>
          <a:stretch>
            <a:fillRect/>
          </a:stretch>
        </p:blipFill>
        <p:spPr>
          <a:xfrm>
            <a:off x="1905000" y="4419600"/>
            <a:ext cx="889705" cy="267655"/>
          </a:xfrm>
          <a:prstGeom prst="rect">
            <a:avLst/>
          </a:prstGeom>
        </p:spPr>
      </p:pic>
      <p:pic>
        <p:nvPicPr>
          <p:cNvPr id="21" name="Picture 20" descr="addin_tmp.png"/>
          <p:cNvPicPr>
            <a:picLocks noChangeAspect="1"/>
          </p:cNvPicPr>
          <p:nvPr>
            <p:custDataLst>
              <p:tags r:id="rId5"/>
            </p:custDataLst>
          </p:nvPr>
        </p:nvPicPr>
        <p:blipFill>
          <a:blip r:embed="rId8" cstate="print"/>
          <a:stretch>
            <a:fillRect/>
          </a:stretch>
        </p:blipFill>
        <p:spPr>
          <a:xfrm>
            <a:off x="815624" y="5943600"/>
            <a:ext cx="860775" cy="258951"/>
          </a:xfrm>
          <a:prstGeom prst="rect">
            <a:avLst/>
          </a:prstGeom>
        </p:spPr>
      </p:pic>
    </p:spTree>
  </p:cSld>
  <p:clrMapOvr>
    <a:masterClrMapping/>
  </p:clrMapOvr>
  <p:transition>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0"/>
            <a:ext cx="7840662" cy="1905000"/>
          </a:xfrm>
        </p:spPr>
        <p:txBody>
          <a:bodyPr>
            <a:noAutofit/>
          </a:bodyPr>
          <a:lstStyle/>
          <a:p>
            <a:pPr lvl="0"/>
            <a:r>
              <a:rPr lang="en-US" sz="4000" dirty="0" smtClean="0"/>
              <a:t>The Cardinality of the Union of Two Sets: Inclusion-Exclusion Principle</a:t>
            </a:r>
            <a:r>
              <a:rPr lang="en-US" sz="4000" kern="1200" dirty="0" smtClean="0">
                <a:solidFill>
                  <a:schemeClr val="tx1"/>
                </a:solidFill>
              </a:rPr>
              <a:t/>
            </a:r>
            <a:br>
              <a:rPr lang="en-US" sz="4000" kern="1200" dirty="0" smtClean="0">
                <a:solidFill>
                  <a:schemeClr val="tx1"/>
                </a:solidFill>
              </a:rPr>
            </a:br>
            <a:endParaRPr lang="en-US" sz="4000" dirty="0"/>
          </a:p>
        </p:txBody>
      </p:sp>
      <p:sp>
        <p:nvSpPr>
          <p:cNvPr id="17" name="Footer Placeholder 16"/>
          <p:cNvSpPr>
            <a:spLocks noGrp="1"/>
          </p:cNvSpPr>
          <p:nvPr>
            <p:ph type="ftr" sz="quarter" idx="11"/>
          </p:nvPr>
        </p:nvSpPr>
        <p:spPr/>
        <p:txBody>
          <a:bodyPr/>
          <a:lstStyle/>
          <a:p>
            <a:r>
              <a:rPr lang="en-US" smtClean="0"/>
              <a:t>DISCRETE STRUCTURES   UNIT-I</a:t>
            </a:r>
            <a:endParaRPr lang="en-US" dirty="0"/>
          </a:p>
        </p:txBody>
      </p:sp>
      <p:sp>
        <p:nvSpPr>
          <p:cNvPr id="16" name="Slide Number Placeholder 15"/>
          <p:cNvSpPr>
            <a:spLocks noGrp="1"/>
          </p:cNvSpPr>
          <p:nvPr>
            <p:ph type="sldNum" sz="quarter" idx="12"/>
          </p:nvPr>
        </p:nvSpPr>
        <p:spPr/>
        <p:txBody>
          <a:bodyPr/>
          <a:lstStyle/>
          <a:p>
            <a:pPr>
              <a:defRPr/>
            </a:pPr>
            <a:fld id="{0EFFCF1F-F02D-4594-A964-BA7CBAD841C0}" type="slidenum">
              <a:rPr lang="en-US" smtClean="0"/>
              <a:pPr>
                <a:defRPr/>
              </a:pPr>
              <a:t>54</a:t>
            </a:fld>
            <a:endParaRPr lang="en-US" dirty="0"/>
          </a:p>
        </p:txBody>
      </p:sp>
      <p:sp>
        <p:nvSpPr>
          <p:cNvPr id="13" name="Content Placeholder 2"/>
          <p:cNvSpPr txBox="1">
            <a:spLocks/>
          </p:cNvSpPr>
          <p:nvPr/>
        </p:nvSpPr>
        <p:spPr>
          <a:xfrm>
            <a:off x="152400" y="1828800"/>
            <a:ext cx="8991600" cy="4800600"/>
          </a:xfrm>
          <a:prstGeom prst="rect">
            <a:avLst/>
          </a:prstGeom>
        </p:spPr>
        <p:txBody>
          <a:bodyPr vert="horz">
            <a:normAutofit fontScale="775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kumimoji="0" lang="en-US" sz="3300" b="0" i="0" u="none" strike="noStrike" kern="1200" cap="none" spc="0" normalizeH="0" baseline="0" noProof="0" dirty="0" smtClean="0">
                <a:ln>
                  <a:noFill/>
                </a:ln>
                <a:solidFill>
                  <a:srgbClr val="FF0000"/>
                </a:solidFill>
                <a:effectLst/>
                <a:uLnTx/>
                <a:uFillTx/>
                <a:latin typeface="+mn-lt"/>
                <a:ea typeface="+mn-ea"/>
                <a:cs typeface="+mn-cs"/>
              </a:rPr>
              <a:t>Inclusion-Exclusion</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en-US" sz="3300" b="0" i="0" u="none" strike="noStrike" kern="1200" cap="none" spc="0" normalizeH="0" baseline="0" noProof="0" dirty="0" smtClean="0">
                <a:ln>
                  <a:noFill/>
                </a:ln>
                <a:solidFill>
                  <a:srgbClr val="FF0000"/>
                </a:solidFill>
                <a:effectLst/>
                <a:uLnTx/>
                <a:uFillTx/>
                <a:latin typeface="+mn-lt"/>
                <a:ea typeface="+mn-ea"/>
                <a:cs typeface="+mn-cs"/>
              </a:rPr>
              <a:t> </a:t>
            </a:r>
            <a:r>
              <a:rPr kumimoji="0" lang="en-US" sz="3300" b="0" i="0" u="none" strike="noStrike" kern="1200" cap="none" spc="0" normalizeH="0" baseline="0" noProof="0" dirty="0" smtClean="0">
                <a:ln>
                  <a:noFill/>
                </a:ln>
                <a:solidFill>
                  <a:srgbClr val="FF0000"/>
                </a:solidFill>
                <a:effectLst/>
                <a:uLnTx/>
                <a:uFillTx/>
                <a:latin typeface="Cambria Math" pitchFamily="18" charset="0"/>
                <a:ea typeface="Cambria Math" pitchFamily="18" charset="0"/>
              </a:rPr>
              <a:t>|</a:t>
            </a:r>
            <a:r>
              <a:rPr kumimoji="0" lang="en-US" sz="3300" i="1" u="none" strike="noStrike" kern="1200" cap="none" spc="0" normalizeH="0" baseline="0" noProof="0" dirty="0" smtClean="0">
                <a:ln>
                  <a:noFill/>
                </a:ln>
                <a:solidFill>
                  <a:srgbClr val="FF0000"/>
                </a:solidFill>
                <a:effectLst/>
                <a:uLnTx/>
                <a:uFillTx/>
                <a:ea typeface="Cambria Math" pitchFamily="18" charset="0"/>
              </a:rPr>
              <a:t>A</a:t>
            </a:r>
            <a:r>
              <a:rPr kumimoji="0" lang="en-US" sz="3300" b="0" i="0" u="none" strike="noStrike" kern="1200" cap="none" spc="0" normalizeH="0" baseline="0" noProof="0" dirty="0" smtClean="0">
                <a:ln>
                  <a:noFill/>
                </a:ln>
                <a:solidFill>
                  <a:srgbClr val="FF0000"/>
                </a:solidFill>
                <a:effectLst/>
                <a:uLnTx/>
                <a:uFillTx/>
                <a:latin typeface="Cambria Math" pitchFamily="18" charset="0"/>
                <a:ea typeface="Cambria Math" pitchFamily="18" charset="0"/>
              </a:rPr>
              <a:t> ∪ </a:t>
            </a:r>
            <a:r>
              <a:rPr kumimoji="0" lang="en-US" sz="3300" i="1" u="none" strike="noStrike" kern="1200" cap="none" spc="0" normalizeH="0" baseline="0" noProof="0" dirty="0" smtClean="0">
                <a:ln>
                  <a:noFill/>
                </a:ln>
                <a:solidFill>
                  <a:srgbClr val="FF0000"/>
                </a:solidFill>
                <a:effectLst/>
                <a:uLnTx/>
                <a:uFillTx/>
                <a:ea typeface="Cambria Math" pitchFamily="18" charset="0"/>
              </a:rPr>
              <a:t>B</a:t>
            </a:r>
            <a:r>
              <a:rPr kumimoji="0" lang="en-US" sz="3300" b="0" i="0" u="none" strike="noStrike" kern="1200" cap="none" spc="0" normalizeH="0" baseline="0" noProof="0" dirty="0" smtClean="0">
                <a:ln>
                  <a:noFill/>
                </a:ln>
                <a:solidFill>
                  <a:srgbClr val="FF0000"/>
                </a:solidFill>
                <a:effectLst/>
                <a:uLnTx/>
                <a:uFillTx/>
                <a:latin typeface="Cambria Math" pitchFamily="18" charset="0"/>
                <a:ea typeface="Cambria Math" pitchFamily="18" charset="0"/>
              </a:rPr>
              <a:t>| = |</a:t>
            </a:r>
            <a:r>
              <a:rPr kumimoji="0" lang="en-US" sz="3300" i="1" u="none" strike="noStrike" kern="1200" cap="none" spc="0" normalizeH="0" baseline="0" noProof="0" dirty="0" smtClean="0">
                <a:ln>
                  <a:noFill/>
                </a:ln>
                <a:solidFill>
                  <a:srgbClr val="FF0000"/>
                </a:solidFill>
                <a:effectLst/>
                <a:uLnTx/>
                <a:uFillTx/>
                <a:ea typeface="Cambria Math" pitchFamily="18" charset="0"/>
              </a:rPr>
              <a:t>A</a:t>
            </a:r>
            <a:r>
              <a:rPr kumimoji="0" lang="en-US" sz="3300" b="0" i="0" u="none" strike="noStrike" kern="1200" cap="none" spc="0" normalizeH="0" baseline="0" noProof="0" dirty="0" smtClean="0">
                <a:ln>
                  <a:noFill/>
                </a:ln>
                <a:solidFill>
                  <a:srgbClr val="FF0000"/>
                </a:solidFill>
                <a:effectLst/>
                <a:uLnTx/>
                <a:uFillTx/>
                <a:latin typeface="Cambria Math" pitchFamily="18" charset="0"/>
                <a:ea typeface="Cambria Math" pitchFamily="18" charset="0"/>
              </a:rPr>
              <a:t>| + | </a:t>
            </a:r>
            <a:r>
              <a:rPr kumimoji="0" lang="en-US" sz="3300" i="1" u="none" strike="noStrike" kern="1200" cap="none" spc="0" normalizeH="0" baseline="0" noProof="0" dirty="0" smtClean="0">
                <a:ln>
                  <a:noFill/>
                </a:ln>
                <a:solidFill>
                  <a:srgbClr val="FF0000"/>
                </a:solidFill>
                <a:effectLst/>
                <a:uLnTx/>
                <a:uFillTx/>
                <a:ea typeface="Cambria Math" pitchFamily="18" charset="0"/>
              </a:rPr>
              <a:t>B</a:t>
            </a:r>
            <a:r>
              <a:rPr kumimoji="0" lang="en-US" sz="3300" b="0" i="0" u="none" strike="noStrike" kern="1200" cap="none" spc="0" normalizeH="0" baseline="0" noProof="0" dirty="0" smtClean="0">
                <a:ln>
                  <a:noFill/>
                </a:ln>
                <a:solidFill>
                  <a:srgbClr val="FF0000"/>
                </a:solidFill>
                <a:effectLst/>
                <a:uLnTx/>
                <a:uFillTx/>
                <a:latin typeface="Cambria Math" pitchFamily="18" charset="0"/>
                <a:ea typeface="Cambria Math" pitchFamily="18" charset="0"/>
              </a:rPr>
              <a:t>| </a:t>
            </a:r>
            <a:r>
              <a:rPr kumimoji="0" lang="en-US" sz="3300" b="0" i="0" u="none" strike="noStrike" kern="1200" cap="none" spc="0" normalizeH="0" baseline="0" noProof="0" dirty="0" smtClean="0">
                <a:ln>
                  <a:noFill/>
                </a:ln>
                <a:solidFill>
                  <a:srgbClr val="FF0000"/>
                </a:solidFill>
                <a:effectLst/>
                <a:uLnTx/>
                <a:uFillTx/>
                <a:latin typeface="Cambria Math"/>
                <a:ea typeface="Cambria Math"/>
              </a:rPr>
              <a:t>−</a:t>
            </a:r>
            <a:r>
              <a:rPr kumimoji="0" lang="en-US" sz="3300" b="0" i="0" u="none" strike="noStrike" kern="1200" cap="none" spc="0" normalizeH="0" baseline="0" noProof="0" dirty="0" smtClean="0">
                <a:ln>
                  <a:noFill/>
                </a:ln>
                <a:solidFill>
                  <a:srgbClr val="FF0000"/>
                </a:solidFill>
                <a:effectLst/>
                <a:uLnTx/>
                <a:uFillTx/>
                <a:latin typeface="Cambria Math" pitchFamily="18" charset="0"/>
                <a:ea typeface="Cambria Math" pitchFamily="18" charset="0"/>
              </a:rPr>
              <a:t> |</a:t>
            </a:r>
            <a:r>
              <a:rPr kumimoji="0" lang="en-US" sz="3300" i="1" u="none" strike="noStrike" kern="1200" cap="none" spc="0" normalizeH="0" baseline="0" noProof="0" dirty="0" smtClean="0">
                <a:ln>
                  <a:noFill/>
                </a:ln>
                <a:solidFill>
                  <a:srgbClr val="FF0000"/>
                </a:solidFill>
                <a:effectLst/>
                <a:uLnTx/>
                <a:uFillTx/>
                <a:ea typeface="Cambria Math" pitchFamily="18" charset="0"/>
              </a:rPr>
              <a:t>A</a:t>
            </a:r>
            <a:r>
              <a:rPr kumimoji="0" lang="en-US" sz="3300" b="0" i="0" u="none" strike="noStrike" kern="1200" cap="none" spc="0" normalizeH="0" baseline="0" noProof="0" dirty="0" smtClean="0">
                <a:ln>
                  <a:noFill/>
                </a:ln>
                <a:solidFill>
                  <a:srgbClr val="FF0000"/>
                </a:solidFill>
                <a:effectLst/>
                <a:uLnTx/>
                <a:uFillTx/>
                <a:latin typeface="Cambria Math" pitchFamily="18" charset="0"/>
                <a:ea typeface="Cambria Math" pitchFamily="18" charset="0"/>
              </a:rPr>
              <a:t> ∩ </a:t>
            </a:r>
            <a:r>
              <a:rPr kumimoji="0" lang="en-US" sz="3300" i="1" u="none" strike="noStrike" kern="1200" cap="none" spc="0" normalizeH="0" baseline="0" noProof="0" dirty="0" smtClean="0">
                <a:ln>
                  <a:noFill/>
                </a:ln>
                <a:solidFill>
                  <a:srgbClr val="FF0000"/>
                </a:solidFill>
                <a:effectLst/>
                <a:uLnTx/>
                <a:uFillTx/>
                <a:ea typeface="Cambria Math" pitchFamily="18" charset="0"/>
              </a:rPr>
              <a:t>B</a:t>
            </a:r>
            <a:r>
              <a:rPr kumimoji="0" lang="en-US" sz="3300" b="0" i="0" u="none" strike="noStrike" kern="1200" cap="none" spc="0" normalizeH="0" baseline="0" noProof="0" dirty="0" smtClean="0">
                <a:ln>
                  <a:noFill/>
                </a:ln>
                <a:solidFill>
                  <a:srgbClr val="FF0000"/>
                </a:solidFill>
                <a:effectLst/>
                <a:uLnTx/>
                <a:uFillTx/>
                <a:latin typeface="Cambria Math" pitchFamily="18" charset="0"/>
                <a:ea typeface="Cambria Math" pitchFamily="18" charset="0"/>
              </a:rPr>
              <a:t>|</a:t>
            </a:r>
            <a:endParaRPr lang="en-US" sz="3300" dirty="0" smtClean="0">
              <a:solidFill>
                <a:srgbClr val="FF0000"/>
              </a:solidFill>
              <a:latin typeface="Cambria Math" pitchFamily="18" charset="0"/>
              <a:ea typeface="Cambria Math" pitchFamily="18" charset="0"/>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smtClean="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lang="en-US" sz="3600" b="1" dirty="0" smtClean="0"/>
              <a:t>Example</a:t>
            </a:r>
            <a:r>
              <a:rPr lang="en-US" sz="3600" dirty="0" smtClean="0"/>
              <a:t>: Let </a:t>
            </a:r>
            <a:r>
              <a:rPr lang="en-US" sz="3600" i="1" dirty="0" smtClean="0"/>
              <a:t>A</a:t>
            </a:r>
            <a:r>
              <a:rPr lang="en-US" sz="3600" dirty="0" smtClean="0"/>
              <a:t> be the math majors in your class and </a:t>
            </a:r>
            <a:r>
              <a:rPr lang="en-US" sz="3600" i="1" dirty="0" smtClean="0"/>
              <a:t>B</a:t>
            </a:r>
            <a:r>
              <a:rPr lang="en-US" sz="3600" dirty="0" smtClean="0"/>
              <a:t> be the CS majors. To count the number of students who are either math majors or CS majors, add the number of math majors and the number of CS majors, and subtract the number of joint CS/math majors.</a:t>
            </a:r>
          </a:p>
          <a:p>
            <a:pPr marL="274320" lvl="0" indent="-274320">
              <a:spcBef>
                <a:spcPct val="20000"/>
              </a:spcBef>
              <a:buClr>
                <a:schemeClr val="accent3"/>
              </a:buClr>
              <a:buSzPct val="95000"/>
            </a:pPr>
            <a:r>
              <a:rPr lang="en-US" sz="2600" dirty="0" smtClean="0"/>
              <a:t> </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3" name="Group 22"/>
          <p:cNvGrpSpPr/>
          <p:nvPr/>
        </p:nvGrpSpPr>
        <p:grpSpPr>
          <a:xfrm>
            <a:off x="5257800" y="1905000"/>
            <a:ext cx="3429000" cy="1447800"/>
            <a:chOff x="5715000" y="4724400"/>
            <a:chExt cx="3429000" cy="1447800"/>
          </a:xfrm>
        </p:grpSpPr>
        <p:sp>
          <p:nvSpPr>
            <p:cNvPr id="24" name="Oval 23"/>
            <p:cNvSpPr/>
            <p:nvPr/>
          </p:nvSpPr>
          <p:spPr>
            <a:xfrm>
              <a:off x="6934200" y="5105400"/>
              <a:ext cx="533400" cy="8382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20"/>
            <p:cNvGrpSpPr/>
            <p:nvPr/>
          </p:nvGrpSpPr>
          <p:grpSpPr>
            <a:xfrm>
              <a:off x="5715000" y="4724400"/>
              <a:ext cx="2971800" cy="1447800"/>
              <a:chOff x="5715000" y="4724400"/>
              <a:chExt cx="2971800" cy="1447800"/>
            </a:xfrm>
          </p:grpSpPr>
          <p:sp>
            <p:nvSpPr>
              <p:cNvPr id="30" name="Rectangle 29"/>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19"/>
              <p:cNvGrpSpPr/>
              <p:nvPr/>
            </p:nvGrpSpPr>
            <p:grpSpPr>
              <a:xfrm>
                <a:off x="6248400" y="5029200"/>
                <a:ext cx="1905000" cy="990600"/>
                <a:chOff x="6248400" y="5029200"/>
                <a:chExt cx="1905000" cy="990600"/>
              </a:xfrm>
            </p:grpSpPr>
            <p:sp>
              <p:nvSpPr>
                <p:cNvPr id="32" name="Oval 31"/>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 name="Group 21"/>
            <p:cNvGrpSpPr/>
            <p:nvPr/>
          </p:nvGrpSpPr>
          <p:grpSpPr>
            <a:xfrm>
              <a:off x="6400800" y="4800600"/>
              <a:ext cx="2743200" cy="826532"/>
              <a:chOff x="6400800" y="4800600"/>
              <a:chExt cx="2743200" cy="826532"/>
            </a:xfrm>
          </p:grpSpPr>
          <p:sp>
            <p:nvSpPr>
              <p:cNvPr id="27" name="TextBox 26"/>
              <p:cNvSpPr txBox="1"/>
              <p:nvPr/>
            </p:nvSpPr>
            <p:spPr>
              <a:xfrm>
                <a:off x="8305800" y="4800600"/>
                <a:ext cx="838200" cy="369332"/>
              </a:xfrm>
              <a:prstGeom prst="rect">
                <a:avLst/>
              </a:prstGeom>
              <a:noFill/>
            </p:spPr>
            <p:txBody>
              <a:bodyPr wrap="square" rtlCol="0">
                <a:spAutoFit/>
              </a:bodyPr>
              <a:lstStyle/>
              <a:p>
                <a:r>
                  <a:rPr lang="en-US" i="1" dirty="0" smtClean="0"/>
                  <a:t>U</a:t>
                </a:r>
                <a:endParaRPr lang="en-US" i="1" dirty="0"/>
              </a:p>
            </p:txBody>
          </p:sp>
          <p:sp>
            <p:nvSpPr>
              <p:cNvPr id="28" name="TextBox 27"/>
              <p:cNvSpPr txBox="1"/>
              <p:nvPr/>
            </p:nvSpPr>
            <p:spPr>
              <a:xfrm>
                <a:off x="6400800" y="5181600"/>
                <a:ext cx="381000" cy="369332"/>
              </a:xfrm>
              <a:prstGeom prst="rect">
                <a:avLst/>
              </a:prstGeom>
              <a:noFill/>
            </p:spPr>
            <p:txBody>
              <a:bodyPr wrap="square" rtlCol="0">
                <a:spAutoFit/>
              </a:bodyPr>
              <a:lstStyle/>
              <a:p>
                <a:r>
                  <a:rPr lang="en-US" i="1" dirty="0" smtClean="0"/>
                  <a:t>A</a:t>
                </a:r>
                <a:endParaRPr lang="en-US" i="1" dirty="0"/>
              </a:p>
            </p:txBody>
          </p:sp>
          <p:sp>
            <p:nvSpPr>
              <p:cNvPr id="29" name="TextBox 28"/>
              <p:cNvSpPr txBox="1"/>
              <p:nvPr/>
            </p:nvSpPr>
            <p:spPr>
              <a:xfrm>
                <a:off x="7620000" y="5257800"/>
                <a:ext cx="381000" cy="369332"/>
              </a:xfrm>
              <a:prstGeom prst="rect">
                <a:avLst/>
              </a:prstGeom>
              <a:noFill/>
            </p:spPr>
            <p:txBody>
              <a:bodyPr wrap="square" rtlCol="0">
                <a:spAutoFit/>
              </a:bodyPr>
              <a:lstStyle/>
              <a:p>
                <a:r>
                  <a:rPr lang="en-US" i="1" dirty="0" smtClean="0"/>
                  <a:t>B</a:t>
                </a:r>
                <a:endParaRPr lang="en-US" i="1" dirty="0"/>
              </a:p>
            </p:txBody>
          </p:sp>
        </p:grpSp>
      </p:grpSp>
      <p:sp>
        <p:nvSpPr>
          <p:cNvPr id="15" name="TextBox 14"/>
          <p:cNvSpPr txBox="1"/>
          <p:nvPr/>
        </p:nvSpPr>
        <p:spPr>
          <a:xfrm>
            <a:off x="5105400" y="3505200"/>
            <a:ext cx="3962400" cy="369332"/>
          </a:xfrm>
          <a:prstGeom prst="rect">
            <a:avLst/>
          </a:prstGeom>
          <a:noFill/>
        </p:spPr>
        <p:txBody>
          <a:bodyPr wrap="square" rtlCol="0">
            <a:spAutoFit/>
          </a:bodyPr>
          <a:lstStyle/>
          <a:p>
            <a:r>
              <a:rPr lang="en-US" dirty="0" smtClean="0"/>
              <a:t>Venn Diagram</a:t>
            </a:r>
            <a:r>
              <a:rPr lang="en-US" dirty="0" smtClean="0">
                <a:latin typeface="Cambria Math"/>
                <a:ea typeface="Cambria Math"/>
              </a:rPr>
              <a:t>  for </a:t>
            </a:r>
            <a:r>
              <a:rPr lang="en-US" i="1" dirty="0" smtClean="0">
                <a:latin typeface="Cambria Math"/>
                <a:ea typeface="Cambria Math"/>
              </a:rPr>
              <a:t>A</a:t>
            </a:r>
            <a:r>
              <a:rPr lang="en-US" dirty="0" smtClean="0">
                <a:latin typeface="Cambria Math"/>
                <a:ea typeface="Cambria Math"/>
              </a:rPr>
              <a:t>, </a:t>
            </a:r>
            <a:r>
              <a:rPr lang="en-US" i="1" dirty="0" smtClean="0">
                <a:latin typeface="Cambria Math"/>
                <a:ea typeface="Cambria Math"/>
              </a:rPr>
              <a:t>B</a:t>
            </a:r>
            <a:r>
              <a:rPr lang="en-US" dirty="0" smtClean="0">
                <a:latin typeface="Cambria Math"/>
                <a:ea typeface="Cambria Math"/>
              </a:rPr>
              <a:t>,</a:t>
            </a:r>
            <a:r>
              <a:rPr lang="en-US" i="1" dirty="0" smtClean="0">
                <a:ea typeface="Cambria Math" pitchFamily="18" charset="0"/>
              </a:rPr>
              <a:t> A</a:t>
            </a:r>
            <a:r>
              <a:rPr lang="en-US" dirty="0" smtClean="0">
                <a:latin typeface="Cambria Math" pitchFamily="18" charset="0"/>
                <a:ea typeface="Cambria Math" pitchFamily="18" charset="0"/>
              </a:rPr>
              <a:t> ∩ </a:t>
            </a:r>
            <a:r>
              <a:rPr lang="en-US" i="1" dirty="0" smtClean="0">
                <a:ea typeface="Cambria Math" pitchFamily="18" charset="0"/>
              </a:rPr>
              <a:t>B, A</a:t>
            </a:r>
            <a:r>
              <a:rPr lang="en-US" dirty="0" smtClean="0">
                <a:latin typeface="Cambria Math" pitchFamily="18" charset="0"/>
                <a:ea typeface="Cambria Math" pitchFamily="18" charset="0"/>
              </a:rPr>
              <a:t> ∪ </a:t>
            </a:r>
            <a:r>
              <a:rPr lang="en-US" i="1" dirty="0" smtClean="0">
                <a:ea typeface="Cambria Math" pitchFamily="18" charset="0"/>
              </a:rPr>
              <a:t>B </a:t>
            </a:r>
            <a:r>
              <a:rPr lang="en-US" dirty="0" smtClean="0">
                <a:latin typeface="Cambria Math"/>
                <a:ea typeface="Cambria Math"/>
              </a:rPr>
              <a:t> </a:t>
            </a:r>
            <a:r>
              <a:rPr lang="en-US" dirty="0" smtClean="0"/>
              <a:t>    </a:t>
            </a:r>
            <a:endParaRPr lang="en-US" dirty="0"/>
          </a:p>
        </p:txBody>
      </p:sp>
    </p:spTree>
  </p:cSld>
  <p:clrMapOvr>
    <a:masterClrMapping/>
  </p:clrMapOvr>
  <p:transition>
    <p:sndAc>
      <p:endSnd/>
    </p:sndAc>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1150938" y="214313"/>
            <a:ext cx="7535862" cy="1462087"/>
          </a:xfrm>
        </p:spPr>
        <p:txBody>
          <a:bodyPr/>
          <a:lstStyle/>
          <a:p>
            <a:pPr eaLnBrk="1" hangingPunct="1"/>
            <a:r>
              <a:rPr lang="en-US" sz="3600" dirty="0" smtClean="0"/>
              <a:t> </a:t>
            </a:r>
            <a:r>
              <a:rPr lang="en-US" sz="4000" dirty="0" smtClean="0"/>
              <a:t>Principle of Inclusion-Exclusion : Example</a:t>
            </a:r>
          </a:p>
        </p:txBody>
      </p:sp>
      <p:sp>
        <p:nvSpPr>
          <p:cNvPr id="39940" name="Rectangle 3"/>
          <p:cNvSpPr>
            <a:spLocks noGrp="1" noChangeArrowheads="1"/>
          </p:cNvSpPr>
          <p:nvPr>
            <p:ph idx="1"/>
          </p:nvPr>
        </p:nvSpPr>
        <p:spPr/>
        <p:txBody>
          <a:bodyPr/>
          <a:lstStyle/>
          <a:p>
            <a:pPr>
              <a:spcBef>
                <a:spcPct val="0"/>
              </a:spcBef>
              <a:buFontTx/>
              <a:buNone/>
            </a:pPr>
            <a:r>
              <a:rPr lang="en-US" dirty="0" smtClean="0">
                <a:sym typeface="Symbol" pitchFamily="18" charset="2"/>
              </a:rPr>
              <a:t>Example:</a:t>
            </a:r>
          </a:p>
          <a:p>
            <a:pPr>
              <a:spcBef>
                <a:spcPct val="0"/>
              </a:spcBef>
              <a:buFontTx/>
              <a:buNone/>
            </a:pPr>
            <a:r>
              <a:rPr lang="en-US" dirty="0" smtClean="0">
                <a:sym typeface="Symbol" pitchFamily="18" charset="2"/>
              </a:rPr>
              <a:t>There are 217 CS majors.</a:t>
            </a:r>
          </a:p>
          <a:p>
            <a:pPr>
              <a:spcBef>
                <a:spcPct val="0"/>
              </a:spcBef>
              <a:buFontTx/>
              <a:buNone/>
            </a:pPr>
            <a:r>
              <a:rPr lang="en-US" dirty="0" smtClean="0">
                <a:sym typeface="Symbol" pitchFamily="18" charset="2"/>
              </a:rPr>
              <a:t>157 are taking </a:t>
            </a:r>
            <a:r>
              <a:rPr lang="en-US" dirty="0" err="1" smtClean="0">
                <a:sym typeface="Symbol" pitchFamily="18" charset="2"/>
              </a:rPr>
              <a:t>IoT</a:t>
            </a:r>
            <a:r>
              <a:rPr lang="en-US" dirty="0" smtClean="0">
                <a:sym typeface="Symbol" pitchFamily="18" charset="2"/>
              </a:rPr>
              <a:t>.</a:t>
            </a:r>
          </a:p>
          <a:p>
            <a:pPr>
              <a:spcBef>
                <a:spcPct val="0"/>
              </a:spcBef>
              <a:buFontTx/>
              <a:buNone/>
            </a:pPr>
            <a:r>
              <a:rPr lang="en-US" dirty="0" smtClean="0">
                <a:sym typeface="Symbol" pitchFamily="18" charset="2"/>
              </a:rPr>
              <a:t>145 are taking AI.</a:t>
            </a:r>
          </a:p>
          <a:p>
            <a:pPr>
              <a:spcBef>
                <a:spcPct val="0"/>
              </a:spcBef>
              <a:buFontTx/>
              <a:buNone/>
            </a:pPr>
            <a:r>
              <a:rPr lang="en-US" dirty="0" smtClean="0">
                <a:sym typeface="Symbol" pitchFamily="18" charset="2"/>
              </a:rPr>
              <a:t>98 are taking both.</a:t>
            </a:r>
          </a:p>
          <a:p>
            <a:pPr>
              <a:spcBef>
                <a:spcPct val="0"/>
              </a:spcBef>
              <a:buFontTx/>
              <a:buNone/>
            </a:pPr>
            <a:r>
              <a:rPr lang="en-US" dirty="0" smtClean="0">
                <a:sym typeface="Symbol" pitchFamily="18" charset="2"/>
              </a:rPr>
              <a:t>How many are taking neither?</a:t>
            </a:r>
          </a:p>
          <a:p>
            <a:pPr>
              <a:spcBef>
                <a:spcPct val="0"/>
              </a:spcBef>
              <a:buFontTx/>
              <a:buNone/>
            </a:pPr>
            <a:r>
              <a:rPr lang="en-US" dirty="0" smtClean="0">
                <a:latin typeface="Comic Sans MS" pitchFamily="66" charset="0"/>
                <a:sym typeface="Symbol" pitchFamily="18" charset="2"/>
              </a:rPr>
              <a:t> </a:t>
            </a:r>
          </a:p>
        </p:txBody>
      </p:sp>
      <p:sp>
        <p:nvSpPr>
          <p:cNvPr id="16" name="Footer Placeholder 15"/>
          <p:cNvSpPr>
            <a:spLocks noGrp="1"/>
          </p:cNvSpPr>
          <p:nvPr>
            <p:ph type="ftr" sz="quarter" idx="11"/>
          </p:nvPr>
        </p:nvSpPr>
        <p:spPr/>
        <p:txBody>
          <a:bodyPr/>
          <a:lstStyle/>
          <a:p>
            <a:r>
              <a:rPr lang="en-US" smtClean="0"/>
              <a:t>DISCRETE STRUCTURES   UNIT-I</a:t>
            </a:r>
            <a:endParaRPr lang="en-US" dirty="0"/>
          </a:p>
        </p:txBody>
      </p:sp>
      <p:sp>
        <p:nvSpPr>
          <p:cNvPr id="39938" name="Slide Number Placeholder 3"/>
          <p:cNvSpPr>
            <a:spLocks noGrp="1"/>
          </p:cNvSpPr>
          <p:nvPr>
            <p:ph type="sldNum" sz="quarter" idx="12"/>
          </p:nvPr>
        </p:nvSpPr>
        <p:spPr>
          <a:noFill/>
        </p:spPr>
        <p:txBody>
          <a:bodyPr/>
          <a:lstStyle/>
          <a:p>
            <a:fld id="{E9A7F9F1-7309-4270-B85E-EA20BE68BDD2}" type="slidenum">
              <a:rPr lang="en-US" smtClean="0"/>
              <a:pPr/>
              <a:t>55</a:t>
            </a:fld>
            <a:endParaRPr lang="en-US" smtClean="0"/>
          </a:p>
        </p:txBody>
      </p:sp>
      <p:grpSp>
        <p:nvGrpSpPr>
          <p:cNvPr id="2" name="Group 4"/>
          <p:cNvGrpSpPr>
            <a:grpSpLocks/>
          </p:cNvGrpSpPr>
          <p:nvPr/>
        </p:nvGrpSpPr>
        <p:grpSpPr bwMode="auto">
          <a:xfrm>
            <a:off x="990600" y="5410399"/>
            <a:ext cx="6324600" cy="762000"/>
            <a:chOff x="450" y="3629"/>
            <a:chExt cx="4482" cy="768"/>
          </a:xfrm>
        </p:grpSpPr>
        <p:sp>
          <p:nvSpPr>
            <p:cNvPr id="39950" name="Oval 5"/>
            <p:cNvSpPr>
              <a:spLocks noChangeArrowheads="1"/>
            </p:cNvSpPr>
            <p:nvPr/>
          </p:nvSpPr>
          <p:spPr bwMode="auto">
            <a:xfrm>
              <a:off x="504" y="3629"/>
              <a:ext cx="4428" cy="768"/>
            </a:xfrm>
            <a:prstGeom prst="ellipse">
              <a:avLst/>
            </a:prstGeom>
            <a:solidFill>
              <a:schemeClr val="hlink"/>
            </a:solidFill>
            <a:ln w="9525">
              <a:noFill/>
              <a:round/>
              <a:headEnd/>
              <a:tailEnd/>
            </a:ln>
          </p:spPr>
          <p:txBody>
            <a:bodyPr wrap="none" anchor="ctr"/>
            <a:lstStyle/>
            <a:p>
              <a:endParaRPr lang="en-US"/>
            </a:p>
          </p:txBody>
        </p:sp>
        <p:sp>
          <p:nvSpPr>
            <p:cNvPr id="39951" name="Text Box 6"/>
            <p:cNvSpPr txBox="1">
              <a:spLocks noChangeArrowheads="1"/>
            </p:cNvSpPr>
            <p:nvPr/>
          </p:nvSpPr>
          <p:spPr bwMode="auto">
            <a:xfrm>
              <a:off x="450" y="3706"/>
              <a:ext cx="4383" cy="522"/>
            </a:xfrm>
            <a:prstGeom prst="rect">
              <a:avLst/>
            </a:prstGeom>
            <a:noFill/>
            <a:ln w="9525">
              <a:noFill/>
              <a:miter lim="800000"/>
              <a:headEnd/>
              <a:tailEnd/>
            </a:ln>
          </p:spPr>
          <p:txBody>
            <a:bodyPr>
              <a:spAutoFit/>
            </a:bodyPr>
            <a:lstStyle/>
            <a:p>
              <a:pPr algn="ctr" eaLnBrk="0" hangingPunct="0"/>
              <a:r>
                <a:rPr lang="en-US" dirty="0">
                  <a:latin typeface="Comic Sans MS" pitchFamily="66" charset="0"/>
                  <a:sym typeface="Symbol" pitchFamily="18" charset="2"/>
                </a:rPr>
                <a:t>217 - (157 + 145 - 98) = 13</a:t>
              </a:r>
            </a:p>
          </p:txBody>
        </p:sp>
      </p:grpSp>
      <p:grpSp>
        <p:nvGrpSpPr>
          <p:cNvPr id="3" name="Group 7"/>
          <p:cNvGrpSpPr>
            <a:grpSpLocks/>
          </p:cNvGrpSpPr>
          <p:nvPr/>
        </p:nvGrpSpPr>
        <p:grpSpPr bwMode="auto">
          <a:xfrm>
            <a:off x="5638800" y="2286000"/>
            <a:ext cx="2438400" cy="1524000"/>
            <a:chOff x="2880" y="1344"/>
            <a:chExt cx="1536" cy="960"/>
          </a:xfrm>
        </p:grpSpPr>
        <p:sp>
          <p:nvSpPr>
            <p:cNvPr id="39943" name="Oval 8"/>
            <p:cNvSpPr>
              <a:spLocks noChangeArrowheads="1"/>
            </p:cNvSpPr>
            <p:nvPr/>
          </p:nvSpPr>
          <p:spPr bwMode="auto">
            <a:xfrm>
              <a:off x="3600" y="1584"/>
              <a:ext cx="528" cy="528"/>
            </a:xfrm>
            <a:prstGeom prst="ellipse">
              <a:avLst/>
            </a:prstGeom>
            <a:solidFill>
              <a:srgbClr val="98A7B3"/>
            </a:solidFill>
            <a:ln w="28575">
              <a:solidFill>
                <a:schemeClr val="tx1"/>
              </a:solidFill>
              <a:round/>
              <a:headEnd/>
              <a:tailEnd/>
            </a:ln>
          </p:spPr>
          <p:txBody>
            <a:bodyPr wrap="none" anchor="ctr"/>
            <a:lstStyle/>
            <a:p>
              <a:endParaRPr lang="en-US"/>
            </a:p>
          </p:txBody>
        </p:sp>
        <p:sp>
          <p:nvSpPr>
            <p:cNvPr id="39944" name="Rectangle 9" descr="Wide upward diagonal"/>
            <p:cNvSpPr>
              <a:spLocks noChangeArrowheads="1"/>
            </p:cNvSpPr>
            <p:nvPr/>
          </p:nvSpPr>
          <p:spPr bwMode="auto">
            <a:xfrm>
              <a:off x="2880" y="1344"/>
              <a:ext cx="1536" cy="960"/>
            </a:xfrm>
            <a:prstGeom prst="rect">
              <a:avLst/>
            </a:prstGeom>
            <a:pattFill prst="wdUpDiag">
              <a:fgClr>
                <a:schemeClr val="accent1"/>
              </a:fgClr>
              <a:bgClr>
                <a:schemeClr val="bg1"/>
              </a:bgClr>
            </a:pattFill>
            <a:ln w="38100">
              <a:solidFill>
                <a:schemeClr val="tx1"/>
              </a:solidFill>
              <a:miter lim="800000"/>
              <a:headEnd/>
              <a:tailEnd/>
            </a:ln>
          </p:spPr>
          <p:txBody>
            <a:bodyPr wrap="none" anchor="ctr"/>
            <a:lstStyle/>
            <a:p>
              <a:endParaRPr lang="en-US"/>
            </a:p>
          </p:txBody>
        </p:sp>
        <p:sp>
          <p:nvSpPr>
            <p:cNvPr id="39945" name="Oval 10"/>
            <p:cNvSpPr>
              <a:spLocks noChangeArrowheads="1"/>
            </p:cNvSpPr>
            <p:nvPr/>
          </p:nvSpPr>
          <p:spPr bwMode="auto">
            <a:xfrm>
              <a:off x="3024" y="1440"/>
              <a:ext cx="768" cy="768"/>
            </a:xfrm>
            <a:prstGeom prst="ellipse">
              <a:avLst/>
            </a:prstGeom>
            <a:solidFill>
              <a:srgbClr val="98A7B3"/>
            </a:solidFill>
            <a:ln w="28575">
              <a:solidFill>
                <a:schemeClr val="tx1"/>
              </a:solidFill>
              <a:round/>
              <a:headEnd/>
              <a:tailEnd/>
            </a:ln>
          </p:spPr>
          <p:txBody>
            <a:bodyPr wrap="none" anchor="ctr"/>
            <a:lstStyle/>
            <a:p>
              <a:endParaRPr lang="en-US"/>
            </a:p>
          </p:txBody>
        </p:sp>
        <p:sp>
          <p:nvSpPr>
            <p:cNvPr id="39946" name="Oval 11"/>
            <p:cNvSpPr>
              <a:spLocks noChangeArrowheads="1"/>
            </p:cNvSpPr>
            <p:nvPr/>
          </p:nvSpPr>
          <p:spPr bwMode="auto">
            <a:xfrm>
              <a:off x="3600" y="1584"/>
              <a:ext cx="624" cy="624"/>
            </a:xfrm>
            <a:prstGeom prst="ellipse">
              <a:avLst/>
            </a:prstGeom>
            <a:solidFill>
              <a:srgbClr val="98A7B3"/>
            </a:solidFill>
            <a:ln w="28575">
              <a:solidFill>
                <a:schemeClr val="tx1"/>
              </a:solidFill>
              <a:round/>
              <a:headEnd/>
              <a:tailEnd/>
            </a:ln>
          </p:spPr>
          <p:txBody>
            <a:bodyPr wrap="none" anchor="ctr"/>
            <a:lstStyle/>
            <a:p>
              <a:endParaRPr lang="en-US"/>
            </a:p>
          </p:txBody>
        </p:sp>
        <p:sp>
          <p:nvSpPr>
            <p:cNvPr id="39947" name="Rectangle 12"/>
            <p:cNvSpPr>
              <a:spLocks noChangeArrowheads="1"/>
            </p:cNvSpPr>
            <p:nvPr/>
          </p:nvSpPr>
          <p:spPr bwMode="auto">
            <a:xfrm>
              <a:off x="3120" y="1488"/>
              <a:ext cx="432" cy="336"/>
            </a:xfrm>
            <a:prstGeom prst="rect">
              <a:avLst/>
            </a:prstGeom>
            <a:noFill/>
            <a:ln w="9525">
              <a:noFill/>
              <a:miter lim="800000"/>
              <a:headEnd/>
              <a:tailEnd/>
            </a:ln>
          </p:spPr>
          <p:txBody>
            <a:bodyPr/>
            <a:lstStyle/>
            <a:p>
              <a:pPr marL="342900" indent="-342900" eaLnBrk="0" hangingPunct="0">
                <a:lnSpc>
                  <a:spcPct val="90000"/>
                </a:lnSpc>
              </a:pPr>
              <a:r>
                <a:rPr lang="en-US" sz="1800" dirty="0">
                  <a:latin typeface="Comic Sans MS" pitchFamily="66" charset="0"/>
                  <a:sym typeface="Symbol" pitchFamily="18" charset="2"/>
                </a:rPr>
                <a:t>157</a:t>
              </a:r>
            </a:p>
          </p:txBody>
        </p:sp>
        <p:sp>
          <p:nvSpPr>
            <p:cNvPr id="39948" name="Rectangle 13"/>
            <p:cNvSpPr>
              <a:spLocks noChangeArrowheads="1"/>
            </p:cNvSpPr>
            <p:nvPr/>
          </p:nvSpPr>
          <p:spPr bwMode="auto">
            <a:xfrm>
              <a:off x="3792" y="1632"/>
              <a:ext cx="576" cy="288"/>
            </a:xfrm>
            <a:prstGeom prst="rect">
              <a:avLst/>
            </a:prstGeom>
            <a:noFill/>
            <a:ln w="9525">
              <a:noFill/>
              <a:miter lim="800000"/>
              <a:headEnd/>
              <a:tailEnd/>
            </a:ln>
          </p:spPr>
          <p:txBody>
            <a:bodyPr/>
            <a:lstStyle/>
            <a:p>
              <a:pPr marL="342900" indent="-342900" eaLnBrk="0" hangingPunct="0">
                <a:lnSpc>
                  <a:spcPct val="90000"/>
                </a:lnSpc>
              </a:pPr>
              <a:r>
                <a:rPr lang="en-US" sz="2000">
                  <a:latin typeface="Comic Sans MS" pitchFamily="66" charset="0"/>
                  <a:sym typeface="Symbol" pitchFamily="18" charset="2"/>
                </a:rPr>
                <a:t>145</a:t>
              </a:r>
            </a:p>
          </p:txBody>
        </p:sp>
        <p:sp>
          <p:nvSpPr>
            <p:cNvPr id="39949" name="Oval 14"/>
            <p:cNvSpPr>
              <a:spLocks noChangeArrowheads="1"/>
            </p:cNvSpPr>
            <p:nvPr/>
          </p:nvSpPr>
          <p:spPr bwMode="auto">
            <a:xfrm>
              <a:off x="3024" y="1440"/>
              <a:ext cx="768" cy="768"/>
            </a:xfrm>
            <a:prstGeom prst="ellipse">
              <a:avLst/>
            </a:prstGeom>
            <a:noFill/>
            <a:ln w="28575">
              <a:solidFill>
                <a:schemeClr val="tx1"/>
              </a:solidFill>
              <a:round/>
              <a:headEnd/>
              <a:tailEnd/>
            </a:ln>
          </p:spPr>
          <p:txBody>
            <a:bodyPr wrap="none" anchor="ctr"/>
            <a:lstStyle/>
            <a:p>
              <a:endParaRPr lang="en-US"/>
            </a:p>
          </p:txBody>
        </p:sp>
      </p:grpSp>
    </p:spTree>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22225" y="1811337"/>
            <a:ext cx="91567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465138" algn="l"/>
                <a:tab pos="3208338" algn="l"/>
              </a:tabLst>
              <a:defRPr sz="2400">
                <a:solidFill>
                  <a:schemeClr val="tx1"/>
                </a:solidFill>
                <a:latin typeface="Times New Roman" pitchFamily="18" charset="0"/>
              </a:defRPr>
            </a:lvl1pPr>
            <a:lvl2pPr marL="742950" indent="-285750" eaLnBrk="0" hangingPunct="0">
              <a:tabLst>
                <a:tab pos="465138" algn="l"/>
                <a:tab pos="3208338" algn="l"/>
              </a:tabLst>
              <a:defRPr sz="2400">
                <a:solidFill>
                  <a:schemeClr val="tx1"/>
                </a:solidFill>
                <a:latin typeface="Times New Roman" pitchFamily="18" charset="0"/>
              </a:defRPr>
            </a:lvl2pPr>
            <a:lvl3pPr marL="1143000" indent="-228600" eaLnBrk="0" hangingPunct="0">
              <a:tabLst>
                <a:tab pos="465138" algn="l"/>
                <a:tab pos="3208338" algn="l"/>
              </a:tabLst>
              <a:defRPr sz="2400">
                <a:solidFill>
                  <a:schemeClr val="tx1"/>
                </a:solidFill>
                <a:latin typeface="Times New Roman" pitchFamily="18" charset="0"/>
              </a:defRPr>
            </a:lvl3pPr>
            <a:lvl4pPr marL="1600200" indent="-228600" eaLnBrk="0" hangingPunct="0">
              <a:tabLst>
                <a:tab pos="465138" algn="l"/>
                <a:tab pos="3208338" algn="l"/>
              </a:tabLst>
              <a:defRPr sz="2400">
                <a:solidFill>
                  <a:schemeClr val="tx1"/>
                </a:solidFill>
                <a:latin typeface="Times New Roman" pitchFamily="18" charset="0"/>
              </a:defRPr>
            </a:lvl4pPr>
            <a:lvl5pPr marL="2057400" indent="-228600" eaLnBrk="0" hangingPunct="0">
              <a:tabLst>
                <a:tab pos="465138" algn="l"/>
                <a:tab pos="3208338"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9pPr>
          </a:lstStyle>
          <a:p>
            <a:pPr algn="ctr">
              <a:spcBef>
                <a:spcPct val="20000"/>
              </a:spcBef>
            </a:pPr>
            <a:r>
              <a:rPr lang="en-US" altLang="en-US" sz="3200" dirty="0" smtClean="0">
                <a:cs typeface="Times New Roman" pitchFamily="18" charset="0"/>
              </a:rPr>
              <a:t>For </a:t>
            </a:r>
            <a:r>
              <a:rPr lang="en-US" altLang="en-US" sz="3200" dirty="0">
                <a:cs typeface="Times New Roman" pitchFamily="18" charset="0"/>
              </a:rPr>
              <a:t>any two sets </a:t>
            </a:r>
            <a:r>
              <a:rPr lang="en-US" altLang="en-US" sz="3200" i="1" dirty="0">
                <a:cs typeface="Times New Roman" pitchFamily="18" charset="0"/>
              </a:rPr>
              <a:t>A</a:t>
            </a:r>
            <a:r>
              <a:rPr lang="en-US" altLang="en-US" sz="3200" dirty="0">
                <a:cs typeface="Times New Roman" pitchFamily="18" charset="0"/>
              </a:rPr>
              <a:t> and </a:t>
            </a:r>
            <a:r>
              <a:rPr lang="en-US" altLang="en-US" sz="3200" i="1" dirty="0">
                <a:cs typeface="Times New Roman" pitchFamily="18" charset="0"/>
              </a:rPr>
              <a:t>B</a:t>
            </a:r>
            <a:r>
              <a:rPr lang="en-US" altLang="en-US" sz="3200" dirty="0">
                <a:cs typeface="Times New Roman" pitchFamily="18" charset="0"/>
              </a:rPr>
              <a:t>, </a:t>
            </a:r>
          </a:p>
        </p:txBody>
      </p:sp>
      <p:sp>
        <p:nvSpPr>
          <p:cNvPr id="12" name="Rectangle 3"/>
          <p:cNvSpPr txBox="1">
            <a:spLocks noChangeArrowheads="1"/>
          </p:cNvSpPr>
          <p:nvPr/>
        </p:nvSpPr>
        <p:spPr bwMode="auto">
          <a:xfrm>
            <a:off x="0" y="685800"/>
            <a:ext cx="91471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3600" dirty="0" smtClean="0">
                <a:solidFill>
                  <a:srgbClr val="092091"/>
                </a:solidFill>
              </a:rPr>
              <a:t>Principle of Inclusion-Exclusion : Example</a:t>
            </a:r>
            <a:endParaRPr lang="en-US" altLang="en-US" sz="3600" dirty="0">
              <a:solidFill>
                <a:srgbClr val="092091"/>
              </a:solidFill>
              <a:cs typeface="Times New Roman" pitchFamily="18" charset="0"/>
            </a:endParaRPr>
          </a:p>
        </p:txBody>
      </p:sp>
      <p:graphicFrame>
        <p:nvGraphicFramePr>
          <p:cNvPr id="14" name="Object 6"/>
          <p:cNvGraphicFramePr>
            <a:graphicFrameLocks noChangeAspect="1"/>
          </p:cNvGraphicFramePr>
          <p:nvPr/>
        </p:nvGraphicFramePr>
        <p:xfrm>
          <a:off x="1530350" y="2344737"/>
          <a:ext cx="6051550" cy="708025"/>
        </p:xfrm>
        <a:graphic>
          <a:graphicData uri="http://schemas.openxmlformats.org/presentationml/2006/ole">
            <mc:AlternateContent xmlns:mc="http://schemas.openxmlformats.org/markup-compatibility/2006">
              <mc:Choice xmlns:v="urn:schemas-microsoft-com:vml" Requires="v">
                <p:oleObj spid="_x0000_s344073" name="Equation" r:id="rId3" imgW="2171700" imgH="254000" progId="">
                  <p:embed/>
                </p:oleObj>
              </mc:Choice>
              <mc:Fallback>
                <p:oleObj name="Equation" r:id="rId3" imgW="2171700" imgH="2540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0350" y="2344737"/>
                        <a:ext cx="6051550" cy="70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7"/>
          <p:cNvSpPr txBox="1">
            <a:spLocks noChangeArrowheads="1"/>
          </p:cNvSpPr>
          <p:nvPr/>
        </p:nvSpPr>
        <p:spPr bwMode="auto">
          <a:xfrm>
            <a:off x="-12700" y="3411537"/>
            <a:ext cx="91471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465138" algn="l"/>
                <a:tab pos="3208338" algn="l"/>
              </a:tabLst>
              <a:defRPr sz="2400">
                <a:solidFill>
                  <a:schemeClr val="tx1"/>
                </a:solidFill>
                <a:latin typeface="Times New Roman" pitchFamily="18" charset="0"/>
              </a:defRPr>
            </a:lvl1pPr>
            <a:lvl2pPr marL="742950" indent="-285750" eaLnBrk="0" hangingPunct="0">
              <a:tabLst>
                <a:tab pos="465138" algn="l"/>
                <a:tab pos="3208338" algn="l"/>
              </a:tabLst>
              <a:defRPr sz="2400">
                <a:solidFill>
                  <a:schemeClr val="tx1"/>
                </a:solidFill>
                <a:latin typeface="Times New Roman" pitchFamily="18" charset="0"/>
              </a:defRPr>
            </a:lvl2pPr>
            <a:lvl3pPr marL="1143000" indent="-228600" eaLnBrk="0" hangingPunct="0">
              <a:tabLst>
                <a:tab pos="465138" algn="l"/>
                <a:tab pos="3208338" algn="l"/>
              </a:tabLst>
              <a:defRPr sz="2400">
                <a:solidFill>
                  <a:schemeClr val="tx1"/>
                </a:solidFill>
                <a:latin typeface="Times New Roman" pitchFamily="18" charset="0"/>
              </a:defRPr>
            </a:lvl3pPr>
            <a:lvl4pPr marL="1600200" indent="-228600" eaLnBrk="0" hangingPunct="0">
              <a:tabLst>
                <a:tab pos="465138" algn="l"/>
                <a:tab pos="3208338" algn="l"/>
              </a:tabLst>
              <a:defRPr sz="2400">
                <a:solidFill>
                  <a:schemeClr val="tx1"/>
                </a:solidFill>
                <a:latin typeface="Times New Roman" pitchFamily="18" charset="0"/>
              </a:defRPr>
            </a:lvl4pPr>
            <a:lvl5pPr marL="2057400" indent="-228600" eaLnBrk="0" hangingPunct="0">
              <a:tabLst>
                <a:tab pos="465138" algn="l"/>
                <a:tab pos="3208338"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9pPr>
          </a:lstStyle>
          <a:p>
            <a:pPr algn="ctr">
              <a:spcBef>
                <a:spcPct val="20000"/>
              </a:spcBef>
            </a:pPr>
            <a:r>
              <a:rPr lang="en-US" altLang="en-US" sz="2800" dirty="0">
                <a:solidFill>
                  <a:srgbClr val="0000FF"/>
                </a:solidFill>
                <a:cs typeface="Times New Roman" pitchFamily="18" charset="0"/>
              </a:rPr>
              <a:t>Find </a:t>
            </a:r>
            <a:r>
              <a:rPr lang="en-US" altLang="en-US" sz="2800" i="1" dirty="0">
                <a:solidFill>
                  <a:srgbClr val="0000FF"/>
                </a:solidFill>
                <a:cs typeface="Times New Roman" pitchFamily="18" charset="0"/>
              </a:rPr>
              <a:t>n</a:t>
            </a:r>
            <a:r>
              <a:rPr lang="en-US" altLang="en-US" sz="2800" dirty="0">
                <a:solidFill>
                  <a:srgbClr val="0000FF"/>
                </a:solidFill>
                <a:cs typeface="Times New Roman" pitchFamily="18" charset="0"/>
              </a:rPr>
              <a:t>(</a:t>
            </a:r>
            <a:r>
              <a:rPr lang="en-US" altLang="en-US" sz="2800" i="1" dirty="0">
                <a:solidFill>
                  <a:srgbClr val="0000FF"/>
                </a:solidFill>
                <a:cs typeface="Times New Roman" pitchFamily="18" charset="0"/>
              </a:rPr>
              <a:t>A</a:t>
            </a:r>
            <a:r>
              <a:rPr lang="en-US" altLang="en-US" sz="2800" dirty="0">
                <a:solidFill>
                  <a:srgbClr val="0000FF"/>
                </a:solidFill>
                <a:cs typeface="Times New Roman" pitchFamily="18" charset="0"/>
              </a:rPr>
              <a:t>) if n(A</a:t>
            </a:r>
            <a:r>
              <a:rPr lang="en-US" altLang="en-US" sz="2800" dirty="0">
                <a:solidFill>
                  <a:srgbClr val="0000FF"/>
                </a:solidFill>
                <a:cs typeface="Times New Roman" pitchFamily="18" charset="0"/>
                <a:sym typeface="Symbol" pitchFamily="18" charset="2"/>
              </a:rPr>
              <a:t>B) = 78, n(AB) = 21, and n(B) = 36.</a:t>
            </a:r>
            <a:r>
              <a:rPr lang="en-US" altLang="en-US" sz="2800" dirty="0">
                <a:solidFill>
                  <a:srgbClr val="0000FF"/>
                </a:solidFill>
                <a:cs typeface="Times New Roman" pitchFamily="18" charset="0"/>
              </a:rPr>
              <a:t>  </a:t>
            </a:r>
          </a:p>
        </p:txBody>
      </p:sp>
      <p:sp>
        <p:nvSpPr>
          <p:cNvPr id="23" name="Rectangle 7"/>
          <p:cNvSpPr txBox="1">
            <a:spLocks noChangeArrowheads="1"/>
          </p:cNvSpPr>
          <p:nvPr/>
        </p:nvSpPr>
        <p:spPr bwMode="auto">
          <a:xfrm>
            <a:off x="0" y="4114800"/>
            <a:ext cx="91471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465138" algn="l"/>
                <a:tab pos="3208338" algn="l"/>
              </a:tabLst>
              <a:defRPr sz="2400">
                <a:solidFill>
                  <a:schemeClr val="tx1"/>
                </a:solidFill>
                <a:latin typeface="Times New Roman" pitchFamily="18" charset="0"/>
              </a:defRPr>
            </a:lvl1pPr>
            <a:lvl2pPr marL="742950" indent="-285750" eaLnBrk="0" hangingPunct="0">
              <a:tabLst>
                <a:tab pos="465138" algn="l"/>
                <a:tab pos="3208338" algn="l"/>
              </a:tabLst>
              <a:defRPr sz="2400">
                <a:solidFill>
                  <a:schemeClr val="tx1"/>
                </a:solidFill>
                <a:latin typeface="Times New Roman" pitchFamily="18" charset="0"/>
              </a:defRPr>
            </a:lvl2pPr>
            <a:lvl3pPr marL="1143000" indent="-228600" eaLnBrk="0" hangingPunct="0">
              <a:tabLst>
                <a:tab pos="465138" algn="l"/>
                <a:tab pos="3208338" algn="l"/>
              </a:tabLst>
              <a:defRPr sz="2400">
                <a:solidFill>
                  <a:schemeClr val="tx1"/>
                </a:solidFill>
                <a:latin typeface="Times New Roman" pitchFamily="18" charset="0"/>
              </a:defRPr>
            </a:lvl3pPr>
            <a:lvl4pPr marL="1600200" indent="-228600" eaLnBrk="0" hangingPunct="0">
              <a:tabLst>
                <a:tab pos="465138" algn="l"/>
                <a:tab pos="3208338" algn="l"/>
              </a:tabLst>
              <a:defRPr sz="2400">
                <a:solidFill>
                  <a:schemeClr val="tx1"/>
                </a:solidFill>
                <a:latin typeface="Times New Roman" pitchFamily="18" charset="0"/>
              </a:defRPr>
            </a:lvl4pPr>
            <a:lvl5pPr marL="2057400" indent="-228600" eaLnBrk="0" hangingPunct="0">
              <a:tabLst>
                <a:tab pos="465138" algn="l"/>
                <a:tab pos="3208338"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9pPr>
          </a:lstStyle>
          <a:p>
            <a:pPr algn="ctr">
              <a:spcBef>
                <a:spcPct val="20000"/>
              </a:spcBef>
            </a:pPr>
            <a:r>
              <a:rPr lang="en-US" altLang="en-US" sz="2800">
                <a:solidFill>
                  <a:srgbClr val="002060"/>
                </a:solidFill>
                <a:cs typeface="Times New Roman" pitchFamily="18" charset="0"/>
              </a:rPr>
              <a:t>n(A</a:t>
            </a:r>
            <a:r>
              <a:rPr lang="en-US" altLang="en-US" sz="2800">
                <a:solidFill>
                  <a:srgbClr val="002060"/>
                </a:solidFill>
                <a:cs typeface="Times New Roman" pitchFamily="18" charset="0"/>
                <a:sym typeface="Symbol" pitchFamily="18" charset="2"/>
              </a:rPr>
              <a:t>B) = </a:t>
            </a:r>
            <a:r>
              <a:rPr lang="en-US" altLang="en-US" sz="2800" i="1">
                <a:solidFill>
                  <a:srgbClr val="002060"/>
                </a:solidFill>
                <a:cs typeface="Times New Roman" pitchFamily="18" charset="0"/>
              </a:rPr>
              <a:t>n</a:t>
            </a:r>
            <a:r>
              <a:rPr lang="en-US" altLang="en-US" sz="2800">
                <a:solidFill>
                  <a:srgbClr val="002060"/>
                </a:solidFill>
                <a:cs typeface="Times New Roman" pitchFamily="18" charset="0"/>
              </a:rPr>
              <a:t>(</a:t>
            </a:r>
            <a:r>
              <a:rPr lang="en-US" altLang="en-US" sz="2800" i="1">
                <a:solidFill>
                  <a:srgbClr val="002060"/>
                </a:solidFill>
                <a:cs typeface="Times New Roman" pitchFamily="18" charset="0"/>
              </a:rPr>
              <a:t>A</a:t>
            </a:r>
            <a:r>
              <a:rPr lang="en-US" altLang="en-US" sz="2800">
                <a:solidFill>
                  <a:srgbClr val="002060"/>
                </a:solidFill>
                <a:cs typeface="Times New Roman" pitchFamily="18" charset="0"/>
              </a:rPr>
              <a:t>) + </a:t>
            </a:r>
            <a:r>
              <a:rPr lang="en-US" altLang="en-US" sz="2800">
                <a:solidFill>
                  <a:srgbClr val="002060"/>
                </a:solidFill>
                <a:cs typeface="Times New Roman" pitchFamily="18" charset="0"/>
                <a:sym typeface="Symbol" pitchFamily="18" charset="2"/>
              </a:rPr>
              <a:t>n(B ) – n(AB)</a:t>
            </a:r>
            <a:r>
              <a:rPr lang="en-US" altLang="en-US" sz="2800">
                <a:solidFill>
                  <a:srgbClr val="002060"/>
                </a:solidFill>
                <a:cs typeface="Times New Roman" pitchFamily="18" charset="0"/>
              </a:rPr>
              <a:t>  </a:t>
            </a:r>
          </a:p>
        </p:txBody>
      </p:sp>
      <p:sp>
        <p:nvSpPr>
          <p:cNvPr id="24" name="Rectangle 7"/>
          <p:cNvSpPr txBox="1">
            <a:spLocks noChangeArrowheads="1"/>
          </p:cNvSpPr>
          <p:nvPr/>
        </p:nvSpPr>
        <p:spPr bwMode="auto">
          <a:xfrm>
            <a:off x="-12700" y="4686300"/>
            <a:ext cx="91471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465138" algn="l"/>
                <a:tab pos="3208338" algn="l"/>
              </a:tabLst>
              <a:defRPr sz="2400">
                <a:solidFill>
                  <a:schemeClr val="tx1"/>
                </a:solidFill>
                <a:latin typeface="Times New Roman" pitchFamily="18" charset="0"/>
              </a:defRPr>
            </a:lvl1pPr>
            <a:lvl2pPr marL="742950" indent="-285750" eaLnBrk="0" hangingPunct="0">
              <a:tabLst>
                <a:tab pos="465138" algn="l"/>
                <a:tab pos="3208338" algn="l"/>
              </a:tabLst>
              <a:defRPr sz="2400">
                <a:solidFill>
                  <a:schemeClr val="tx1"/>
                </a:solidFill>
                <a:latin typeface="Times New Roman" pitchFamily="18" charset="0"/>
              </a:defRPr>
            </a:lvl2pPr>
            <a:lvl3pPr marL="1143000" indent="-228600" eaLnBrk="0" hangingPunct="0">
              <a:tabLst>
                <a:tab pos="465138" algn="l"/>
                <a:tab pos="3208338" algn="l"/>
              </a:tabLst>
              <a:defRPr sz="2400">
                <a:solidFill>
                  <a:schemeClr val="tx1"/>
                </a:solidFill>
                <a:latin typeface="Times New Roman" pitchFamily="18" charset="0"/>
              </a:defRPr>
            </a:lvl3pPr>
            <a:lvl4pPr marL="1600200" indent="-228600" eaLnBrk="0" hangingPunct="0">
              <a:tabLst>
                <a:tab pos="465138" algn="l"/>
                <a:tab pos="3208338" algn="l"/>
              </a:tabLst>
              <a:defRPr sz="2400">
                <a:solidFill>
                  <a:schemeClr val="tx1"/>
                </a:solidFill>
                <a:latin typeface="Times New Roman" pitchFamily="18" charset="0"/>
              </a:defRPr>
            </a:lvl4pPr>
            <a:lvl5pPr marL="2057400" indent="-228600" eaLnBrk="0" hangingPunct="0">
              <a:tabLst>
                <a:tab pos="465138" algn="l"/>
                <a:tab pos="3208338"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9pPr>
          </a:lstStyle>
          <a:p>
            <a:pPr algn="ctr">
              <a:spcBef>
                <a:spcPct val="20000"/>
              </a:spcBef>
            </a:pPr>
            <a:r>
              <a:rPr lang="en-US" altLang="en-US" sz="2800">
                <a:solidFill>
                  <a:srgbClr val="002060"/>
                </a:solidFill>
                <a:cs typeface="Times New Roman" pitchFamily="18" charset="0"/>
              </a:rPr>
              <a:t>78 </a:t>
            </a:r>
            <a:r>
              <a:rPr lang="en-US" altLang="en-US" sz="2800">
                <a:solidFill>
                  <a:srgbClr val="002060"/>
                </a:solidFill>
                <a:cs typeface="Times New Roman" pitchFamily="18" charset="0"/>
                <a:sym typeface="Symbol" pitchFamily="18" charset="2"/>
              </a:rPr>
              <a:t>= </a:t>
            </a:r>
            <a:r>
              <a:rPr lang="en-US" altLang="en-US" sz="2800" i="1">
                <a:solidFill>
                  <a:srgbClr val="002060"/>
                </a:solidFill>
                <a:cs typeface="Times New Roman" pitchFamily="18" charset="0"/>
              </a:rPr>
              <a:t>n</a:t>
            </a:r>
            <a:r>
              <a:rPr lang="en-US" altLang="en-US" sz="2800">
                <a:solidFill>
                  <a:srgbClr val="002060"/>
                </a:solidFill>
                <a:cs typeface="Times New Roman" pitchFamily="18" charset="0"/>
              </a:rPr>
              <a:t>(</a:t>
            </a:r>
            <a:r>
              <a:rPr lang="en-US" altLang="en-US" sz="2800" i="1">
                <a:solidFill>
                  <a:srgbClr val="002060"/>
                </a:solidFill>
                <a:cs typeface="Times New Roman" pitchFamily="18" charset="0"/>
              </a:rPr>
              <a:t>A</a:t>
            </a:r>
            <a:r>
              <a:rPr lang="en-US" altLang="en-US" sz="2800">
                <a:solidFill>
                  <a:srgbClr val="002060"/>
                </a:solidFill>
                <a:cs typeface="Times New Roman" pitchFamily="18" charset="0"/>
              </a:rPr>
              <a:t>) + </a:t>
            </a:r>
            <a:r>
              <a:rPr lang="en-US" altLang="en-US" sz="2800">
                <a:solidFill>
                  <a:srgbClr val="002060"/>
                </a:solidFill>
                <a:cs typeface="Times New Roman" pitchFamily="18" charset="0"/>
                <a:sym typeface="Symbol" pitchFamily="18" charset="2"/>
              </a:rPr>
              <a:t>36 – 21</a:t>
            </a:r>
            <a:r>
              <a:rPr lang="en-US" altLang="en-US" sz="2800">
                <a:solidFill>
                  <a:srgbClr val="002060"/>
                </a:solidFill>
                <a:cs typeface="Times New Roman" pitchFamily="18" charset="0"/>
              </a:rPr>
              <a:t>  </a:t>
            </a:r>
          </a:p>
        </p:txBody>
      </p:sp>
      <p:sp>
        <p:nvSpPr>
          <p:cNvPr id="25" name="Rectangle 7"/>
          <p:cNvSpPr txBox="1">
            <a:spLocks noChangeArrowheads="1"/>
          </p:cNvSpPr>
          <p:nvPr/>
        </p:nvSpPr>
        <p:spPr bwMode="auto">
          <a:xfrm>
            <a:off x="-12700" y="5257800"/>
            <a:ext cx="91471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465138" algn="l"/>
                <a:tab pos="3208338" algn="l"/>
              </a:tabLst>
              <a:defRPr sz="2400">
                <a:solidFill>
                  <a:schemeClr val="tx1"/>
                </a:solidFill>
                <a:latin typeface="Times New Roman" pitchFamily="18" charset="0"/>
              </a:defRPr>
            </a:lvl1pPr>
            <a:lvl2pPr marL="742950" indent="-285750" eaLnBrk="0" hangingPunct="0">
              <a:tabLst>
                <a:tab pos="465138" algn="l"/>
                <a:tab pos="3208338" algn="l"/>
              </a:tabLst>
              <a:defRPr sz="2400">
                <a:solidFill>
                  <a:schemeClr val="tx1"/>
                </a:solidFill>
                <a:latin typeface="Times New Roman" pitchFamily="18" charset="0"/>
              </a:defRPr>
            </a:lvl2pPr>
            <a:lvl3pPr marL="1143000" indent="-228600" eaLnBrk="0" hangingPunct="0">
              <a:tabLst>
                <a:tab pos="465138" algn="l"/>
                <a:tab pos="3208338" algn="l"/>
              </a:tabLst>
              <a:defRPr sz="2400">
                <a:solidFill>
                  <a:schemeClr val="tx1"/>
                </a:solidFill>
                <a:latin typeface="Times New Roman" pitchFamily="18" charset="0"/>
              </a:defRPr>
            </a:lvl3pPr>
            <a:lvl4pPr marL="1600200" indent="-228600" eaLnBrk="0" hangingPunct="0">
              <a:tabLst>
                <a:tab pos="465138" algn="l"/>
                <a:tab pos="3208338" algn="l"/>
              </a:tabLst>
              <a:defRPr sz="2400">
                <a:solidFill>
                  <a:schemeClr val="tx1"/>
                </a:solidFill>
                <a:latin typeface="Times New Roman" pitchFamily="18" charset="0"/>
              </a:defRPr>
            </a:lvl4pPr>
            <a:lvl5pPr marL="2057400" indent="-228600" eaLnBrk="0" hangingPunct="0">
              <a:tabLst>
                <a:tab pos="465138" algn="l"/>
                <a:tab pos="3208338"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9pPr>
          </a:lstStyle>
          <a:p>
            <a:pPr algn="ctr">
              <a:spcBef>
                <a:spcPct val="20000"/>
              </a:spcBef>
            </a:pPr>
            <a:r>
              <a:rPr lang="en-US" altLang="en-US" sz="2800">
                <a:solidFill>
                  <a:srgbClr val="002060"/>
                </a:solidFill>
                <a:cs typeface="Times New Roman" pitchFamily="18" charset="0"/>
              </a:rPr>
              <a:t>78 </a:t>
            </a:r>
            <a:r>
              <a:rPr lang="en-US" altLang="en-US" sz="2800">
                <a:solidFill>
                  <a:srgbClr val="002060"/>
                </a:solidFill>
                <a:cs typeface="Times New Roman" pitchFamily="18" charset="0"/>
                <a:sym typeface="Symbol" pitchFamily="18" charset="2"/>
              </a:rPr>
              <a:t>= </a:t>
            </a:r>
            <a:r>
              <a:rPr lang="en-US" altLang="en-US" sz="2800" i="1">
                <a:solidFill>
                  <a:srgbClr val="002060"/>
                </a:solidFill>
                <a:cs typeface="Times New Roman" pitchFamily="18" charset="0"/>
              </a:rPr>
              <a:t>n</a:t>
            </a:r>
            <a:r>
              <a:rPr lang="en-US" altLang="en-US" sz="2800">
                <a:solidFill>
                  <a:srgbClr val="002060"/>
                </a:solidFill>
                <a:cs typeface="Times New Roman" pitchFamily="18" charset="0"/>
              </a:rPr>
              <a:t>(</a:t>
            </a:r>
            <a:r>
              <a:rPr lang="en-US" altLang="en-US" sz="2800" i="1">
                <a:solidFill>
                  <a:srgbClr val="002060"/>
                </a:solidFill>
                <a:cs typeface="Times New Roman" pitchFamily="18" charset="0"/>
              </a:rPr>
              <a:t>A</a:t>
            </a:r>
            <a:r>
              <a:rPr lang="en-US" altLang="en-US" sz="2800">
                <a:solidFill>
                  <a:srgbClr val="002060"/>
                </a:solidFill>
                <a:cs typeface="Times New Roman" pitchFamily="18" charset="0"/>
              </a:rPr>
              <a:t>) + </a:t>
            </a:r>
            <a:r>
              <a:rPr lang="en-US" altLang="en-US" sz="2800">
                <a:solidFill>
                  <a:srgbClr val="002060"/>
                </a:solidFill>
                <a:cs typeface="Times New Roman" pitchFamily="18" charset="0"/>
                <a:sym typeface="Symbol" pitchFamily="18" charset="2"/>
              </a:rPr>
              <a:t>15</a:t>
            </a:r>
            <a:r>
              <a:rPr lang="en-US" altLang="en-US" sz="2800">
                <a:solidFill>
                  <a:srgbClr val="002060"/>
                </a:solidFill>
                <a:cs typeface="Times New Roman" pitchFamily="18" charset="0"/>
              </a:rPr>
              <a:t>  </a:t>
            </a:r>
          </a:p>
        </p:txBody>
      </p:sp>
      <p:sp>
        <p:nvSpPr>
          <p:cNvPr id="26" name="Rectangle 7"/>
          <p:cNvSpPr txBox="1">
            <a:spLocks noChangeArrowheads="1"/>
          </p:cNvSpPr>
          <p:nvPr/>
        </p:nvSpPr>
        <p:spPr bwMode="auto">
          <a:xfrm>
            <a:off x="-12700" y="5829300"/>
            <a:ext cx="91471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465138" algn="l"/>
                <a:tab pos="3208338" algn="l"/>
              </a:tabLst>
              <a:defRPr sz="2400">
                <a:solidFill>
                  <a:schemeClr val="tx1"/>
                </a:solidFill>
                <a:latin typeface="Times New Roman" pitchFamily="18" charset="0"/>
              </a:defRPr>
            </a:lvl1pPr>
            <a:lvl2pPr marL="742950" indent="-285750" eaLnBrk="0" hangingPunct="0">
              <a:tabLst>
                <a:tab pos="465138" algn="l"/>
                <a:tab pos="3208338" algn="l"/>
              </a:tabLst>
              <a:defRPr sz="2400">
                <a:solidFill>
                  <a:schemeClr val="tx1"/>
                </a:solidFill>
                <a:latin typeface="Times New Roman" pitchFamily="18" charset="0"/>
              </a:defRPr>
            </a:lvl2pPr>
            <a:lvl3pPr marL="1143000" indent="-228600" eaLnBrk="0" hangingPunct="0">
              <a:tabLst>
                <a:tab pos="465138" algn="l"/>
                <a:tab pos="3208338" algn="l"/>
              </a:tabLst>
              <a:defRPr sz="2400">
                <a:solidFill>
                  <a:schemeClr val="tx1"/>
                </a:solidFill>
                <a:latin typeface="Times New Roman" pitchFamily="18" charset="0"/>
              </a:defRPr>
            </a:lvl3pPr>
            <a:lvl4pPr marL="1600200" indent="-228600" eaLnBrk="0" hangingPunct="0">
              <a:tabLst>
                <a:tab pos="465138" algn="l"/>
                <a:tab pos="3208338" algn="l"/>
              </a:tabLst>
              <a:defRPr sz="2400">
                <a:solidFill>
                  <a:schemeClr val="tx1"/>
                </a:solidFill>
                <a:latin typeface="Times New Roman" pitchFamily="18" charset="0"/>
              </a:defRPr>
            </a:lvl4pPr>
            <a:lvl5pPr marL="2057400" indent="-228600" eaLnBrk="0" hangingPunct="0">
              <a:tabLst>
                <a:tab pos="465138" algn="l"/>
                <a:tab pos="3208338"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465138" algn="l"/>
                <a:tab pos="3208338" algn="l"/>
              </a:tabLst>
              <a:defRPr sz="2400">
                <a:solidFill>
                  <a:schemeClr val="tx1"/>
                </a:solidFill>
                <a:latin typeface="Times New Roman" pitchFamily="18" charset="0"/>
              </a:defRPr>
            </a:lvl9pPr>
          </a:lstStyle>
          <a:p>
            <a:pPr algn="ctr">
              <a:spcBef>
                <a:spcPct val="20000"/>
              </a:spcBef>
            </a:pPr>
            <a:r>
              <a:rPr lang="en-US" altLang="en-US" sz="2800">
                <a:solidFill>
                  <a:srgbClr val="002060"/>
                </a:solidFill>
                <a:cs typeface="Times New Roman" pitchFamily="18" charset="0"/>
              </a:rPr>
              <a:t>63 </a:t>
            </a:r>
            <a:r>
              <a:rPr lang="en-US" altLang="en-US" sz="2800">
                <a:solidFill>
                  <a:srgbClr val="002060"/>
                </a:solidFill>
                <a:cs typeface="Times New Roman" pitchFamily="18" charset="0"/>
                <a:sym typeface="Symbol" pitchFamily="18" charset="2"/>
              </a:rPr>
              <a:t>= </a:t>
            </a:r>
            <a:r>
              <a:rPr lang="en-US" altLang="en-US" sz="2800" i="1">
                <a:solidFill>
                  <a:srgbClr val="002060"/>
                </a:solidFill>
                <a:cs typeface="Times New Roman" pitchFamily="18" charset="0"/>
              </a:rPr>
              <a:t>n</a:t>
            </a:r>
            <a:r>
              <a:rPr lang="en-US" altLang="en-US" sz="2800">
                <a:solidFill>
                  <a:srgbClr val="002060"/>
                </a:solidFill>
                <a:cs typeface="Times New Roman" pitchFamily="18" charset="0"/>
              </a:rPr>
              <a:t>(</a:t>
            </a:r>
            <a:r>
              <a:rPr lang="en-US" altLang="en-US" sz="2800" i="1">
                <a:solidFill>
                  <a:srgbClr val="002060"/>
                </a:solidFill>
                <a:cs typeface="Times New Roman" pitchFamily="18" charset="0"/>
              </a:rPr>
              <a:t>A</a:t>
            </a:r>
            <a:r>
              <a:rPr lang="en-US" altLang="en-US" sz="2800">
                <a:solidFill>
                  <a:srgbClr val="002060"/>
                </a:solidFill>
                <a:cs typeface="Times New Roman" pitchFamily="18" charset="0"/>
              </a:rPr>
              <a:t>)  </a:t>
            </a:r>
          </a:p>
        </p:txBody>
      </p:sp>
    </p:spTree>
    <p:extLst>
      <p:ext uri="{BB962C8B-B14F-4D97-AF65-F5344CB8AC3E}">
        <p14:creationId xmlns:p14="http://schemas.microsoft.com/office/powerpoint/2010/main" val="2691117466"/>
      </p:ext>
    </p:extLst>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9" grpId="0" animBg="1"/>
      <p:bldP spid="23" grpId="0" animBg="1"/>
      <p:bldP spid="24" grpId="0" animBg="1"/>
      <p:bldP spid="25" grpId="0" animBg="1"/>
      <p:bldP spid="26"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type="body" idx="4294967295"/>
          </p:nvPr>
        </p:nvSpPr>
        <p:spPr>
          <a:xfrm>
            <a:off x="685800" y="609600"/>
            <a:ext cx="8915400" cy="533400"/>
          </a:xfrm>
          <a:extLst/>
        </p:spPr>
        <p:txBody>
          <a:bodyPr rtlCol="0">
            <a:normAutofit lnSpcReduction="10000"/>
          </a:bodyPr>
          <a:lstStyle/>
          <a:p>
            <a:pPr eaLnBrk="1" fontAlgn="auto" hangingPunct="1">
              <a:spcAft>
                <a:spcPts val="0"/>
              </a:spcAft>
              <a:buFont typeface="Wingdings" pitchFamily="2" charset="2"/>
              <a:buNone/>
              <a:defRPr/>
            </a:pPr>
            <a:r>
              <a:rPr lang="en-US" dirty="0" smtClean="0">
                <a:latin typeface="Times New Roman" pitchFamily="18" charset="0"/>
                <a:cs typeface="Times New Roman" pitchFamily="18" charset="0"/>
              </a:rPr>
              <a:t>   Shading Venn Diagrams: More Practice Example</a:t>
            </a:r>
          </a:p>
        </p:txBody>
      </p:sp>
      <p:sp>
        <p:nvSpPr>
          <p:cNvPr id="2" name="Rectangle 1"/>
          <p:cNvSpPr>
            <a:spLocks noChangeArrowheads="1"/>
          </p:cNvSpPr>
          <p:nvPr/>
        </p:nvSpPr>
        <p:spPr bwMode="auto">
          <a:xfrm>
            <a:off x="1905000" y="1066800"/>
            <a:ext cx="1762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2800" dirty="0">
                <a:solidFill>
                  <a:srgbClr val="FF0000"/>
                </a:solidFill>
              </a:rPr>
              <a:t>A</a:t>
            </a:r>
            <a:r>
              <a:rPr lang="en-US" altLang="en-US" sz="2800" dirty="0">
                <a:solidFill>
                  <a:srgbClr val="FF0000"/>
                </a:solidFill>
                <a:sym typeface="Symbol" pitchFamily="18" charset="2"/>
              </a:rPr>
              <a:t></a:t>
            </a:r>
            <a:r>
              <a:rPr lang="en-US" altLang="en-US" sz="2800" dirty="0">
                <a:solidFill>
                  <a:srgbClr val="FF0000"/>
                </a:solidFill>
              </a:rPr>
              <a:t> </a:t>
            </a:r>
            <a:r>
              <a:rPr lang="en-US" altLang="en-US" sz="2800" dirty="0">
                <a:solidFill>
                  <a:srgbClr val="FF0000"/>
                </a:solidFill>
                <a:sym typeface="Symbol" pitchFamily="18" charset="2"/>
              </a:rPr>
              <a:t> B</a:t>
            </a:r>
            <a:endParaRPr lang="en-US" altLang="en-US" sz="2800" dirty="0">
              <a:solidFill>
                <a:srgbClr val="FF0000"/>
              </a:solidFill>
            </a:endParaRPr>
          </a:p>
        </p:txBody>
      </p:sp>
      <p:sp>
        <p:nvSpPr>
          <p:cNvPr id="5" name="Rectangle 4"/>
          <p:cNvSpPr/>
          <p:nvPr/>
        </p:nvSpPr>
        <p:spPr>
          <a:xfrm>
            <a:off x="3124200" y="1905000"/>
            <a:ext cx="2843213" cy="17621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TextBox 5"/>
          <p:cNvSpPr txBox="1">
            <a:spLocks noChangeArrowheads="1"/>
          </p:cNvSpPr>
          <p:nvPr/>
        </p:nvSpPr>
        <p:spPr bwMode="auto">
          <a:xfrm>
            <a:off x="3222625" y="2951163"/>
            <a:ext cx="295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U</a:t>
            </a:r>
          </a:p>
        </p:txBody>
      </p:sp>
      <p:sp>
        <p:nvSpPr>
          <p:cNvPr id="7" name="Oval 6"/>
          <p:cNvSpPr/>
          <p:nvPr/>
        </p:nvSpPr>
        <p:spPr>
          <a:xfrm>
            <a:off x="3592513" y="2006600"/>
            <a:ext cx="1114425" cy="1023938"/>
          </a:xfrm>
          <a:prstGeom prst="ellipse">
            <a:avLst/>
          </a:prstGeom>
          <a:solidFill>
            <a:srgbClr val="FFFFFF"/>
          </a:solidFill>
          <a:ln>
            <a:solidFill>
              <a:srgbClr val="271D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4319588" y="2006600"/>
            <a:ext cx="1114425" cy="1023938"/>
          </a:xfrm>
          <a:prstGeom prst="ellipse">
            <a:avLst/>
          </a:prstGeom>
          <a:solidFill>
            <a:srgbClr val="FFFFFF">
              <a:alpha val="69804"/>
            </a:srgbClr>
          </a:solidFill>
          <a:ln>
            <a:solidFill>
              <a:srgbClr val="271D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TextBox 15"/>
          <p:cNvSpPr txBox="1">
            <a:spLocks noChangeArrowheads="1"/>
          </p:cNvSpPr>
          <p:nvPr/>
        </p:nvSpPr>
        <p:spPr bwMode="auto">
          <a:xfrm>
            <a:off x="3786188" y="2122488"/>
            <a:ext cx="295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A</a:t>
            </a:r>
          </a:p>
        </p:txBody>
      </p:sp>
      <p:sp>
        <p:nvSpPr>
          <p:cNvPr id="13" name="TextBox 12"/>
          <p:cNvSpPr txBox="1">
            <a:spLocks noChangeArrowheads="1"/>
          </p:cNvSpPr>
          <p:nvPr/>
        </p:nvSpPr>
        <p:spPr bwMode="auto">
          <a:xfrm>
            <a:off x="5016500" y="2122488"/>
            <a:ext cx="295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B</a:t>
            </a:r>
          </a:p>
        </p:txBody>
      </p:sp>
      <p:sp>
        <p:nvSpPr>
          <p:cNvPr id="14" name="Rectangle 13"/>
          <p:cNvSpPr/>
          <p:nvPr/>
        </p:nvSpPr>
        <p:spPr>
          <a:xfrm>
            <a:off x="903288" y="3960813"/>
            <a:ext cx="2843212" cy="1762125"/>
          </a:xfrm>
          <a:prstGeom prst="rect">
            <a:avLst/>
          </a:prstGeom>
          <a:pattFill prst="wdDnDiag">
            <a:fgClr>
              <a:schemeClr val="accent2">
                <a:lumMod val="75000"/>
              </a:schemeClr>
            </a:fgClr>
            <a:bgClr>
              <a:schemeClr val="tx2">
                <a:lumMod val="40000"/>
                <a:lumOff val="60000"/>
              </a:schemeClr>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TextBox 14"/>
          <p:cNvSpPr txBox="1">
            <a:spLocks noChangeArrowheads="1"/>
          </p:cNvSpPr>
          <p:nvPr/>
        </p:nvSpPr>
        <p:spPr bwMode="auto">
          <a:xfrm>
            <a:off x="914400" y="5321300"/>
            <a:ext cx="296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U</a:t>
            </a:r>
          </a:p>
        </p:txBody>
      </p:sp>
      <p:sp>
        <p:nvSpPr>
          <p:cNvPr id="19" name="Oval 18"/>
          <p:cNvSpPr/>
          <p:nvPr/>
        </p:nvSpPr>
        <p:spPr>
          <a:xfrm>
            <a:off x="1397000" y="4376738"/>
            <a:ext cx="1114425" cy="1025525"/>
          </a:xfrm>
          <a:prstGeom prst="ellipse">
            <a:avLst/>
          </a:prstGeom>
          <a:solidFill>
            <a:schemeClr val="bg1"/>
          </a:solidFill>
          <a:ln>
            <a:solidFill>
              <a:srgbClr val="271DA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Oval 19"/>
          <p:cNvSpPr/>
          <p:nvPr/>
        </p:nvSpPr>
        <p:spPr>
          <a:xfrm>
            <a:off x="2124075" y="4376738"/>
            <a:ext cx="1114425" cy="1025525"/>
          </a:xfrm>
          <a:prstGeom prst="ellipse">
            <a:avLst/>
          </a:prstGeom>
          <a:solidFill>
            <a:srgbClr val="FFFF99">
              <a:alpha val="50196"/>
            </a:srgbClr>
          </a:solidFill>
          <a:ln>
            <a:solidFill>
              <a:srgbClr val="271DA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TextBox 20"/>
          <p:cNvSpPr txBox="1">
            <a:spLocks noChangeArrowheads="1"/>
          </p:cNvSpPr>
          <p:nvPr/>
        </p:nvSpPr>
        <p:spPr bwMode="auto">
          <a:xfrm>
            <a:off x="1590675" y="4492625"/>
            <a:ext cx="295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A</a:t>
            </a:r>
          </a:p>
        </p:txBody>
      </p:sp>
      <p:sp>
        <p:nvSpPr>
          <p:cNvPr id="22" name="TextBox 21"/>
          <p:cNvSpPr txBox="1">
            <a:spLocks noChangeArrowheads="1"/>
          </p:cNvSpPr>
          <p:nvPr/>
        </p:nvSpPr>
        <p:spPr bwMode="auto">
          <a:xfrm>
            <a:off x="2820988" y="4492625"/>
            <a:ext cx="295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B</a:t>
            </a:r>
          </a:p>
        </p:txBody>
      </p:sp>
      <p:sp>
        <p:nvSpPr>
          <p:cNvPr id="17" name="Rectangle 16"/>
          <p:cNvSpPr/>
          <p:nvPr/>
        </p:nvSpPr>
        <p:spPr>
          <a:xfrm>
            <a:off x="5164138" y="3963988"/>
            <a:ext cx="2843212" cy="17621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TextBox 17"/>
          <p:cNvSpPr txBox="1">
            <a:spLocks noChangeArrowheads="1"/>
          </p:cNvSpPr>
          <p:nvPr/>
        </p:nvSpPr>
        <p:spPr bwMode="auto">
          <a:xfrm>
            <a:off x="5175250" y="5321300"/>
            <a:ext cx="295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U</a:t>
            </a:r>
          </a:p>
        </p:txBody>
      </p:sp>
      <p:sp>
        <p:nvSpPr>
          <p:cNvPr id="24" name="Oval 23"/>
          <p:cNvSpPr/>
          <p:nvPr/>
        </p:nvSpPr>
        <p:spPr>
          <a:xfrm>
            <a:off x="6384925" y="4376738"/>
            <a:ext cx="1114425" cy="1025525"/>
          </a:xfrm>
          <a:prstGeom prst="ellipse">
            <a:avLst/>
          </a:prstGeom>
          <a:solidFill>
            <a:srgbClr val="FFFF99"/>
          </a:solidFill>
          <a:ln>
            <a:solidFill>
              <a:srgbClr val="271DA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5657850" y="4376738"/>
            <a:ext cx="1114425" cy="1025525"/>
          </a:xfrm>
          <a:prstGeom prst="ellipse">
            <a:avLst/>
          </a:prstGeom>
          <a:solidFill>
            <a:schemeClr val="bg1"/>
          </a:solidFill>
          <a:ln>
            <a:solidFill>
              <a:srgbClr val="271DA5">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TextBox 24"/>
          <p:cNvSpPr txBox="1">
            <a:spLocks noChangeArrowheads="1"/>
          </p:cNvSpPr>
          <p:nvPr/>
        </p:nvSpPr>
        <p:spPr bwMode="auto">
          <a:xfrm>
            <a:off x="5851525" y="4492625"/>
            <a:ext cx="295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A</a:t>
            </a:r>
          </a:p>
        </p:txBody>
      </p:sp>
      <p:sp>
        <p:nvSpPr>
          <p:cNvPr id="26" name="TextBox 25"/>
          <p:cNvSpPr txBox="1">
            <a:spLocks noChangeArrowheads="1"/>
          </p:cNvSpPr>
          <p:nvPr/>
        </p:nvSpPr>
        <p:spPr bwMode="auto">
          <a:xfrm>
            <a:off x="7081838" y="4492625"/>
            <a:ext cx="295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B</a:t>
            </a:r>
          </a:p>
        </p:txBody>
      </p:sp>
      <p:sp>
        <p:nvSpPr>
          <p:cNvPr id="27" name="Oval 26"/>
          <p:cNvSpPr/>
          <p:nvPr/>
        </p:nvSpPr>
        <p:spPr>
          <a:xfrm>
            <a:off x="6384925" y="4376738"/>
            <a:ext cx="1114425" cy="1025525"/>
          </a:xfrm>
          <a:prstGeom prst="ellipse">
            <a:avLst/>
          </a:prstGeom>
          <a:noFill/>
          <a:ln>
            <a:solidFill>
              <a:srgbClr val="271D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Rectangle 27"/>
          <p:cNvSpPr>
            <a:spLocks noChangeArrowheads="1"/>
          </p:cNvSpPr>
          <p:nvPr/>
        </p:nvSpPr>
        <p:spPr bwMode="auto">
          <a:xfrm>
            <a:off x="5311775" y="5929313"/>
            <a:ext cx="26543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2800">
                <a:solidFill>
                  <a:srgbClr val="FF0000"/>
                </a:solidFill>
              </a:rPr>
              <a:t>A</a:t>
            </a:r>
            <a:r>
              <a:rPr lang="en-US" altLang="en-US" sz="2800">
                <a:solidFill>
                  <a:srgbClr val="FF0000"/>
                </a:solidFill>
                <a:sym typeface="Symbol" pitchFamily="18" charset="2"/>
              </a:rPr>
              <a:t></a:t>
            </a:r>
            <a:r>
              <a:rPr lang="en-US" altLang="en-US" sz="2800">
                <a:solidFill>
                  <a:srgbClr val="FF0000"/>
                </a:solidFill>
              </a:rPr>
              <a:t> </a:t>
            </a:r>
            <a:r>
              <a:rPr lang="en-US" altLang="en-US" sz="2800">
                <a:solidFill>
                  <a:srgbClr val="FF0000"/>
                </a:solidFill>
                <a:sym typeface="Symbol" pitchFamily="18" charset="2"/>
              </a:rPr>
              <a:t> B in yellow</a:t>
            </a:r>
            <a:endParaRPr lang="en-US" altLang="en-US" sz="2800">
              <a:solidFill>
                <a:srgbClr val="FF0000"/>
              </a:solidFill>
            </a:endParaRPr>
          </a:p>
        </p:txBody>
      </p:sp>
      <p:sp>
        <p:nvSpPr>
          <p:cNvPr id="29" name="TextBox 28"/>
          <p:cNvSpPr txBox="1">
            <a:spLocks noChangeArrowheads="1"/>
          </p:cNvSpPr>
          <p:nvPr/>
        </p:nvSpPr>
        <p:spPr bwMode="auto">
          <a:xfrm>
            <a:off x="971550" y="3990975"/>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A</a:t>
            </a:r>
            <a:r>
              <a:rPr lang="en-US" altLang="en-US" sz="1800">
                <a:sym typeface="Symbol" pitchFamily="18" charset="2"/>
              </a:rPr>
              <a:t></a:t>
            </a:r>
            <a:endParaRPr lang="en-US" altLang="en-US" sz="1800"/>
          </a:p>
        </p:txBody>
      </p:sp>
    </p:spTree>
    <p:extLst>
      <p:ext uri="{BB962C8B-B14F-4D97-AF65-F5344CB8AC3E}">
        <p14:creationId xmlns:p14="http://schemas.microsoft.com/office/powerpoint/2010/main" val="3012022440"/>
      </p:ext>
    </p:extLst>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autoUpdateAnimBg="0"/>
      <p:bldP spid="2" grpId="0"/>
      <p:bldP spid="5" grpId="0" animBg="1"/>
      <p:bldP spid="6" grpId="0"/>
      <p:bldP spid="7" grpId="0" animBg="1"/>
      <p:bldP spid="12" grpId="0" animBg="1"/>
      <p:bldP spid="16" grpId="0"/>
      <p:bldP spid="13" grpId="0"/>
      <p:bldP spid="14" grpId="0" animBg="1"/>
      <p:bldP spid="15" grpId="0"/>
      <p:bldP spid="19" grpId="0" animBg="1"/>
      <p:bldP spid="20" grpId="0" animBg="1"/>
      <p:bldP spid="21" grpId="0"/>
      <p:bldP spid="22" grpId="0"/>
      <p:bldP spid="17" grpId="0" animBg="1"/>
      <p:bldP spid="18" grpId="0"/>
      <p:bldP spid="24" grpId="0" animBg="1"/>
      <p:bldP spid="23" grpId="0" animBg="1"/>
      <p:bldP spid="25" grpId="0"/>
      <p:bldP spid="26" grpId="0"/>
      <p:bldP spid="27" grpId="0" animBg="1"/>
      <p:bldP spid="28" grpId="0"/>
      <p:bldP spid="29" grpId="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type="body" idx="4294967295"/>
          </p:nvPr>
        </p:nvSpPr>
        <p:spPr>
          <a:xfrm>
            <a:off x="0" y="609600"/>
            <a:ext cx="9144000" cy="533400"/>
          </a:xfrm>
          <a:extLst/>
        </p:spPr>
        <p:txBody>
          <a:bodyPr rtlCol="0">
            <a:normAutofit fontScale="85000" lnSpcReduction="10000"/>
          </a:bodyPr>
          <a:lstStyle/>
          <a:p>
            <a:pPr fontAlgn="auto">
              <a:spcAft>
                <a:spcPts val="0"/>
              </a:spcAft>
              <a:buNone/>
              <a:defRPr/>
            </a:pPr>
            <a:r>
              <a:rPr lang="en-US" dirty="0" smtClean="0">
                <a:latin typeface="Times New Roman" pitchFamily="18" charset="0"/>
                <a:cs typeface="Times New Roman" pitchFamily="18" charset="0"/>
              </a:rPr>
              <a:t> Locating Elements in a Venn Diagram : More Practice Example</a:t>
            </a:r>
          </a:p>
        </p:txBody>
      </p:sp>
      <p:sp>
        <p:nvSpPr>
          <p:cNvPr id="2" name="Rectangle 1"/>
          <p:cNvSpPr>
            <a:spLocks noChangeArrowheads="1"/>
          </p:cNvSpPr>
          <p:nvPr/>
        </p:nvSpPr>
        <p:spPr bwMode="auto">
          <a:xfrm>
            <a:off x="0" y="3505200"/>
            <a:ext cx="42052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endParaRPr lang="en-US" altLang="en-US" sz="2800" dirty="0" smtClean="0">
              <a:solidFill>
                <a:srgbClr val="FF0000"/>
              </a:solidFill>
            </a:endParaRPr>
          </a:p>
          <a:p>
            <a:pPr marL="0" lvl="1" eaLnBrk="1" hangingPunct="1"/>
            <a:r>
              <a:rPr lang="en-US" altLang="en-US" sz="2800" dirty="0" smtClean="0">
                <a:solidFill>
                  <a:srgbClr val="FF0000"/>
                </a:solidFill>
              </a:rPr>
              <a:t>Start </a:t>
            </a:r>
            <a:r>
              <a:rPr lang="en-US" altLang="en-US" sz="2800" dirty="0">
                <a:solidFill>
                  <a:srgbClr val="FF0000"/>
                </a:solidFill>
              </a:rPr>
              <a:t>with A </a:t>
            </a:r>
            <a:r>
              <a:rPr lang="en-US" altLang="en-US" sz="2800" dirty="0">
                <a:solidFill>
                  <a:srgbClr val="FF0000"/>
                </a:solidFill>
                <a:sym typeface="Symbol" pitchFamily="18" charset="2"/>
              </a:rPr>
              <a:t> B</a:t>
            </a:r>
            <a:endParaRPr lang="en-US" altLang="en-US" sz="2800" dirty="0">
              <a:solidFill>
                <a:srgbClr val="FF0000"/>
              </a:solidFill>
            </a:endParaRPr>
          </a:p>
        </p:txBody>
      </p:sp>
      <p:sp>
        <p:nvSpPr>
          <p:cNvPr id="30" name="Rectangle 29"/>
          <p:cNvSpPr>
            <a:spLocks noChangeArrowheads="1"/>
          </p:cNvSpPr>
          <p:nvPr/>
        </p:nvSpPr>
        <p:spPr bwMode="auto">
          <a:xfrm>
            <a:off x="-9525" y="1523999"/>
            <a:ext cx="549592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algn="ctr" eaLnBrk="1" hangingPunct="1"/>
            <a:endParaRPr lang="en-US" altLang="en-US" sz="3200" dirty="0" smtClean="0">
              <a:solidFill>
                <a:srgbClr val="0070C0"/>
              </a:solidFill>
              <a:cs typeface="Times New Roman" pitchFamily="18" charset="0"/>
            </a:endParaRPr>
          </a:p>
          <a:p>
            <a:pPr marL="0" lvl="1" algn="ctr" eaLnBrk="1" hangingPunct="1"/>
            <a:r>
              <a:rPr lang="en-US" altLang="en-US" sz="3200" dirty="0" smtClean="0">
                <a:solidFill>
                  <a:srgbClr val="0070C0"/>
                </a:solidFill>
                <a:cs typeface="Times New Roman" pitchFamily="18" charset="0"/>
              </a:rPr>
              <a:t>U </a:t>
            </a:r>
            <a:r>
              <a:rPr lang="en-US" altLang="en-US" sz="3200" dirty="0">
                <a:solidFill>
                  <a:srgbClr val="0070C0"/>
                </a:solidFill>
                <a:cs typeface="Times New Roman" pitchFamily="18" charset="0"/>
              </a:rPr>
              <a:t>= {1, 2, 3, 4, 5, 6, 7, 8, 9, 10}  </a:t>
            </a:r>
            <a:endParaRPr lang="en-US" altLang="en-US" sz="3200" dirty="0" smtClean="0">
              <a:solidFill>
                <a:srgbClr val="0070C0"/>
              </a:solidFill>
              <a:cs typeface="Times New Roman" pitchFamily="18" charset="0"/>
            </a:endParaRPr>
          </a:p>
          <a:p>
            <a:pPr marL="0" lvl="1" algn="ctr" eaLnBrk="1" hangingPunct="1"/>
            <a:r>
              <a:rPr lang="en-US" altLang="en-US" sz="3200" dirty="0" smtClean="0">
                <a:solidFill>
                  <a:srgbClr val="0070C0"/>
                </a:solidFill>
                <a:cs typeface="Times New Roman" pitchFamily="18" charset="0"/>
              </a:rPr>
              <a:t>A = {2, 3, 4, 5, 6}</a:t>
            </a:r>
          </a:p>
          <a:p>
            <a:pPr marL="0" lvl="1" algn="ctr" eaLnBrk="1" hangingPunct="1"/>
            <a:r>
              <a:rPr lang="en-US" altLang="en-US" sz="3200" dirty="0" smtClean="0">
                <a:solidFill>
                  <a:srgbClr val="0070C0"/>
                </a:solidFill>
                <a:cs typeface="Times New Roman" pitchFamily="18" charset="0"/>
              </a:rPr>
              <a:t>B = </a:t>
            </a:r>
            <a:r>
              <a:rPr lang="en-US" altLang="en-US" sz="3200" dirty="0" smtClean="0">
                <a:solidFill>
                  <a:srgbClr val="0070C0"/>
                </a:solidFill>
                <a:cs typeface="Times New Roman" pitchFamily="18" charset="0"/>
                <a:sym typeface="Symbol" pitchFamily="18" charset="2"/>
              </a:rPr>
              <a:t>{4, 6, 8}	</a:t>
            </a:r>
            <a:endParaRPr lang="en-US" altLang="en-US" sz="3200" dirty="0">
              <a:solidFill>
                <a:srgbClr val="0070C0"/>
              </a:solidFill>
              <a:cs typeface="Times New Roman" pitchFamily="18" charset="0"/>
            </a:endParaRPr>
          </a:p>
        </p:txBody>
      </p:sp>
      <p:pic>
        <p:nvPicPr>
          <p:cNvPr id="31" name="Picture 30" descr="2 Circle Venn Diagram Templat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514600"/>
            <a:ext cx="4648200" cy="33590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a:spLocks noChangeArrowheads="1"/>
          </p:cNvSpPr>
          <p:nvPr/>
        </p:nvSpPr>
        <p:spPr bwMode="auto">
          <a:xfrm>
            <a:off x="5715000" y="3352800"/>
            <a:ext cx="295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dirty="0"/>
              <a:t>A</a:t>
            </a:r>
          </a:p>
        </p:txBody>
      </p:sp>
      <p:sp>
        <p:nvSpPr>
          <p:cNvPr id="26" name="TextBox 25"/>
          <p:cNvSpPr txBox="1">
            <a:spLocks noChangeArrowheads="1"/>
          </p:cNvSpPr>
          <p:nvPr/>
        </p:nvSpPr>
        <p:spPr bwMode="auto">
          <a:xfrm>
            <a:off x="7772400" y="3235325"/>
            <a:ext cx="295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B</a:t>
            </a:r>
          </a:p>
        </p:txBody>
      </p:sp>
      <p:sp>
        <p:nvSpPr>
          <p:cNvPr id="15" name="TextBox 14"/>
          <p:cNvSpPr txBox="1">
            <a:spLocks noChangeArrowheads="1"/>
          </p:cNvSpPr>
          <p:nvPr/>
        </p:nvSpPr>
        <p:spPr bwMode="auto">
          <a:xfrm>
            <a:off x="4724400" y="5130800"/>
            <a:ext cx="295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U</a:t>
            </a:r>
          </a:p>
        </p:txBody>
      </p:sp>
      <p:sp>
        <p:nvSpPr>
          <p:cNvPr id="32" name="TextBox 31"/>
          <p:cNvSpPr txBox="1">
            <a:spLocks noChangeArrowheads="1"/>
          </p:cNvSpPr>
          <p:nvPr/>
        </p:nvSpPr>
        <p:spPr bwMode="auto">
          <a:xfrm>
            <a:off x="6705600" y="4114800"/>
            <a:ext cx="295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dirty="0">
                <a:solidFill>
                  <a:srgbClr val="FF0000"/>
                </a:solidFill>
              </a:rPr>
              <a:t>6</a:t>
            </a:r>
          </a:p>
        </p:txBody>
      </p:sp>
      <p:sp>
        <p:nvSpPr>
          <p:cNvPr id="25" name="TextBox 24"/>
          <p:cNvSpPr txBox="1">
            <a:spLocks noChangeArrowheads="1"/>
          </p:cNvSpPr>
          <p:nvPr/>
        </p:nvSpPr>
        <p:spPr bwMode="auto">
          <a:xfrm>
            <a:off x="6705600" y="3657600"/>
            <a:ext cx="25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dirty="0">
                <a:solidFill>
                  <a:srgbClr val="FF0000"/>
                </a:solidFill>
              </a:rPr>
              <a:t>4</a:t>
            </a:r>
          </a:p>
        </p:txBody>
      </p:sp>
      <p:sp>
        <p:nvSpPr>
          <p:cNvPr id="33" name="TextBox 32"/>
          <p:cNvSpPr txBox="1">
            <a:spLocks noChangeArrowheads="1"/>
          </p:cNvSpPr>
          <p:nvPr/>
        </p:nvSpPr>
        <p:spPr bwMode="auto">
          <a:xfrm>
            <a:off x="5781675" y="3857625"/>
            <a:ext cx="295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solidFill>
                  <a:srgbClr val="FF0000"/>
                </a:solidFill>
              </a:rPr>
              <a:t>3</a:t>
            </a:r>
          </a:p>
        </p:txBody>
      </p:sp>
      <p:sp>
        <p:nvSpPr>
          <p:cNvPr id="34" name="TextBox 33"/>
          <p:cNvSpPr txBox="1">
            <a:spLocks noChangeArrowheads="1"/>
          </p:cNvSpPr>
          <p:nvPr/>
        </p:nvSpPr>
        <p:spPr bwMode="auto">
          <a:xfrm>
            <a:off x="5486400" y="4359275"/>
            <a:ext cx="295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solidFill>
                  <a:srgbClr val="FF0000"/>
                </a:solidFill>
              </a:rPr>
              <a:t>5</a:t>
            </a:r>
          </a:p>
        </p:txBody>
      </p:sp>
      <p:sp>
        <p:nvSpPr>
          <p:cNvPr id="35" name="TextBox 34"/>
          <p:cNvSpPr txBox="1">
            <a:spLocks noChangeArrowheads="1"/>
          </p:cNvSpPr>
          <p:nvPr/>
        </p:nvSpPr>
        <p:spPr bwMode="auto">
          <a:xfrm>
            <a:off x="7696200" y="3857625"/>
            <a:ext cx="295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solidFill>
                  <a:srgbClr val="FF0000"/>
                </a:solidFill>
              </a:rPr>
              <a:t>8</a:t>
            </a:r>
          </a:p>
        </p:txBody>
      </p:sp>
      <p:sp>
        <p:nvSpPr>
          <p:cNvPr id="22" name="TextBox 21"/>
          <p:cNvSpPr txBox="1">
            <a:spLocks noChangeArrowheads="1"/>
          </p:cNvSpPr>
          <p:nvPr/>
        </p:nvSpPr>
        <p:spPr bwMode="auto">
          <a:xfrm>
            <a:off x="5486400" y="3581400"/>
            <a:ext cx="295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dirty="0">
                <a:solidFill>
                  <a:srgbClr val="FF0000"/>
                </a:solidFill>
              </a:rPr>
              <a:t>2</a:t>
            </a:r>
          </a:p>
        </p:txBody>
      </p:sp>
      <p:sp>
        <p:nvSpPr>
          <p:cNvPr id="36" name="Rectangle 35"/>
          <p:cNvSpPr>
            <a:spLocks noChangeArrowheads="1"/>
          </p:cNvSpPr>
          <p:nvPr/>
        </p:nvSpPr>
        <p:spPr bwMode="auto">
          <a:xfrm>
            <a:off x="0" y="4038600"/>
            <a:ext cx="42052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endParaRPr lang="en-US" altLang="en-US" sz="2800" dirty="0" smtClean="0">
              <a:solidFill>
                <a:srgbClr val="FF0000"/>
              </a:solidFill>
            </a:endParaRPr>
          </a:p>
          <a:p>
            <a:pPr marL="0" lvl="1" eaLnBrk="1" hangingPunct="1"/>
            <a:r>
              <a:rPr lang="en-US" altLang="en-US" sz="2800" dirty="0" smtClean="0">
                <a:solidFill>
                  <a:srgbClr val="FF0000"/>
                </a:solidFill>
              </a:rPr>
              <a:t>Fill </a:t>
            </a:r>
            <a:r>
              <a:rPr lang="en-US" altLang="en-US" sz="2800" dirty="0">
                <a:solidFill>
                  <a:srgbClr val="FF0000"/>
                </a:solidFill>
              </a:rPr>
              <a:t>in each subset of U.</a:t>
            </a:r>
          </a:p>
        </p:txBody>
      </p:sp>
      <p:sp>
        <p:nvSpPr>
          <p:cNvPr id="37" name="Rectangle 36"/>
          <p:cNvSpPr>
            <a:spLocks noChangeArrowheads="1"/>
          </p:cNvSpPr>
          <p:nvPr/>
        </p:nvSpPr>
        <p:spPr bwMode="auto">
          <a:xfrm>
            <a:off x="0" y="4724400"/>
            <a:ext cx="420528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endParaRPr lang="en-US" altLang="en-US" sz="2800" dirty="0" smtClean="0">
              <a:solidFill>
                <a:srgbClr val="FF0000"/>
              </a:solidFill>
            </a:endParaRPr>
          </a:p>
          <a:p>
            <a:pPr marL="0" lvl="1" eaLnBrk="1" hangingPunct="1"/>
            <a:r>
              <a:rPr lang="en-US" altLang="en-US" sz="2800" dirty="0" smtClean="0">
                <a:solidFill>
                  <a:srgbClr val="FF0000"/>
                </a:solidFill>
              </a:rPr>
              <a:t>Fill </a:t>
            </a:r>
            <a:r>
              <a:rPr lang="en-US" altLang="en-US" sz="2800" dirty="0">
                <a:solidFill>
                  <a:srgbClr val="FF0000"/>
                </a:solidFill>
              </a:rPr>
              <a:t>in remaining elements of U.</a:t>
            </a:r>
          </a:p>
        </p:txBody>
      </p:sp>
      <p:sp>
        <p:nvSpPr>
          <p:cNvPr id="38" name="TextBox 37"/>
          <p:cNvSpPr txBox="1">
            <a:spLocks noChangeArrowheads="1"/>
          </p:cNvSpPr>
          <p:nvPr/>
        </p:nvSpPr>
        <p:spPr bwMode="auto">
          <a:xfrm>
            <a:off x="6629400" y="2743200"/>
            <a:ext cx="295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dirty="0">
                <a:solidFill>
                  <a:srgbClr val="FF0000"/>
                </a:solidFill>
              </a:rPr>
              <a:t>7</a:t>
            </a:r>
          </a:p>
        </p:txBody>
      </p:sp>
      <p:sp>
        <p:nvSpPr>
          <p:cNvPr id="39" name="TextBox 38"/>
          <p:cNvSpPr txBox="1">
            <a:spLocks noChangeArrowheads="1"/>
          </p:cNvSpPr>
          <p:nvPr/>
        </p:nvSpPr>
        <p:spPr bwMode="auto">
          <a:xfrm>
            <a:off x="5656263" y="5130800"/>
            <a:ext cx="295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solidFill>
                  <a:srgbClr val="FF0000"/>
                </a:solidFill>
              </a:rPr>
              <a:t>9</a:t>
            </a:r>
          </a:p>
        </p:txBody>
      </p:sp>
      <p:sp>
        <p:nvSpPr>
          <p:cNvPr id="40" name="TextBox 39"/>
          <p:cNvSpPr txBox="1">
            <a:spLocks noChangeArrowheads="1"/>
          </p:cNvSpPr>
          <p:nvPr/>
        </p:nvSpPr>
        <p:spPr bwMode="auto">
          <a:xfrm>
            <a:off x="7312025" y="5130800"/>
            <a:ext cx="46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solidFill>
                  <a:srgbClr val="FF0000"/>
                </a:solidFill>
              </a:rPr>
              <a:t>10</a:t>
            </a:r>
          </a:p>
        </p:txBody>
      </p:sp>
      <p:sp>
        <p:nvSpPr>
          <p:cNvPr id="18" name="TextBox 17"/>
          <p:cNvSpPr txBox="1">
            <a:spLocks noChangeArrowheads="1"/>
          </p:cNvSpPr>
          <p:nvPr/>
        </p:nvSpPr>
        <p:spPr bwMode="auto">
          <a:xfrm>
            <a:off x="5105400" y="2819400"/>
            <a:ext cx="295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dirty="0">
                <a:solidFill>
                  <a:srgbClr val="FF0000"/>
                </a:solidFill>
              </a:rPr>
              <a:t>1</a:t>
            </a:r>
          </a:p>
        </p:txBody>
      </p:sp>
    </p:spTree>
    <p:extLst>
      <p:ext uri="{BB962C8B-B14F-4D97-AF65-F5344CB8AC3E}">
        <p14:creationId xmlns:p14="http://schemas.microsoft.com/office/powerpoint/2010/main" val="2620925905"/>
      </p:ext>
    </p:extLst>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autoUpdateAnimBg="0"/>
      <p:bldP spid="2" grpId="0"/>
      <p:bldP spid="30" grpId="0"/>
      <p:bldP spid="21" grpId="0"/>
      <p:bldP spid="26" grpId="0"/>
      <p:bldP spid="15" grpId="0"/>
      <p:bldP spid="32" grpId="0"/>
      <p:bldP spid="25" grpId="0"/>
      <p:bldP spid="33" grpId="0"/>
      <p:bldP spid="34" grpId="0"/>
      <p:bldP spid="35" grpId="0"/>
      <p:bldP spid="36" grpId="0"/>
      <p:bldP spid="37" grpId="0"/>
      <p:bldP spid="38" grpId="0"/>
      <p:bldP spid="39" grpId="0"/>
      <p:bldP spid="40" grpId="0"/>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type="body" idx="4294967295"/>
          </p:nvPr>
        </p:nvSpPr>
        <p:spPr>
          <a:xfrm>
            <a:off x="0" y="609600"/>
            <a:ext cx="9448800" cy="533400"/>
          </a:xfrm>
          <a:extLst/>
        </p:spPr>
        <p:txBody>
          <a:bodyPr rtlCol="0">
            <a:normAutofit fontScale="77500" lnSpcReduction="20000"/>
          </a:bodyPr>
          <a:lstStyle/>
          <a:p>
            <a:pPr eaLnBrk="1" fontAlgn="auto" hangingPunct="1">
              <a:spcAft>
                <a:spcPts val="0"/>
              </a:spcAft>
              <a:buFont typeface="Wingdings" pitchFamily="2" charset="2"/>
              <a:buNone/>
              <a:defRPr/>
            </a:pPr>
            <a:r>
              <a:rPr lang="en-US" dirty="0" smtClean="0">
                <a:latin typeface="Times New Roman" pitchFamily="18" charset="0"/>
                <a:cs typeface="Times New Roman" pitchFamily="18" charset="0"/>
              </a:rPr>
              <a:t>Shade a Venn diagram for the given statement: More practice Example</a:t>
            </a:r>
          </a:p>
        </p:txBody>
      </p:sp>
      <p:sp>
        <p:nvSpPr>
          <p:cNvPr id="2" name="Rectangle 1"/>
          <p:cNvSpPr>
            <a:spLocks noChangeArrowheads="1"/>
          </p:cNvSpPr>
          <p:nvPr/>
        </p:nvSpPr>
        <p:spPr bwMode="auto">
          <a:xfrm>
            <a:off x="2667000" y="1143000"/>
            <a:ext cx="3505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solidFill>
                  <a:srgbClr val="FF0000"/>
                </a:solidFill>
              </a:rPr>
              <a:t>(A</a:t>
            </a:r>
            <a:r>
              <a:rPr lang="en-US" altLang="en-US" sz="3200" dirty="0">
                <a:solidFill>
                  <a:srgbClr val="FF0000"/>
                </a:solidFill>
                <a:sym typeface="Symbol" pitchFamily="18" charset="2"/>
              </a:rPr>
              <a:t>  B)  C</a:t>
            </a:r>
            <a:endParaRPr lang="en-US" altLang="en-US" sz="3200" dirty="0"/>
          </a:p>
        </p:txBody>
      </p:sp>
      <p:sp>
        <p:nvSpPr>
          <p:cNvPr id="18" name="Rectangle 3"/>
          <p:cNvSpPr txBox="1">
            <a:spLocks noChangeArrowheads="1"/>
          </p:cNvSpPr>
          <p:nvPr/>
        </p:nvSpPr>
        <p:spPr bwMode="auto">
          <a:xfrm>
            <a:off x="-4763" y="1766888"/>
            <a:ext cx="35861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20000"/>
              </a:spcBef>
              <a:buFont typeface="Wingdings" pitchFamily="2" charset="2"/>
              <a:buNone/>
            </a:pPr>
            <a:r>
              <a:rPr lang="en-US" altLang="en-US">
                <a:solidFill>
                  <a:srgbClr val="7030A0"/>
                </a:solidFill>
                <a:cs typeface="Times New Roman" pitchFamily="18" charset="0"/>
              </a:rPr>
              <a:t>Work with the parentheses.</a:t>
            </a:r>
          </a:p>
        </p:txBody>
      </p:sp>
      <p:pic>
        <p:nvPicPr>
          <p:cNvPr id="19" name="Picture 18" descr="3 Circle Venn Diagram Templat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758950"/>
            <a:ext cx="3613150" cy="446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a:spLocks noChangeArrowheads="1"/>
          </p:cNvSpPr>
          <p:nvPr/>
        </p:nvSpPr>
        <p:spPr bwMode="auto">
          <a:xfrm>
            <a:off x="3702050" y="1803400"/>
            <a:ext cx="1435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a:solidFill>
                  <a:srgbClr val="FF0000"/>
                </a:solidFill>
              </a:rPr>
              <a:t>(A</a:t>
            </a:r>
            <a:r>
              <a:rPr lang="en-US" altLang="en-US">
                <a:solidFill>
                  <a:srgbClr val="FF0000"/>
                </a:solidFill>
                <a:sym typeface="Symbol" pitchFamily="18" charset="2"/>
              </a:rPr>
              <a:t>  B) </a:t>
            </a:r>
            <a:endParaRPr lang="en-US" altLang="en-US"/>
          </a:p>
        </p:txBody>
      </p:sp>
      <p:sp>
        <p:nvSpPr>
          <p:cNvPr id="20" name="Rectangle 19"/>
          <p:cNvSpPr>
            <a:spLocks noChangeArrowheads="1"/>
          </p:cNvSpPr>
          <p:nvPr/>
        </p:nvSpPr>
        <p:spPr bwMode="auto">
          <a:xfrm>
            <a:off x="5959475" y="2895600"/>
            <a:ext cx="425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a:cs typeface="Times New Roman" pitchFamily="18" charset="0"/>
                <a:sym typeface="MS Reference 2" pitchFamily="2" charset="2"/>
              </a:rPr>
              <a:t>A</a:t>
            </a:r>
            <a:endParaRPr lang="en-US" altLang="en-US">
              <a:cs typeface="Times New Roman" pitchFamily="18" charset="0"/>
            </a:endParaRPr>
          </a:p>
        </p:txBody>
      </p:sp>
      <p:sp>
        <p:nvSpPr>
          <p:cNvPr id="24" name="Rectangle 23"/>
          <p:cNvSpPr>
            <a:spLocks noChangeArrowheads="1"/>
          </p:cNvSpPr>
          <p:nvPr/>
        </p:nvSpPr>
        <p:spPr bwMode="auto">
          <a:xfrm>
            <a:off x="8001000" y="2895600"/>
            <a:ext cx="425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a:cs typeface="Times New Roman" pitchFamily="18" charset="0"/>
                <a:sym typeface="MS Reference 2" pitchFamily="2" charset="2"/>
              </a:rPr>
              <a:t>B</a:t>
            </a:r>
            <a:endParaRPr lang="en-US" altLang="en-US">
              <a:cs typeface="Times New Roman" pitchFamily="18" charset="0"/>
            </a:endParaRPr>
          </a:p>
        </p:txBody>
      </p:sp>
      <p:sp>
        <p:nvSpPr>
          <p:cNvPr id="25" name="Rectangle 24"/>
          <p:cNvSpPr>
            <a:spLocks noChangeArrowheads="1"/>
          </p:cNvSpPr>
          <p:nvPr/>
        </p:nvSpPr>
        <p:spPr bwMode="auto">
          <a:xfrm>
            <a:off x="7004050" y="4910138"/>
            <a:ext cx="425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a:cs typeface="Times New Roman" pitchFamily="18" charset="0"/>
                <a:sym typeface="MS Reference 2" pitchFamily="2" charset="2"/>
              </a:rPr>
              <a:t>C</a:t>
            </a:r>
            <a:endParaRPr lang="en-US" altLang="en-US">
              <a:cs typeface="Times New Roman" pitchFamily="18" charset="0"/>
            </a:endParaRPr>
          </a:p>
        </p:txBody>
      </p:sp>
      <p:sp>
        <p:nvSpPr>
          <p:cNvPr id="12" name="Rectangle 11"/>
          <p:cNvSpPr>
            <a:spLocks noChangeArrowheads="1"/>
          </p:cNvSpPr>
          <p:nvPr/>
        </p:nvSpPr>
        <p:spPr bwMode="auto">
          <a:xfrm>
            <a:off x="5746750" y="5278438"/>
            <a:ext cx="425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a:cs typeface="Times New Roman" pitchFamily="18" charset="0"/>
                <a:sym typeface="MS Reference 2" pitchFamily="2" charset="2"/>
              </a:rPr>
              <a:t>U</a:t>
            </a:r>
            <a:endParaRPr lang="en-US" altLang="en-US">
              <a:cs typeface="Times New Roman" pitchFamily="18" charset="0"/>
            </a:endParaRPr>
          </a:p>
        </p:txBody>
      </p:sp>
      <p:grpSp>
        <p:nvGrpSpPr>
          <p:cNvPr id="4" name="Group 27656"/>
          <p:cNvGrpSpPr>
            <a:grpSpLocks/>
          </p:cNvGrpSpPr>
          <p:nvPr/>
        </p:nvGrpSpPr>
        <p:grpSpPr bwMode="auto">
          <a:xfrm>
            <a:off x="5561013" y="1958975"/>
            <a:ext cx="3257550" cy="3794125"/>
            <a:chOff x="5571565" y="1981200"/>
            <a:chExt cx="3257014" cy="3792827"/>
          </a:xfrm>
        </p:grpSpPr>
        <p:cxnSp>
          <p:nvCxnSpPr>
            <p:cNvPr id="5" name="Straight Connector 4"/>
            <p:cNvCxnSpPr/>
            <p:nvPr/>
          </p:nvCxnSpPr>
          <p:spPr>
            <a:xfrm flipH="1">
              <a:off x="5585850" y="1987548"/>
              <a:ext cx="642832" cy="63954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638229" y="1981200"/>
              <a:ext cx="915836" cy="91408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638229" y="1981200"/>
              <a:ext cx="1182492" cy="121878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6388992" y="1981200"/>
              <a:ext cx="774573" cy="77126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6704853" y="1981200"/>
              <a:ext cx="725368" cy="73476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6961986" y="1981200"/>
              <a:ext cx="734891" cy="77919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7163565" y="1981200"/>
              <a:ext cx="838062" cy="90615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7328638" y="1981200"/>
              <a:ext cx="977739" cy="104897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7474664" y="1981200"/>
              <a:ext cx="1174557" cy="126321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7550851" y="2209722"/>
              <a:ext cx="1250744" cy="131241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38229" y="4496527"/>
              <a:ext cx="838062" cy="89980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7530218" y="2590591"/>
              <a:ext cx="1271378" cy="127273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6095354" y="2971461"/>
              <a:ext cx="2706242" cy="276924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388992" y="3357092"/>
              <a:ext cx="2412603" cy="238360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6776279" y="3733200"/>
              <a:ext cx="2025317" cy="200750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704893" y="4496527"/>
              <a:ext cx="1152335" cy="125687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7217531" y="4114070"/>
              <a:ext cx="1584064" cy="162663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7595294" y="4496527"/>
              <a:ext cx="1206301" cy="124417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7925440" y="4839310"/>
              <a:ext cx="892028" cy="90139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8274632" y="5217006"/>
              <a:ext cx="533312" cy="55702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8561923" y="5526462"/>
              <a:ext cx="266656" cy="24756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5571565" y="4420353"/>
              <a:ext cx="601563" cy="63160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5638229" y="4266418"/>
              <a:ext cx="320622" cy="36817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5627118" y="4114070"/>
              <a:ext cx="171422" cy="15234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5604897" y="1987548"/>
              <a:ext cx="299989" cy="27771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6" name="Group 78"/>
          <p:cNvGrpSpPr>
            <a:grpSpLocks/>
          </p:cNvGrpSpPr>
          <p:nvPr/>
        </p:nvGrpSpPr>
        <p:grpSpPr bwMode="auto">
          <a:xfrm rot="10800000" flipV="1">
            <a:off x="5594350" y="1981200"/>
            <a:ext cx="3257550" cy="3792538"/>
            <a:chOff x="5571565" y="1981200"/>
            <a:chExt cx="3257014" cy="3792827"/>
          </a:xfrm>
        </p:grpSpPr>
        <p:cxnSp>
          <p:nvCxnSpPr>
            <p:cNvPr id="80" name="Straight Connector 79"/>
            <p:cNvCxnSpPr/>
            <p:nvPr/>
          </p:nvCxnSpPr>
          <p:spPr>
            <a:xfrm flipH="1">
              <a:off x="5592199" y="1981200"/>
              <a:ext cx="642832" cy="6398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5644578" y="1981200"/>
              <a:ext cx="915836" cy="9144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5644578" y="1981200"/>
              <a:ext cx="1182492" cy="12192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388992" y="1974850"/>
              <a:ext cx="774573" cy="7699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711202" y="1974850"/>
              <a:ext cx="725368" cy="73506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968335" y="1974850"/>
              <a:ext cx="734891" cy="7795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163565" y="1981200"/>
              <a:ext cx="838062" cy="9049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7328638" y="1974850"/>
              <a:ext cx="977739" cy="10494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7474664" y="1974850"/>
              <a:ext cx="1174557" cy="12621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7550851" y="2209817"/>
              <a:ext cx="1250744" cy="13113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5638229" y="4489641"/>
              <a:ext cx="838062" cy="9001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7536567" y="2584496"/>
              <a:ext cx="1271378" cy="12716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6101703" y="2971875"/>
              <a:ext cx="2706242" cy="27688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6388992" y="3351317"/>
              <a:ext cx="2412603" cy="23830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6776279" y="3733934"/>
              <a:ext cx="2025317" cy="2006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5704893" y="4495992"/>
              <a:ext cx="1152335" cy="12573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7217531" y="4114963"/>
              <a:ext cx="1584064" cy="16257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7595294" y="4495992"/>
              <a:ext cx="1206301" cy="12446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7925440" y="4834155"/>
              <a:ext cx="892028" cy="9001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8274632" y="5210421"/>
              <a:ext cx="533312" cy="5572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8561923" y="5526358"/>
              <a:ext cx="266656" cy="24766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5577914" y="4419786"/>
              <a:ext cx="601563" cy="6318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5638229" y="4261024"/>
              <a:ext cx="320622" cy="3667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5627118" y="4114963"/>
              <a:ext cx="171422" cy="1524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5611245" y="1981200"/>
              <a:ext cx="299989" cy="2778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335685"/>
      </p:ext>
    </p:extLst>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8">
                                            <p:txEl>
                                              <p:pRg st="0" end="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autoUpdateAnimBg="0"/>
      <p:bldP spid="2" grpId="0"/>
      <p:bldP spid="18" grpId="0" build="p" bldLvl="2" autoUpdateAnimBg="0"/>
      <p:bldP spid="3" grpId="0"/>
      <p:bldP spid="20" grpId="0"/>
      <p:bldP spid="24" grpId="0"/>
      <p:bldP spid="25"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4"/>
          <p:cNvSpPr>
            <a:spLocks noGrp="1" noChangeArrowheads="1"/>
          </p:cNvSpPr>
          <p:nvPr>
            <p:ph type="ctrTitle"/>
          </p:nvPr>
        </p:nvSpPr>
        <p:spPr>
          <a:xfrm>
            <a:off x="990600" y="1676400"/>
            <a:ext cx="5181600" cy="1462088"/>
          </a:xfrm>
        </p:spPr>
        <p:txBody>
          <a:bodyPr/>
          <a:lstStyle/>
          <a:p>
            <a:pPr algn="ctr" eaLnBrk="1" hangingPunct="1"/>
            <a:r>
              <a:rPr lang="en-US" dirty="0" smtClean="0"/>
              <a:t>Set Theory</a:t>
            </a:r>
          </a:p>
        </p:txBody>
      </p:sp>
      <p:sp>
        <p:nvSpPr>
          <p:cNvPr id="8196" name="Subtitle 4"/>
          <p:cNvSpPr>
            <a:spLocks noGrp="1"/>
          </p:cNvSpPr>
          <p:nvPr>
            <p:ph type="subTitle" idx="1"/>
          </p:nvPr>
        </p:nvSpPr>
        <p:spPr>
          <a:xfrm>
            <a:off x="1371600" y="3886200"/>
            <a:ext cx="2819400" cy="1143000"/>
          </a:xfrm>
        </p:spPr>
        <p:txBody>
          <a:bodyPr/>
          <a:lstStyle/>
          <a:p>
            <a:r>
              <a:rPr lang="en-US" dirty="0" smtClean="0"/>
              <a:t>UNIT I</a:t>
            </a:r>
          </a:p>
        </p:txBody>
      </p:sp>
      <p:sp>
        <p:nvSpPr>
          <p:cNvPr id="5" name="Footer Placeholder 4"/>
          <p:cNvSpPr>
            <a:spLocks noGrp="1"/>
          </p:cNvSpPr>
          <p:nvPr>
            <p:ph type="ftr" sz="quarter" idx="11"/>
          </p:nvPr>
        </p:nvSpPr>
        <p:spPr/>
        <p:txBody>
          <a:bodyPr/>
          <a:lstStyle/>
          <a:p>
            <a:r>
              <a:rPr lang="en-US" smtClean="0"/>
              <a:t>DISCRETE STRUCTURES   UNIT-I</a:t>
            </a:r>
            <a:endParaRPr lang="en-US"/>
          </a:p>
        </p:txBody>
      </p:sp>
      <p:sp>
        <p:nvSpPr>
          <p:cNvPr id="8194" name="Slide Number Placeholder 3"/>
          <p:cNvSpPr>
            <a:spLocks noGrp="1"/>
          </p:cNvSpPr>
          <p:nvPr>
            <p:ph type="sldNum" sz="quarter" idx="12"/>
          </p:nvPr>
        </p:nvSpPr>
        <p:spPr>
          <a:noFill/>
        </p:spPr>
        <p:txBody>
          <a:bodyPr/>
          <a:lstStyle/>
          <a:p>
            <a:fld id="{B1003A80-CFB3-455E-A524-357EA7DD723E}" type="slidenum">
              <a:rPr lang="en-US" smtClean="0"/>
              <a:pPr/>
              <a:t>6</a:t>
            </a:fld>
            <a:endParaRPr lang="en-US" smtClean="0"/>
          </a:p>
        </p:txBody>
      </p:sp>
      <p:pic>
        <p:nvPicPr>
          <p:cNvPr id="6" name="Picture 4"/>
          <p:cNvPicPr>
            <a:picLocks noChangeAspect="1"/>
          </p:cNvPicPr>
          <p:nvPr/>
        </p:nvPicPr>
        <p:blipFill>
          <a:blip r:embed="rId3"/>
          <a:srcRect/>
          <a:stretch>
            <a:fillRect/>
          </a:stretch>
        </p:blipFill>
        <p:spPr bwMode="auto">
          <a:xfrm>
            <a:off x="0" y="0"/>
            <a:ext cx="1270000" cy="1200150"/>
          </a:xfrm>
          <a:prstGeom prst="rect">
            <a:avLst/>
          </a:prstGeom>
          <a:noFill/>
          <a:ln w="9525">
            <a:noFill/>
            <a:miter lim="800000"/>
            <a:headEnd/>
            <a:tailEnd/>
          </a:ln>
        </p:spPr>
      </p:pic>
      <p:pic>
        <p:nvPicPr>
          <p:cNvPr id="155649" name="Picture 1" descr="C:\Users\Exam\Desktop\index.jpg"/>
          <p:cNvPicPr>
            <a:picLocks noChangeAspect="1" noChangeArrowheads="1"/>
          </p:cNvPicPr>
          <p:nvPr/>
        </p:nvPicPr>
        <p:blipFill>
          <a:blip r:embed="rId4"/>
          <a:srcRect/>
          <a:stretch>
            <a:fillRect/>
          </a:stretch>
        </p:blipFill>
        <p:spPr bwMode="auto">
          <a:xfrm>
            <a:off x="5334000" y="3352800"/>
            <a:ext cx="2190750" cy="2085975"/>
          </a:xfrm>
          <a:prstGeom prst="rect">
            <a:avLst/>
          </a:prstGeom>
          <a:noFill/>
        </p:spPr>
      </p:pic>
    </p:spTree>
  </p:cSld>
  <p:clrMapOvr>
    <a:masterClrMapping/>
  </p:clrMapOvr>
  <p:transition>
    <p:sndAc>
      <p:endSnd/>
    </p:sndAc>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type="body" idx="4294967295"/>
          </p:nvPr>
        </p:nvSpPr>
        <p:spPr>
          <a:xfrm>
            <a:off x="0" y="609600"/>
            <a:ext cx="9144000" cy="533400"/>
          </a:xfrm>
          <a:extLst/>
        </p:spPr>
        <p:txBody>
          <a:bodyPr rtlCol="0">
            <a:normAutofit lnSpcReduction="10000"/>
          </a:bodyPr>
          <a:lstStyle/>
          <a:p>
            <a:pPr eaLnBrk="1" fontAlgn="auto" hangingPunct="1">
              <a:spcAft>
                <a:spcPts val="0"/>
              </a:spcAft>
              <a:buFont typeface="Wingdings" pitchFamily="2" charset="2"/>
              <a:buNone/>
              <a:defRPr/>
            </a:pPr>
            <a:r>
              <a:rPr lang="en-US" dirty="0" smtClean="0">
                <a:latin typeface="Times New Roman" pitchFamily="18" charset="0"/>
                <a:cs typeface="Times New Roman" pitchFamily="18" charset="0"/>
              </a:rPr>
              <a:t>Shade a Venn diagram for the given statement.</a:t>
            </a:r>
          </a:p>
        </p:txBody>
      </p:sp>
      <p:sp>
        <p:nvSpPr>
          <p:cNvPr id="14340" name="Rectangle 1"/>
          <p:cNvSpPr>
            <a:spLocks noChangeArrowheads="1"/>
          </p:cNvSpPr>
          <p:nvPr/>
        </p:nvSpPr>
        <p:spPr bwMode="auto">
          <a:xfrm>
            <a:off x="2667000" y="1143000"/>
            <a:ext cx="3505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a:solidFill>
                  <a:srgbClr val="FF0000"/>
                </a:solidFill>
              </a:rPr>
              <a:t>(A</a:t>
            </a:r>
            <a:r>
              <a:rPr lang="en-US" altLang="en-US" sz="3200">
                <a:solidFill>
                  <a:srgbClr val="FF0000"/>
                </a:solidFill>
                <a:sym typeface="Symbol" pitchFamily="18" charset="2"/>
              </a:rPr>
              <a:t>  B)  C</a:t>
            </a:r>
            <a:endParaRPr lang="en-US" altLang="en-US" sz="3200"/>
          </a:p>
        </p:txBody>
      </p:sp>
      <p:sp>
        <p:nvSpPr>
          <p:cNvPr id="14341" name="Rectangle 3"/>
          <p:cNvSpPr txBox="1">
            <a:spLocks noChangeArrowheads="1"/>
          </p:cNvSpPr>
          <p:nvPr/>
        </p:nvSpPr>
        <p:spPr bwMode="auto">
          <a:xfrm>
            <a:off x="-4763" y="1766888"/>
            <a:ext cx="35861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20000"/>
              </a:spcBef>
              <a:buFont typeface="Wingdings" pitchFamily="2" charset="2"/>
              <a:buNone/>
            </a:pPr>
            <a:r>
              <a:rPr lang="en-US" altLang="en-US">
                <a:solidFill>
                  <a:srgbClr val="7030A0"/>
                </a:solidFill>
                <a:cs typeface="Times New Roman" pitchFamily="18" charset="0"/>
              </a:rPr>
              <a:t>Work with the parentheses.</a:t>
            </a:r>
          </a:p>
        </p:txBody>
      </p:sp>
      <p:sp>
        <p:nvSpPr>
          <p:cNvPr id="14342" name="Rectangle 2"/>
          <p:cNvSpPr>
            <a:spLocks noChangeArrowheads="1"/>
          </p:cNvSpPr>
          <p:nvPr/>
        </p:nvSpPr>
        <p:spPr bwMode="auto">
          <a:xfrm>
            <a:off x="3702050" y="1803400"/>
            <a:ext cx="1435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a:solidFill>
                  <a:srgbClr val="FF0000"/>
                </a:solidFill>
              </a:rPr>
              <a:t>(A</a:t>
            </a:r>
            <a:r>
              <a:rPr lang="en-US" altLang="en-US">
                <a:solidFill>
                  <a:srgbClr val="FF0000"/>
                </a:solidFill>
                <a:sym typeface="Symbol" pitchFamily="18" charset="2"/>
              </a:rPr>
              <a:t>  B) </a:t>
            </a:r>
            <a:endParaRPr lang="en-US" altLang="en-US"/>
          </a:p>
        </p:txBody>
      </p:sp>
      <p:grpSp>
        <p:nvGrpSpPr>
          <p:cNvPr id="2" name="Group 27877"/>
          <p:cNvGrpSpPr>
            <a:grpSpLocks/>
          </p:cNvGrpSpPr>
          <p:nvPr/>
        </p:nvGrpSpPr>
        <p:grpSpPr bwMode="auto">
          <a:xfrm>
            <a:off x="5343525" y="1992313"/>
            <a:ext cx="3613150" cy="4465637"/>
            <a:chOff x="5333561" y="1992751"/>
            <a:chExt cx="3613150" cy="4465797"/>
          </a:xfrm>
        </p:grpSpPr>
        <p:grpSp>
          <p:nvGrpSpPr>
            <p:cNvPr id="3" name="Group 27876"/>
            <p:cNvGrpSpPr>
              <a:grpSpLocks/>
            </p:cNvGrpSpPr>
            <p:nvPr/>
          </p:nvGrpSpPr>
          <p:grpSpPr bwMode="auto">
            <a:xfrm>
              <a:off x="5333561" y="1992751"/>
              <a:ext cx="3613150" cy="4465797"/>
              <a:chOff x="5400160" y="1766826"/>
              <a:chExt cx="3613150" cy="4465797"/>
            </a:xfrm>
          </p:grpSpPr>
          <p:pic>
            <p:nvPicPr>
              <p:cNvPr id="14352" name="Picture 18" descr="3 Circle Venn Diagram Templat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160" y="1766826"/>
                <a:ext cx="3613150" cy="446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27875"/>
              <p:cNvGrpSpPr>
                <a:grpSpLocks/>
              </p:cNvGrpSpPr>
              <p:nvPr/>
            </p:nvGrpSpPr>
            <p:grpSpPr bwMode="auto">
              <a:xfrm>
                <a:off x="5561526" y="1959517"/>
                <a:ext cx="3299596" cy="3798420"/>
                <a:chOff x="5561526" y="1959517"/>
                <a:chExt cx="3299596" cy="3798420"/>
              </a:xfrm>
            </p:grpSpPr>
            <p:grpSp>
              <p:nvGrpSpPr>
                <p:cNvPr id="6" name="Group 27727"/>
                <p:cNvGrpSpPr>
                  <a:grpSpLocks/>
                </p:cNvGrpSpPr>
                <p:nvPr/>
              </p:nvGrpSpPr>
              <p:grpSpPr bwMode="auto">
                <a:xfrm>
                  <a:off x="5561526" y="1959517"/>
                  <a:ext cx="3257015" cy="3792827"/>
                  <a:chOff x="5561526" y="1959517"/>
                  <a:chExt cx="3257015" cy="3792827"/>
                </a:xfrm>
              </p:grpSpPr>
              <p:cxnSp>
                <p:nvCxnSpPr>
                  <p:cNvPr id="5" name="Straight Connector 4"/>
                  <p:cNvCxnSpPr/>
                  <p:nvPr/>
                </p:nvCxnSpPr>
                <p:spPr>
                  <a:xfrm flipH="1">
                    <a:off x="5576373" y="1965270"/>
                    <a:ext cx="642937" cy="63978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628760" y="1958920"/>
                    <a:ext cx="914400" cy="91443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628760" y="1958920"/>
                    <a:ext cx="1181100" cy="121924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6379648" y="1958920"/>
                    <a:ext cx="773112" cy="7699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6695560" y="1958920"/>
                    <a:ext cx="723900" cy="73503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6951148" y="1958920"/>
                    <a:ext cx="735012" cy="77949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7152760" y="1958920"/>
                    <a:ext cx="838200" cy="90490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7584560" y="1958920"/>
                    <a:ext cx="711200" cy="77790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7940160" y="1958920"/>
                    <a:ext cx="698500" cy="7699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8213210" y="2187528"/>
                    <a:ext cx="577850" cy="6143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28760" y="4473610"/>
                    <a:ext cx="838200" cy="90014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8427523" y="2568542"/>
                    <a:ext cx="363537" cy="36831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6085960" y="4429159"/>
                    <a:ext cx="1233488" cy="128909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379648" y="4526000"/>
                    <a:ext cx="1204912" cy="119225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6766998" y="4526000"/>
                    <a:ext cx="1223962" cy="119225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95435" y="4473610"/>
                    <a:ext cx="1152525" cy="125734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7206735" y="4092596"/>
                    <a:ext cx="1584325" cy="162565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7584560" y="4473610"/>
                    <a:ext cx="1206500" cy="124464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7914760" y="4818111"/>
                    <a:ext cx="892175" cy="90014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8264010" y="5194361"/>
                    <a:ext cx="533400" cy="55723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8551348" y="5503935"/>
                    <a:ext cx="266700" cy="24765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5562085" y="4397407"/>
                    <a:ext cx="600075" cy="63184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5628760" y="4245002"/>
                    <a:ext cx="320675" cy="36672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5617648" y="4092596"/>
                    <a:ext cx="171450" cy="15240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5595423" y="1965270"/>
                    <a:ext cx="300037" cy="27782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flipH="1">
                    <a:off x="8578335" y="2895579"/>
                    <a:ext cx="228600" cy="19368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7" name="Group 27874"/>
                <p:cNvGrpSpPr>
                  <a:grpSpLocks/>
                </p:cNvGrpSpPr>
                <p:nvPr/>
              </p:nvGrpSpPr>
              <p:grpSpPr bwMode="auto">
                <a:xfrm>
                  <a:off x="5604108" y="1965110"/>
                  <a:ext cx="3257014" cy="3792827"/>
                  <a:chOff x="5604108" y="1965110"/>
                  <a:chExt cx="3257014" cy="3792827"/>
                </a:xfrm>
              </p:grpSpPr>
              <p:cxnSp>
                <p:nvCxnSpPr>
                  <p:cNvPr id="80" name="Straight Connector 79"/>
                  <p:cNvCxnSpPr/>
                  <p:nvPr/>
                </p:nvCxnSpPr>
                <p:spPr>
                  <a:xfrm>
                    <a:off x="8203685" y="1971620"/>
                    <a:ext cx="642938" cy="6397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879835" y="1965270"/>
                    <a:ext cx="914400" cy="9144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613135" y="1965270"/>
                    <a:ext cx="1181100" cy="12192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270235" y="1965270"/>
                    <a:ext cx="773113" cy="7699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003535" y="1965270"/>
                    <a:ext cx="723900" cy="7350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736835" y="1965270"/>
                    <a:ext cx="735013" cy="7794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6432035" y="1965270"/>
                    <a:ext cx="838200" cy="9049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127235" y="1965270"/>
                    <a:ext cx="720725" cy="7794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784335" y="1965270"/>
                    <a:ext cx="703263" cy="7652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636698" y="2193878"/>
                    <a:ext cx="582612" cy="608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7956035" y="4479960"/>
                    <a:ext cx="838200" cy="9001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5636698" y="2574892"/>
                    <a:ext cx="323850" cy="3619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7057510" y="4429158"/>
                    <a:ext cx="1279525" cy="12954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6809860" y="4527587"/>
                    <a:ext cx="1233488" cy="11970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432035" y="4527587"/>
                    <a:ext cx="1223963" cy="11970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575035" y="4479960"/>
                    <a:ext cx="1152525" cy="12573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636698" y="4098947"/>
                    <a:ext cx="1579562" cy="16256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5636698" y="4479960"/>
                    <a:ext cx="1201737" cy="12446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620823" y="4824461"/>
                    <a:ext cx="887412" cy="9001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5630348" y="5200711"/>
                    <a:ext cx="528637" cy="5572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5609710" y="5510285"/>
                    <a:ext cx="261938" cy="2476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260835" y="4403757"/>
                    <a:ext cx="600075" cy="6318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8473560" y="4251352"/>
                    <a:ext cx="320675" cy="3667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8633898" y="4098947"/>
                    <a:ext cx="171450" cy="1524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8527535" y="1971620"/>
                    <a:ext cx="300038" cy="2778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5609710" y="2914629"/>
                    <a:ext cx="179388" cy="2111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grpSp>
        <p:sp>
          <p:nvSpPr>
            <p:cNvPr id="14348" name="Rectangle 23"/>
            <p:cNvSpPr>
              <a:spLocks noChangeArrowheads="1"/>
            </p:cNvSpPr>
            <p:nvPr/>
          </p:nvSpPr>
          <p:spPr bwMode="auto">
            <a:xfrm>
              <a:off x="7848162" y="3094059"/>
              <a:ext cx="4261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a:cs typeface="Times New Roman" pitchFamily="18" charset="0"/>
                  <a:sym typeface="MS Reference 2" pitchFamily="2" charset="2"/>
                </a:rPr>
                <a:t>B</a:t>
              </a:r>
              <a:endParaRPr lang="en-US" altLang="en-US">
                <a:cs typeface="Times New Roman" pitchFamily="18" charset="0"/>
              </a:endParaRPr>
            </a:p>
          </p:txBody>
        </p:sp>
        <p:sp>
          <p:nvSpPr>
            <p:cNvPr id="14349" name="Rectangle 19"/>
            <p:cNvSpPr>
              <a:spLocks noChangeArrowheads="1"/>
            </p:cNvSpPr>
            <p:nvPr/>
          </p:nvSpPr>
          <p:spPr bwMode="auto">
            <a:xfrm>
              <a:off x="6019479" y="3027844"/>
              <a:ext cx="4261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a:cs typeface="Times New Roman" pitchFamily="18" charset="0"/>
                  <a:sym typeface="MS Reference 2" pitchFamily="2" charset="2"/>
                </a:rPr>
                <a:t>A</a:t>
              </a:r>
              <a:endParaRPr lang="en-US" altLang="en-US">
                <a:cs typeface="Times New Roman" pitchFamily="18" charset="0"/>
              </a:endParaRPr>
            </a:p>
          </p:txBody>
        </p:sp>
        <p:sp>
          <p:nvSpPr>
            <p:cNvPr id="14350" name="Rectangle 24"/>
            <p:cNvSpPr>
              <a:spLocks noChangeArrowheads="1"/>
            </p:cNvSpPr>
            <p:nvPr/>
          </p:nvSpPr>
          <p:spPr bwMode="auto">
            <a:xfrm>
              <a:off x="6945436" y="5091509"/>
              <a:ext cx="4261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a:cs typeface="Times New Roman" pitchFamily="18" charset="0"/>
                  <a:sym typeface="MS Reference 2" pitchFamily="2" charset="2"/>
                </a:rPr>
                <a:t>C</a:t>
              </a:r>
              <a:endParaRPr lang="en-US" altLang="en-US">
                <a:cs typeface="Times New Roman" pitchFamily="18" charset="0"/>
              </a:endParaRPr>
            </a:p>
          </p:txBody>
        </p:sp>
        <p:sp>
          <p:nvSpPr>
            <p:cNvPr id="14351" name="Rectangle 11"/>
            <p:cNvSpPr>
              <a:spLocks noChangeArrowheads="1"/>
            </p:cNvSpPr>
            <p:nvPr/>
          </p:nvSpPr>
          <p:spPr bwMode="auto">
            <a:xfrm>
              <a:off x="5708306" y="5469156"/>
              <a:ext cx="4261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a:cs typeface="Times New Roman" pitchFamily="18" charset="0"/>
                  <a:sym typeface="MS Reference 2" pitchFamily="2" charset="2"/>
                </a:rPr>
                <a:t>U</a:t>
              </a:r>
              <a:endParaRPr lang="en-US" altLang="en-US">
                <a:cs typeface="Times New Roman" pitchFamily="18" charset="0"/>
              </a:endParaRPr>
            </a:p>
          </p:txBody>
        </p:sp>
      </p:grpSp>
      <p:sp>
        <p:nvSpPr>
          <p:cNvPr id="424" name="Rectangle 3"/>
          <p:cNvSpPr txBox="1">
            <a:spLocks noChangeArrowheads="1"/>
          </p:cNvSpPr>
          <p:nvPr/>
        </p:nvSpPr>
        <p:spPr bwMode="auto">
          <a:xfrm>
            <a:off x="22225" y="2978150"/>
            <a:ext cx="416877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3429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20000"/>
              </a:spcBef>
              <a:buFont typeface="Wingdings" pitchFamily="2" charset="2"/>
              <a:buNone/>
            </a:pPr>
            <a:r>
              <a:rPr lang="en-US" altLang="en-US">
                <a:solidFill>
                  <a:srgbClr val="7030A0"/>
                </a:solidFill>
                <a:cs typeface="Times New Roman" pitchFamily="18" charset="0"/>
              </a:rPr>
              <a:t>Work with the remaining part of the statement.</a:t>
            </a:r>
          </a:p>
        </p:txBody>
      </p:sp>
      <p:sp>
        <p:nvSpPr>
          <p:cNvPr id="425" name="Rectangle 424"/>
          <p:cNvSpPr>
            <a:spLocks noChangeArrowheads="1"/>
          </p:cNvSpPr>
          <p:nvPr/>
        </p:nvSpPr>
        <p:spPr bwMode="auto">
          <a:xfrm>
            <a:off x="2106613" y="3554413"/>
            <a:ext cx="21605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a:solidFill>
                  <a:srgbClr val="FF0000"/>
                </a:solidFill>
              </a:rPr>
              <a:t>(A</a:t>
            </a:r>
            <a:r>
              <a:rPr lang="en-US" altLang="en-US">
                <a:solidFill>
                  <a:srgbClr val="FF0000"/>
                </a:solidFill>
                <a:sym typeface="Symbol" pitchFamily="18" charset="2"/>
              </a:rPr>
              <a:t>  B)  C </a:t>
            </a:r>
            <a:endParaRPr lang="en-US" altLang="en-US"/>
          </a:p>
        </p:txBody>
      </p:sp>
      <p:sp>
        <p:nvSpPr>
          <p:cNvPr id="27879" name="Oval 27878"/>
          <p:cNvSpPr/>
          <p:nvPr/>
        </p:nvSpPr>
        <p:spPr>
          <a:xfrm>
            <a:off x="6154738" y="3806825"/>
            <a:ext cx="1916112" cy="1820863"/>
          </a:xfrm>
          <a:prstGeom prst="ellipse">
            <a:avLst/>
          </a:prstGeom>
          <a:solidFill>
            <a:srgbClr val="000000">
              <a:alpha val="34118"/>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600644481"/>
      </p:ext>
    </p:extLst>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 grpId="0"/>
      <p:bldP spid="425" grpId="0"/>
      <p:bldP spid="27879"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type="body" idx="4294967295"/>
          </p:nvPr>
        </p:nvSpPr>
        <p:spPr>
          <a:xfrm>
            <a:off x="0" y="609600"/>
            <a:ext cx="9144000" cy="533400"/>
          </a:xfrm>
          <a:extLst/>
        </p:spPr>
        <p:txBody>
          <a:bodyPr rtlCol="0">
            <a:normAutofit lnSpcReduction="10000"/>
          </a:bodyPr>
          <a:lstStyle/>
          <a:p>
            <a:pPr eaLnBrk="1" fontAlgn="auto" hangingPunct="1">
              <a:spcAft>
                <a:spcPts val="0"/>
              </a:spcAft>
              <a:buFont typeface="Wingdings" pitchFamily="2" charset="2"/>
              <a:buNone/>
              <a:defRPr/>
            </a:pPr>
            <a:r>
              <a:rPr lang="en-US" dirty="0" smtClean="0">
                <a:latin typeface="Times New Roman" pitchFamily="18" charset="0"/>
                <a:cs typeface="Times New Roman" pitchFamily="18" charset="0"/>
              </a:rPr>
              <a:t>Shade a Venn diagram for the given statement.</a:t>
            </a:r>
          </a:p>
        </p:txBody>
      </p:sp>
      <p:sp>
        <p:nvSpPr>
          <p:cNvPr id="15364" name="Rectangle 1"/>
          <p:cNvSpPr>
            <a:spLocks noChangeArrowheads="1"/>
          </p:cNvSpPr>
          <p:nvPr/>
        </p:nvSpPr>
        <p:spPr bwMode="auto">
          <a:xfrm>
            <a:off x="2667000" y="1143000"/>
            <a:ext cx="3505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solidFill>
                  <a:srgbClr val="FF0000"/>
                </a:solidFill>
              </a:rPr>
              <a:t>(A</a:t>
            </a:r>
            <a:r>
              <a:rPr lang="en-US" altLang="en-US" sz="3200" dirty="0">
                <a:solidFill>
                  <a:srgbClr val="FF0000"/>
                </a:solidFill>
                <a:sym typeface="Symbol" pitchFamily="18" charset="2"/>
              </a:rPr>
              <a:t>  B)  C</a:t>
            </a:r>
            <a:endParaRPr lang="en-US" altLang="en-US" sz="3200" dirty="0"/>
          </a:p>
        </p:txBody>
      </p:sp>
      <p:sp>
        <p:nvSpPr>
          <p:cNvPr id="15365" name="Rectangle 3"/>
          <p:cNvSpPr txBox="1">
            <a:spLocks noChangeArrowheads="1"/>
          </p:cNvSpPr>
          <p:nvPr/>
        </p:nvSpPr>
        <p:spPr bwMode="auto">
          <a:xfrm>
            <a:off x="0" y="2209800"/>
            <a:ext cx="35861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20000"/>
              </a:spcBef>
              <a:buFont typeface="Wingdings" pitchFamily="2" charset="2"/>
              <a:buNone/>
            </a:pPr>
            <a:r>
              <a:rPr lang="en-US" altLang="en-US" dirty="0">
                <a:solidFill>
                  <a:srgbClr val="7030A0"/>
                </a:solidFill>
                <a:cs typeface="Times New Roman" pitchFamily="18" charset="0"/>
              </a:rPr>
              <a:t>Work with the parentheses.</a:t>
            </a:r>
          </a:p>
        </p:txBody>
      </p:sp>
      <p:sp>
        <p:nvSpPr>
          <p:cNvPr id="15366" name="Rectangle 2"/>
          <p:cNvSpPr>
            <a:spLocks noChangeArrowheads="1"/>
          </p:cNvSpPr>
          <p:nvPr/>
        </p:nvSpPr>
        <p:spPr bwMode="auto">
          <a:xfrm>
            <a:off x="3657600" y="2209800"/>
            <a:ext cx="1435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dirty="0">
                <a:solidFill>
                  <a:srgbClr val="FF0000"/>
                </a:solidFill>
              </a:rPr>
              <a:t>(A</a:t>
            </a:r>
            <a:r>
              <a:rPr lang="en-US" altLang="en-US" dirty="0">
                <a:solidFill>
                  <a:srgbClr val="FF0000"/>
                </a:solidFill>
                <a:sym typeface="Symbol" pitchFamily="18" charset="2"/>
              </a:rPr>
              <a:t>  B) </a:t>
            </a:r>
            <a:endParaRPr lang="en-US" altLang="en-US" dirty="0"/>
          </a:p>
        </p:txBody>
      </p:sp>
      <p:grpSp>
        <p:nvGrpSpPr>
          <p:cNvPr id="2" name="Group 226"/>
          <p:cNvGrpSpPr>
            <a:grpSpLocks/>
          </p:cNvGrpSpPr>
          <p:nvPr/>
        </p:nvGrpSpPr>
        <p:grpSpPr bwMode="auto">
          <a:xfrm>
            <a:off x="5351463" y="1992313"/>
            <a:ext cx="3613150" cy="4465637"/>
            <a:chOff x="5351917" y="1992750"/>
            <a:chExt cx="3613150" cy="4465797"/>
          </a:xfrm>
        </p:grpSpPr>
        <p:grpSp>
          <p:nvGrpSpPr>
            <p:cNvPr id="3" name="Group 27876"/>
            <p:cNvGrpSpPr>
              <a:grpSpLocks/>
            </p:cNvGrpSpPr>
            <p:nvPr/>
          </p:nvGrpSpPr>
          <p:grpSpPr bwMode="auto">
            <a:xfrm>
              <a:off x="5351917" y="1992750"/>
              <a:ext cx="3613150" cy="4465797"/>
              <a:chOff x="5400160" y="1766826"/>
              <a:chExt cx="3613150" cy="4465797"/>
            </a:xfrm>
          </p:grpSpPr>
          <p:pic>
            <p:nvPicPr>
              <p:cNvPr id="15375" name="Picture 18" descr="3 Circle Venn Diagram Templat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160" y="1766826"/>
                <a:ext cx="3613150" cy="446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27874"/>
              <p:cNvGrpSpPr>
                <a:grpSpLocks/>
              </p:cNvGrpSpPr>
              <p:nvPr/>
            </p:nvGrpSpPr>
            <p:grpSpPr bwMode="auto">
              <a:xfrm>
                <a:off x="6239165" y="4333688"/>
                <a:ext cx="1901373" cy="1056968"/>
                <a:chOff x="6239165" y="4333688"/>
                <a:chExt cx="1901373" cy="1056968"/>
              </a:xfrm>
            </p:grpSpPr>
            <p:cxnSp>
              <p:nvCxnSpPr>
                <p:cNvPr id="90" name="Straight Connector 89"/>
                <p:cNvCxnSpPr/>
                <p:nvPr/>
              </p:nvCxnSpPr>
              <p:spPr>
                <a:xfrm>
                  <a:off x="7946510" y="4492661"/>
                  <a:ext cx="193675" cy="16986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7170222" y="4333905"/>
                  <a:ext cx="744538" cy="7636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032110" y="4437097"/>
                  <a:ext cx="739775" cy="8064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432035" y="4527587"/>
                  <a:ext cx="820737" cy="8636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540110" y="4479960"/>
                  <a:ext cx="463550" cy="5032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239947" y="4514887"/>
                  <a:ext cx="841375" cy="8763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290747" y="4784771"/>
                  <a:ext cx="533400" cy="5556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849547" y="4492661"/>
                  <a:ext cx="806450" cy="8350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808397" y="4538700"/>
                  <a:ext cx="276225" cy="2857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6678097" y="4538700"/>
                  <a:ext cx="804863" cy="8525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5371" name="Rectangle 23"/>
            <p:cNvSpPr>
              <a:spLocks noChangeArrowheads="1"/>
            </p:cNvSpPr>
            <p:nvPr/>
          </p:nvSpPr>
          <p:spPr bwMode="auto">
            <a:xfrm>
              <a:off x="7857340" y="3094058"/>
              <a:ext cx="4261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a:cs typeface="Times New Roman" pitchFamily="18" charset="0"/>
                  <a:sym typeface="MS Reference 2" pitchFamily="2" charset="2"/>
                </a:rPr>
                <a:t>B</a:t>
              </a:r>
              <a:endParaRPr lang="en-US" altLang="en-US">
                <a:cs typeface="Times New Roman" pitchFamily="18" charset="0"/>
              </a:endParaRPr>
            </a:p>
          </p:txBody>
        </p:sp>
        <p:sp>
          <p:nvSpPr>
            <p:cNvPr id="15372" name="Rectangle 19"/>
            <p:cNvSpPr>
              <a:spLocks noChangeArrowheads="1"/>
            </p:cNvSpPr>
            <p:nvPr/>
          </p:nvSpPr>
          <p:spPr bwMode="auto">
            <a:xfrm>
              <a:off x="6028657" y="3027843"/>
              <a:ext cx="4261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a:cs typeface="Times New Roman" pitchFamily="18" charset="0"/>
                  <a:sym typeface="MS Reference 2" pitchFamily="2" charset="2"/>
                </a:rPr>
                <a:t>A</a:t>
              </a:r>
              <a:endParaRPr lang="en-US" altLang="en-US">
                <a:cs typeface="Times New Roman" pitchFamily="18" charset="0"/>
              </a:endParaRPr>
            </a:p>
          </p:txBody>
        </p:sp>
        <p:sp>
          <p:nvSpPr>
            <p:cNvPr id="15373" name="Rectangle 24"/>
            <p:cNvSpPr>
              <a:spLocks noChangeArrowheads="1"/>
            </p:cNvSpPr>
            <p:nvPr/>
          </p:nvSpPr>
          <p:spPr bwMode="auto">
            <a:xfrm>
              <a:off x="6954614" y="5091508"/>
              <a:ext cx="4261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a:cs typeface="Times New Roman" pitchFamily="18" charset="0"/>
                  <a:sym typeface="MS Reference 2" pitchFamily="2" charset="2"/>
                </a:rPr>
                <a:t>C</a:t>
              </a:r>
              <a:endParaRPr lang="en-US" altLang="en-US">
                <a:cs typeface="Times New Roman" pitchFamily="18" charset="0"/>
              </a:endParaRPr>
            </a:p>
          </p:txBody>
        </p:sp>
        <p:sp>
          <p:nvSpPr>
            <p:cNvPr id="15374" name="Rectangle 11"/>
            <p:cNvSpPr>
              <a:spLocks noChangeArrowheads="1"/>
            </p:cNvSpPr>
            <p:nvPr/>
          </p:nvSpPr>
          <p:spPr bwMode="auto">
            <a:xfrm>
              <a:off x="5715486" y="5469154"/>
              <a:ext cx="4261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a:cs typeface="Times New Roman" pitchFamily="18" charset="0"/>
                  <a:sym typeface="MS Reference 2" pitchFamily="2" charset="2"/>
                </a:rPr>
                <a:t>U</a:t>
              </a:r>
              <a:endParaRPr lang="en-US" altLang="en-US">
                <a:cs typeface="Times New Roman" pitchFamily="18" charset="0"/>
              </a:endParaRPr>
            </a:p>
          </p:txBody>
        </p:sp>
      </p:grpSp>
      <p:sp>
        <p:nvSpPr>
          <p:cNvPr id="15368" name="Rectangle 3"/>
          <p:cNvSpPr txBox="1">
            <a:spLocks noChangeArrowheads="1"/>
          </p:cNvSpPr>
          <p:nvPr/>
        </p:nvSpPr>
        <p:spPr bwMode="auto">
          <a:xfrm>
            <a:off x="22225" y="2978150"/>
            <a:ext cx="416877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3429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20000"/>
              </a:spcBef>
              <a:buFont typeface="Wingdings" pitchFamily="2" charset="2"/>
              <a:buNone/>
            </a:pPr>
            <a:r>
              <a:rPr lang="en-US" altLang="en-US">
                <a:solidFill>
                  <a:srgbClr val="7030A0"/>
                </a:solidFill>
                <a:cs typeface="Times New Roman" pitchFamily="18" charset="0"/>
              </a:rPr>
              <a:t>Work with the remaining part of the statement.</a:t>
            </a:r>
          </a:p>
        </p:txBody>
      </p:sp>
      <p:sp>
        <p:nvSpPr>
          <p:cNvPr id="15369" name="Rectangle 424"/>
          <p:cNvSpPr>
            <a:spLocks noChangeArrowheads="1"/>
          </p:cNvSpPr>
          <p:nvPr/>
        </p:nvSpPr>
        <p:spPr bwMode="auto">
          <a:xfrm>
            <a:off x="2106613" y="3554413"/>
            <a:ext cx="21605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a:solidFill>
                  <a:srgbClr val="FF0000"/>
                </a:solidFill>
              </a:rPr>
              <a:t>(A</a:t>
            </a:r>
            <a:r>
              <a:rPr lang="en-US" altLang="en-US">
                <a:solidFill>
                  <a:srgbClr val="FF0000"/>
                </a:solidFill>
                <a:sym typeface="Symbol" pitchFamily="18" charset="2"/>
              </a:rPr>
              <a:t>  B)  C </a:t>
            </a:r>
            <a:endParaRPr lang="en-US" altLang="en-US"/>
          </a:p>
        </p:txBody>
      </p:sp>
    </p:spTree>
    <p:extLst>
      <p:ext uri="{BB962C8B-B14F-4D97-AF65-F5344CB8AC3E}">
        <p14:creationId xmlns:p14="http://schemas.microsoft.com/office/powerpoint/2010/main" val="2295855470"/>
      </p:ext>
    </p:extLst>
  </p:cSld>
  <p:clrMapOvr>
    <a:masterClrMapping/>
  </p:clrMapOvr>
  <p:transition>
    <p:sndAc>
      <p:endSnd/>
    </p:sndAc>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type="body" idx="4294967295"/>
          </p:nvPr>
        </p:nvSpPr>
        <p:spPr>
          <a:xfrm>
            <a:off x="0" y="609600"/>
            <a:ext cx="9144000" cy="533400"/>
          </a:xfrm>
          <a:extLst/>
        </p:spPr>
        <p:txBody>
          <a:bodyPr rtlCol="0">
            <a:normAutofit lnSpcReduction="10000"/>
          </a:bodyPr>
          <a:lstStyle/>
          <a:p>
            <a:pPr eaLnBrk="1" fontAlgn="auto" hangingPunct="1">
              <a:spcAft>
                <a:spcPts val="0"/>
              </a:spcAft>
              <a:buFont typeface="Wingdings" pitchFamily="2" charset="2"/>
              <a:buNone/>
              <a:defRPr/>
            </a:pPr>
            <a:r>
              <a:rPr lang="en-US" dirty="0" smtClean="0">
                <a:latin typeface="Times New Roman" pitchFamily="18" charset="0"/>
                <a:cs typeface="Times New Roman" pitchFamily="18" charset="0"/>
              </a:rPr>
              <a:t>Surveys and Venn Diagrams</a:t>
            </a:r>
          </a:p>
        </p:txBody>
      </p:sp>
      <p:sp>
        <p:nvSpPr>
          <p:cNvPr id="2" name="Rectangle 1"/>
          <p:cNvSpPr>
            <a:spLocks noChangeArrowheads="1"/>
          </p:cNvSpPr>
          <p:nvPr/>
        </p:nvSpPr>
        <p:spPr bwMode="auto">
          <a:xfrm>
            <a:off x="-9525" y="1066800"/>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2800" dirty="0">
                <a:solidFill>
                  <a:srgbClr val="FF0000"/>
                </a:solidFill>
              </a:rPr>
              <a:t>Financial Aid Survey of a Small College (100 sophomores). </a:t>
            </a:r>
          </a:p>
        </p:txBody>
      </p:sp>
      <p:sp>
        <p:nvSpPr>
          <p:cNvPr id="3" name="Rectangle 2"/>
          <p:cNvSpPr>
            <a:spLocks noChangeArrowheads="1"/>
          </p:cNvSpPr>
          <p:nvPr/>
        </p:nvSpPr>
        <p:spPr bwMode="auto">
          <a:xfrm>
            <a:off x="-31750" y="1624013"/>
            <a:ext cx="4957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dirty="0">
                <a:solidFill>
                  <a:srgbClr val="7030A0"/>
                </a:solidFill>
              </a:rPr>
              <a:t>49 received Government grants</a:t>
            </a:r>
          </a:p>
        </p:txBody>
      </p:sp>
      <p:sp>
        <p:nvSpPr>
          <p:cNvPr id="12" name="Rectangle 11"/>
          <p:cNvSpPr>
            <a:spLocks noChangeArrowheads="1"/>
          </p:cNvSpPr>
          <p:nvPr/>
        </p:nvSpPr>
        <p:spPr bwMode="auto">
          <a:xfrm>
            <a:off x="-9525" y="2085975"/>
            <a:ext cx="4957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a:solidFill>
                  <a:srgbClr val="7030A0"/>
                </a:solidFill>
              </a:rPr>
              <a:t>55 received Private scholarships</a:t>
            </a:r>
          </a:p>
        </p:txBody>
      </p:sp>
      <p:sp>
        <p:nvSpPr>
          <p:cNvPr id="13" name="Rectangle 12"/>
          <p:cNvSpPr>
            <a:spLocks noChangeArrowheads="1"/>
          </p:cNvSpPr>
          <p:nvPr/>
        </p:nvSpPr>
        <p:spPr bwMode="auto">
          <a:xfrm>
            <a:off x="-9525" y="2547938"/>
            <a:ext cx="4957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a:solidFill>
                  <a:srgbClr val="7030A0"/>
                </a:solidFill>
              </a:rPr>
              <a:t>43 received College aid</a:t>
            </a:r>
          </a:p>
        </p:txBody>
      </p:sp>
      <p:sp>
        <p:nvSpPr>
          <p:cNvPr id="14" name="Rectangle 13"/>
          <p:cNvSpPr>
            <a:spLocks noChangeArrowheads="1"/>
          </p:cNvSpPr>
          <p:nvPr/>
        </p:nvSpPr>
        <p:spPr bwMode="auto">
          <a:xfrm>
            <a:off x="-9525" y="3009900"/>
            <a:ext cx="4957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a:solidFill>
                  <a:srgbClr val="7030A0"/>
                </a:solidFill>
              </a:rPr>
              <a:t>23 received Gov. grants &amp; Pri. scholar.</a:t>
            </a:r>
          </a:p>
        </p:txBody>
      </p:sp>
      <p:sp>
        <p:nvSpPr>
          <p:cNvPr id="15" name="Rectangle 14"/>
          <p:cNvSpPr>
            <a:spLocks noChangeArrowheads="1"/>
          </p:cNvSpPr>
          <p:nvPr/>
        </p:nvSpPr>
        <p:spPr bwMode="auto">
          <a:xfrm>
            <a:off x="-9525" y="3471863"/>
            <a:ext cx="49577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a:solidFill>
                  <a:srgbClr val="7030A0"/>
                </a:solidFill>
              </a:rPr>
              <a:t>18 received Gov. grants &amp; College aid</a:t>
            </a:r>
          </a:p>
        </p:txBody>
      </p:sp>
      <p:sp>
        <p:nvSpPr>
          <p:cNvPr id="19" name="Rectangle 18"/>
          <p:cNvSpPr>
            <a:spLocks noChangeArrowheads="1"/>
          </p:cNvSpPr>
          <p:nvPr/>
        </p:nvSpPr>
        <p:spPr bwMode="auto">
          <a:xfrm>
            <a:off x="-9525" y="3932238"/>
            <a:ext cx="4957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a:solidFill>
                  <a:srgbClr val="7030A0"/>
                </a:solidFill>
              </a:rPr>
              <a:t>28 received Pri. scholar. &amp; College aid</a:t>
            </a:r>
          </a:p>
        </p:txBody>
      </p:sp>
      <p:sp>
        <p:nvSpPr>
          <p:cNvPr id="20" name="Rectangle 19"/>
          <p:cNvSpPr>
            <a:spLocks noChangeArrowheads="1"/>
          </p:cNvSpPr>
          <p:nvPr/>
        </p:nvSpPr>
        <p:spPr bwMode="auto">
          <a:xfrm>
            <a:off x="-9525" y="4394200"/>
            <a:ext cx="4957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a:solidFill>
                  <a:srgbClr val="7030A0"/>
                </a:solidFill>
              </a:rPr>
              <a:t>8 received funds from all three</a:t>
            </a:r>
          </a:p>
        </p:txBody>
      </p:sp>
      <p:pic>
        <p:nvPicPr>
          <p:cNvPr id="22" name="Picture 18" descr="3 Circle Venn Diagram Templat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624013"/>
            <a:ext cx="3908425" cy="483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a:spLocks noChangeArrowheads="1"/>
          </p:cNvSpPr>
          <p:nvPr/>
        </p:nvSpPr>
        <p:spPr bwMode="auto">
          <a:xfrm>
            <a:off x="6096000" y="2660650"/>
            <a:ext cx="304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G</a:t>
            </a:r>
          </a:p>
        </p:txBody>
      </p:sp>
      <p:sp>
        <p:nvSpPr>
          <p:cNvPr id="34" name="TextBox 33"/>
          <p:cNvSpPr txBox="1">
            <a:spLocks noChangeArrowheads="1"/>
          </p:cNvSpPr>
          <p:nvPr/>
        </p:nvSpPr>
        <p:spPr bwMode="auto">
          <a:xfrm>
            <a:off x="6886575" y="5057775"/>
            <a:ext cx="344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C</a:t>
            </a:r>
          </a:p>
        </p:txBody>
      </p:sp>
      <p:sp>
        <p:nvSpPr>
          <p:cNvPr id="16" name="TextBox 15"/>
          <p:cNvSpPr txBox="1">
            <a:spLocks noChangeArrowheads="1"/>
          </p:cNvSpPr>
          <p:nvPr/>
        </p:nvSpPr>
        <p:spPr bwMode="auto">
          <a:xfrm>
            <a:off x="7696200" y="2660650"/>
            <a:ext cx="344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P</a:t>
            </a:r>
          </a:p>
        </p:txBody>
      </p:sp>
      <p:sp>
        <p:nvSpPr>
          <p:cNvPr id="6" name="TextBox 5"/>
          <p:cNvSpPr txBox="1">
            <a:spLocks noChangeArrowheads="1"/>
          </p:cNvSpPr>
          <p:nvPr/>
        </p:nvSpPr>
        <p:spPr bwMode="auto">
          <a:xfrm>
            <a:off x="5410200" y="5446713"/>
            <a:ext cx="3444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U</a:t>
            </a:r>
          </a:p>
        </p:txBody>
      </p:sp>
      <p:sp>
        <p:nvSpPr>
          <p:cNvPr id="35" name="TextBox 34"/>
          <p:cNvSpPr txBox="1">
            <a:spLocks noChangeArrowheads="1"/>
          </p:cNvSpPr>
          <p:nvPr/>
        </p:nvSpPr>
        <p:spPr bwMode="auto">
          <a:xfrm>
            <a:off x="6886575" y="3722688"/>
            <a:ext cx="3444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solidFill>
                  <a:srgbClr val="FF0000"/>
                </a:solidFill>
              </a:rPr>
              <a:t>8</a:t>
            </a:r>
          </a:p>
        </p:txBody>
      </p:sp>
      <p:sp>
        <p:nvSpPr>
          <p:cNvPr id="36" name="TextBox 35"/>
          <p:cNvSpPr txBox="1">
            <a:spLocks noChangeArrowheads="1"/>
          </p:cNvSpPr>
          <p:nvPr/>
        </p:nvSpPr>
        <p:spPr bwMode="auto">
          <a:xfrm>
            <a:off x="-9525" y="4856163"/>
            <a:ext cx="2066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(P</a:t>
            </a:r>
            <a:r>
              <a:rPr lang="en-US" altLang="en-US" sz="1800">
                <a:sym typeface="Symbol" pitchFamily="18" charset="2"/>
              </a:rPr>
              <a:t>C) – (GPC)             </a:t>
            </a:r>
            <a:r>
              <a:rPr lang="en-US" altLang="en-US" sz="1800"/>
              <a:t>28 – 8 = 20</a:t>
            </a:r>
          </a:p>
        </p:txBody>
      </p:sp>
      <p:sp>
        <p:nvSpPr>
          <p:cNvPr id="37" name="TextBox 36"/>
          <p:cNvSpPr txBox="1">
            <a:spLocks noChangeArrowheads="1"/>
          </p:cNvSpPr>
          <p:nvPr/>
        </p:nvSpPr>
        <p:spPr bwMode="auto">
          <a:xfrm>
            <a:off x="7412038" y="4044950"/>
            <a:ext cx="457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solidFill>
                  <a:srgbClr val="FF0000"/>
                </a:solidFill>
              </a:rPr>
              <a:t>20</a:t>
            </a:r>
          </a:p>
        </p:txBody>
      </p:sp>
      <p:sp>
        <p:nvSpPr>
          <p:cNvPr id="38" name="TextBox 37"/>
          <p:cNvSpPr txBox="1">
            <a:spLocks noChangeArrowheads="1"/>
          </p:cNvSpPr>
          <p:nvPr/>
        </p:nvSpPr>
        <p:spPr bwMode="auto">
          <a:xfrm>
            <a:off x="-9525" y="5527675"/>
            <a:ext cx="22002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(G</a:t>
            </a:r>
            <a:r>
              <a:rPr lang="en-US" altLang="en-US" sz="1800">
                <a:sym typeface="Symbol" pitchFamily="18" charset="2"/>
              </a:rPr>
              <a:t>C) – (GPC) </a:t>
            </a:r>
            <a:r>
              <a:rPr lang="en-US" altLang="en-US" sz="1800"/>
              <a:t>18 – 8 = 10</a:t>
            </a:r>
          </a:p>
        </p:txBody>
      </p:sp>
      <p:sp>
        <p:nvSpPr>
          <p:cNvPr id="39" name="TextBox 38"/>
          <p:cNvSpPr txBox="1">
            <a:spLocks noChangeArrowheads="1"/>
          </p:cNvSpPr>
          <p:nvPr/>
        </p:nvSpPr>
        <p:spPr bwMode="auto">
          <a:xfrm>
            <a:off x="6248400" y="4092575"/>
            <a:ext cx="447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solidFill>
                  <a:srgbClr val="FF0000"/>
                </a:solidFill>
              </a:rPr>
              <a:t>10</a:t>
            </a:r>
          </a:p>
        </p:txBody>
      </p:sp>
      <p:sp>
        <p:nvSpPr>
          <p:cNvPr id="40" name="TextBox 39"/>
          <p:cNvSpPr txBox="1">
            <a:spLocks noChangeArrowheads="1"/>
          </p:cNvSpPr>
          <p:nvPr/>
        </p:nvSpPr>
        <p:spPr bwMode="auto">
          <a:xfrm>
            <a:off x="0" y="6218238"/>
            <a:ext cx="20669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(G</a:t>
            </a:r>
            <a:r>
              <a:rPr lang="en-US" altLang="en-US" sz="1800">
                <a:sym typeface="Symbol" pitchFamily="18" charset="2"/>
              </a:rPr>
              <a:t>P) – (GPC) </a:t>
            </a:r>
            <a:r>
              <a:rPr lang="en-US" altLang="en-US" sz="1800"/>
              <a:t>23 – 8 = 15</a:t>
            </a:r>
          </a:p>
        </p:txBody>
      </p:sp>
      <p:sp>
        <p:nvSpPr>
          <p:cNvPr id="41" name="TextBox 40"/>
          <p:cNvSpPr txBox="1">
            <a:spLocks noChangeArrowheads="1"/>
          </p:cNvSpPr>
          <p:nvPr/>
        </p:nvSpPr>
        <p:spPr bwMode="auto">
          <a:xfrm>
            <a:off x="6831013" y="3138488"/>
            <a:ext cx="457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solidFill>
                  <a:srgbClr val="FF0000"/>
                </a:solidFill>
              </a:rPr>
              <a:t>15</a:t>
            </a:r>
          </a:p>
        </p:txBody>
      </p:sp>
      <p:sp>
        <p:nvSpPr>
          <p:cNvPr id="42" name="TextBox 41"/>
          <p:cNvSpPr txBox="1">
            <a:spLocks noChangeArrowheads="1"/>
          </p:cNvSpPr>
          <p:nvPr/>
        </p:nvSpPr>
        <p:spPr bwMode="auto">
          <a:xfrm>
            <a:off x="2286000" y="4994275"/>
            <a:ext cx="2362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43 – (10 + 8 +20) = 5</a:t>
            </a:r>
          </a:p>
        </p:txBody>
      </p:sp>
      <p:sp>
        <p:nvSpPr>
          <p:cNvPr id="43" name="TextBox 42"/>
          <p:cNvSpPr txBox="1">
            <a:spLocks noChangeArrowheads="1"/>
          </p:cNvSpPr>
          <p:nvPr/>
        </p:nvSpPr>
        <p:spPr bwMode="auto">
          <a:xfrm>
            <a:off x="6886575" y="4722813"/>
            <a:ext cx="3444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solidFill>
                  <a:srgbClr val="FF0000"/>
                </a:solidFill>
              </a:rPr>
              <a:t>5</a:t>
            </a:r>
          </a:p>
        </p:txBody>
      </p:sp>
      <p:sp>
        <p:nvSpPr>
          <p:cNvPr id="44" name="TextBox 43"/>
          <p:cNvSpPr txBox="1">
            <a:spLocks noChangeArrowheads="1"/>
          </p:cNvSpPr>
          <p:nvPr/>
        </p:nvSpPr>
        <p:spPr bwMode="auto">
          <a:xfrm>
            <a:off x="2286000" y="5665788"/>
            <a:ext cx="2514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55 – (15 + 8 + 20) = 12</a:t>
            </a:r>
          </a:p>
        </p:txBody>
      </p:sp>
      <p:sp>
        <p:nvSpPr>
          <p:cNvPr id="45" name="TextBox 44"/>
          <p:cNvSpPr txBox="1">
            <a:spLocks noChangeArrowheads="1"/>
          </p:cNvSpPr>
          <p:nvPr/>
        </p:nvSpPr>
        <p:spPr bwMode="auto">
          <a:xfrm>
            <a:off x="7723188" y="3138488"/>
            <a:ext cx="466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solidFill>
                  <a:srgbClr val="FF0000"/>
                </a:solidFill>
              </a:rPr>
              <a:t>12</a:t>
            </a:r>
          </a:p>
        </p:txBody>
      </p:sp>
      <p:sp>
        <p:nvSpPr>
          <p:cNvPr id="46" name="TextBox 45"/>
          <p:cNvSpPr txBox="1">
            <a:spLocks noChangeArrowheads="1"/>
          </p:cNvSpPr>
          <p:nvPr/>
        </p:nvSpPr>
        <p:spPr bwMode="auto">
          <a:xfrm>
            <a:off x="2286000" y="6357938"/>
            <a:ext cx="2555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49 – (15 + 8 + 10) = 16</a:t>
            </a:r>
          </a:p>
        </p:txBody>
      </p:sp>
      <p:sp>
        <p:nvSpPr>
          <p:cNvPr id="47" name="TextBox 46"/>
          <p:cNvSpPr txBox="1">
            <a:spLocks noChangeArrowheads="1"/>
          </p:cNvSpPr>
          <p:nvPr/>
        </p:nvSpPr>
        <p:spPr bwMode="auto">
          <a:xfrm>
            <a:off x="5872163" y="3138488"/>
            <a:ext cx="420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solidFill>
                  <a:srgbClr val="FF0000"/>
                </a:solidFill>
              </a:rPr>
              <a:t>16</a:t>
            </a:r>
          </a:p>
        </p:txBody>
      </p:sp>
      <p:sp>
        <p:nvSpPr>
          <p:cNvPr id="30" name="TextBox 29"/>
          <p:cNvSpPr txBox="1">
            <a:spLocks noChangeArrowheads="1"/>
          </p:cNvSpPr>
          <p:nvPr/>
        </p:nvSpPr>
        <p:spPr bwMode="auto">
          <a:xfrm>
            <a:off x="5168900" y="6357938"/>
            <a:ext cx="3844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t>100 – (16+15 + 8 + 10+12+20+5) = 14</a:t>
            </a:r>
          </a:p>
        </p:txBody>
      </p:sp>
      <p:sp>
        <p:nvSpPr>
          <p:cNvPr id="31" name="TextBox 30"/>
          <p:cNvSpPr txBox="1">
            <a:spLocks noChangeArrowheads="1"/>
          </p:cNvSpPr>
          <p:nvPr/>
        </p:nvSpPr>
        <p:spPr bwMode="auto">
          <a:xfrm>
            <a:off x="8040688" y="5446713"/>
            <a:ext cx="493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800">
                <a:solidFill>
                  <a:srgbClr val="FF0000"/>
                </a:solidFill>
              </a:rPr>
              <a:t>14</a:t>
            </a:r>
          </a:p>
        </p:txBody>
      </p:sp>
    </p:spTree>
    <p:extLst>
      <p:ext uri="{BB962C8B-B14F-4D97-AF65-F5344CB8AC3E}">
        <p14:creationId xmlns:p14="http://schemas.microsoft.com/office/powerpoint/2010/main" val="3149566736"/>
      </p:ext>
    </p:extLst>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3"/>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5"/>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6"/>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0"/>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autoUpdateAnimBg="0"/>
      <p:bldP spid="2" grpId="0"/>
      <p:bldP spid="3" grpId="0"/>
      <p:bldP spid="12" grpId="0"/>
      <p:bldP spid="13" grpId="0"/>
      <p:bldP spid="14" grpId="0"/>
      <p:bldP spid="15" grpId="0"/>
      <p:bldP spid="19" grpId="0"/>
      <p:bldP spid="20" grpId="0"/>
      <p:bldP spid="17" grpId="0"/>
      <p:bldP spid="34" grpId="0"/>
      <p:bldP spid="16" grpId="0"/>
      <p:bldP spid="6" grpId="0"/>
      <p:bldP spid="35" grpId="0"/>
      <p:bldP spid="36" grpId="0"/>
      <p:bldP spid="37" grpId="0"/>
      <p:bldP spid="38" grpId="0"/>
      <p:bldP spid="39" grpId="0"/>
      <p:bldP spid="40" grpId="0"/>
      <p:bldP spid="41" grpId="0"/>
      <p:bldP spid="42" grpId="0"/>
      <p:bldP spid="43" grpId="0"/>
      <p:bldP spid="44" grpId="0"/>
      <p:bldP spid="45" grpId="0"/>
      <p:bldP spid="46" grpId="0"/>
      <p:bldP spid="47" grpId="0"/>
      <p:bldP spid="30" grpId="0"/>
      <p:bldP spid="3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14313"/>
            <a:ext cx="6857999" cy="1385887"/>
          </a:xfrm>
        </p:spPr>
        <p:txBody>
          <a:bodyPr/>
          <a:lstStyle/>
          <a:p>
            <a:r>
              <a:rPr lang="en-US" dirty="0" smtClean="0"/>
              <a:t>Set Identities(1)</a:t>
            </a:r>
            <a:endParaRPr lang="en-US" dirty="0"/>
          </a:p>
        </p:txBody>
      </p:sp>
      <p:sp>
        <p:nvSpPr>
          <p:cNvPr id="3" name="Content Placeholder 2"/>
          <p:cNvSpPr>
            <a:spLocks noGrp="1"/>
          </p:cNvSpPr>
          <p:nvPr>
            <p:ph idx="1"/>
          </p:nvPr>
        </p:nvSpPr>
        <p:spPr>
          <a:xfrm>
            <a:off x="685800" y="1752600"/>
            <a:ext cx="8269288" cy="4379913"/>
          </a:xfrm>
        </p:spPr>
        <p:txBody>
          <a:bodyPr/>
          <a:lstStyle/>
          <a:p>
            <a:r>
              <a:rPr lang="en-US" dirty="0" smtClean="0"/>
              <a:t>Identity laws</a:t>
            </a:r>
          </a:p>
          <a:p>
            <a:pPr>
              <a:buNone/>
            </a:pPr>
            <a:r>
              <a:rPr lang="en-US" dirty="0" smtClean="0"/>
              <a:t>                                           </a:t>
            </a:r>
          </a:p>
          <a:p>
            <a:r>
              <a:rPr lang="en-US" dirty="0" smtClean="0"/>
              <a:t>Domination laws</a:t>
            </a:r>
          </a:p>
          <a:p>
            <a:pPr>
              <a:buNone/>
            </a:pPr>
            <a:r>
              <a:rPr lang="en-US" dirty="0" smtClean="0"/>
              <a:t>                                            </a:t>
            </a:r>
          </a:p>
          <a:p>
            <a:r>
              <a:rPr lang="en-US" dirty="0" smtClean="0"/>
              <a:t>Idempotent laws</a:t>
            </a:r>
          </a:p>
          <a:p>
            <a:pPr>
              <a:buNone/>
            </a:pPr>
            <a:r>
              <a:rPr lang="en-US" dirty="0" smtClean="0"/>
              <a:t>                                           </a:t>
            </a:r>
          </a:p>
          <a:p>
            <a:r>
              <a:rPr lang="en-US" dirty="0" smtClean="0"/>
              <a:t>Complementation law</a:t>
            </a:r>
          </a:p>
        </p:txBody>
      </p:sp>
      <p:sp>
        <p:nvSpPr>
          <p:cNvPr id="13" name="Footer Placeholder 12"/>
          <p:cNvSpPr>
            <a:spLocks noGrp="1"/>
          </p:cNvSpPr>
          <p:nvPr>
            <p:ph type="ftr" sz="quarter" idx="11"/>
          </p:nvPr>
        </p:nvSpPr>
        <p:spPr/>
        <p:txBody>
          <a:bodyPr/>
          <a:lstStyle/>
          <a:p>
            <a:r>
              <a:rPr lang="en-US" smtClean="0"/>
              <a:t>DISCRETE STRUCTURES   UNIT-I</a:t>
            </a:r>
            <a:endParaRPr lang="en-US" dirty="0"/>
          </a:p>
        </p:txBody>
      </p:sp>
      <p:sp>
        <p:nvSpPr>
          <p:cNvPr id="12" name="Slide Number Placeholder 11"/>
          <p:cNvSpPr>
            <a:spLocks noGrp="1"/>
          </p:cNvSpPr>
          <p:nvPr>
            <p:ph type="sldNum" sz="quarter" idx="12"/>
          </p:nvPr>
        </p:nvSpPr>
        <p:spPr/>
        <p:txBody>
          <a:bodyPr/>
          <a:lstStyle/>
          <a:p>
            <a:pPr>
              <a:defRPr/>
            </a:pPr>
            <a:fld id="{0EFFCF1F-F02D-4594-A964-BA7CBAD841C0}" type="slidenum">
              <a:rPr lang="en-US" smtClean="0"/>
              <a:pPr>
                <a:defRPr/>
              </a:pPr>
              <a:t>63</a:t>
            </a:fld>
            <a:endParaRPr lang="en-US" dirty="0"/>
          </a:p>
        </p:txBody>
      </p:sp>
      <p:pic>
        <p:nvPicPr>
          <p:cNvPr id="4" name="Content Placeholder 3" descr="addin_tmp.png"/>
          <p:cNvPicPr>
            <a:picLocks noChangeAspect="1"/>
          </p:cNvPicPr>
          <p:nvPr>
            <p:custDataLst>
              <p:tags r:id="rId1"/>
            </p:custDataLst>
          </p:nvPr>
        </p:nvPicPr>
        <p:blipFill>
          <a:blip r:embed="rId10" cstate="print"/>
          <a:stretch>
            <a:fillRect/>
          </a:stretch>
        </p:blipFill>
        <p:spPr>
          <a:xfrm>
            <a:off x="1828800" y="2514600"/>
            <a:ext cx="1665923" cy="320040"/>
          </a:xfrm>
          <a:prstGeom prst="rect">
            <a:avLst/>
          </a:prstGeom>
        </p:spPr>
      </p:pic>
      <p:pic>
        <p:nvPicPr>
          <p:cNvPr id="5" name="Picture 4" descr="addin_tmp.png"/>
          <p:cNvPicPr>
            <a:picLocks noChangeAspect="1"/>
          </p:cNvPicPr>
          <p:nvPr>
            <p:custDataLst>
              <p:tags r:id="rId2"/>
            </p:custDataLst>
          </p:nvPr>
        </p:nvPicPr>
        <p:blipFill>
          <a:blip r:embed="rId11" cstate="print"/>
          <a:stretch>
            <a:fillRect/>
          </a:stretch>
        </p:blipFill>
        <p:spPr>
          <a:xfrm>
            <a:off x="4191000" y="2514600"/>
            <a:ext cx="1777365" cy="274320"/>
          </a:xfrm>
          <a:prstGeom prst="rect">
            <a:avLst/>
          </a:prstGeom>
        </p:spPr>
      </p:pic>
      <p:pic>
        <p:nvPicPr>
          <p:cNvPr id="6" name="Picture 5" descr="addin_tmp.png"/>
          <p:cNvPicPr>
            <a:picLocks noChangeAspect="1"/>
          </p:cNvPicPr>
          <p:nvPr>
            <p:custDataLst>
              <p:tags r:id="rId3"/>
            </p:custDataLst>
          </p:nvPr>
        </p:nvPicPr>
        <p:blipFill>
          <a:blip r:embed="rId12" cstate="print"/>
          <a:stretch>
            <a:fillRect/>
          </a:stretch>
        </p:blipFill>
        <p:spPr>
          <a:xfrm>
            <a:off x="1828800" y="3886200"/>
            <a:ext cx="1791653" cy="274320"/>
          </a:xfrm>
          <a:prstGeom prst="rect">
            <a:avLst/>
          </a:prstGeom>
        </p:spPr>
      </p:pic>
      <p:pic>
        <p:nvPicPr>
          <p:cNvPr id="7" name="Picture 6" descr="addin_tmp.png"/>
          <p:cNvPicPr>
            <a:picLocks noChangeAspect="1"/>
          </p:cNvPicPr>
          <p:nvPr>
            <p:custDataLst>
              <p:tags r:id="rId4"/>
            </p:custDataLst>
          </p:nvPr>
        </p:nvPicPr>
        <p:blipFill>
          <a:blip r:embed="rId13" cstate="print"/>
          <a:stretch>
            <a:fillRect/>
          </a:stretch>
        </p:blipFill>
        <p:spPr>
          <a:xfrm>
            <a:off x="4267200" y="3886200"/>
            <a:ext cx="1563053" cy="320040"/>
          </a:xfrm>
          <a:prstGeom prst="rect">
            <a:avLst/>
          </a:prstGeom>
        </p:spPr>
      </p:pic>
      <p:pic>
        <p:nvPicPr>
          <p:cNvPr id="8" name="Content Placeholder 3" descr="addin_tmp.png"/>
          <p:cNvPicPr>
            <a:picLocks noChangeAspect="1"/>
          </p:cNvPicPr>
          <p:nvPr>
            <p:custDataLst>
              <p:tags r:id="rId5"/>
            </p:custDataLst>
          </p:nvPr>
        </p:nvPicPr>
        <p:blipFill>
          <a:blip r:embed="rId14" cstate="print"/>
          <a:stretch>
            <a:fillRect/>
          </a:stretch>
        </p:blipFill>
        <p:spPr>
          <a:xfrm>
            <a:off x="1752600" y="4953000"/>
            <a:ext cx="1760220" cy="274320"/>
          </a:xfrm>
          <a:prstGeom prst="rect">
            <a:avLst/>
          </a:prstGeom>
        </p:spPr>
      </p:pic>
      <p:pic>
        <p:nvPicPr>
          <p:cNvPr id="9" name="Picture 8" descr="addin_tmp.png"/>
          <p:cNvPicPr>
            <a:picLocks noChangeAspect="1"/>
          </p:cNvPicPr>
          <p:nvPr>
            <p:custDataLst>
              <p:tags r:id="rId6"/>
            </p:custDataLst>
          </p:nvPr>
        </p:nvPicPr>
        <p:blipFill>
          <a:blip r:embed="rId15" cstate="print"/>
          <a:stretch>
            <a:fillRect/>
          </a:stretch>
        </p:blipFill>
        <p:spPr>
          <a:xfrm>
            <a:off x="4267200" y="4953000"/>
            <a:ext cx="1760220" cy="274320"/>
          </a:xfrm>
          <a:prstGeom prst="rect">
            <a:avLst/>
          </a:prstGeom>
        </p:spPr>
      </p:pic>
      <p:pic>
        <p:nvPicPr>
          <p:cNvPr id="10" name="Picture 9" descr="addin_tmp.png"/>
          <p:cNvPicPr>
            <a:picLocks noChangeAspect="1"/>
          </p:cNvPicPr>
          <p:nvPr>
            <p:custDataLst>
              <p:tags r:id="rId7"/>
            </p:custDataLst>
          </p:nvPr>
        </p:nvPicPr>
        <p:blipFill>
          <a:blip r:embed="rId16" cstate="print"/>
          <a:stretch>
            <a:fillRect/>
          </a:stretch>
        </p:blipFill>
        <p:spPr>
          <a:xfrm>
            <a:off x="5562600" y="5410200"/>
            <a:ext cx="1360170" cy="494348"/>
          </a:xfrm>
          <a:prstGeom prst="rect">
            <a:avLst/>
          </a:prstGeom>
        </p:spPr>
      </p:pic>
    </p:spTree>
  </p:cSld>
  <p:clrMapOvr>
    <a:masterClrMapping/>
  </p:clrMapOvr>
  <p:transition>
    <p:sndAc>
      <p:endSnd/>
    </p:sndAc>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14313"/>
            <a:ext cx="6095999" cy="1309687"/>
          </a:xfrm>
        </p:spPr>
        <p:txBody>
          <a:bodyPr/>
          <a:lstStyle/>
          <a:p>
            <a:r>
              <a:rPr lang="en-US" dirty="0" smtClean="0"/>
              <a:t>Set Identities(2)</a:t>
            </a:r>
            <a:endParaRPr lang="en-US" dirty="0"/>
          </a:p>
        </p:txBody>
      </p:sp>
      <p:sp>
        <p:nvSpPr>
          <p:cNvPr id="3" name="Content Placeholder 2"/>
          <p:cNvSpPr>
            <a:spLocks noGrp="1"/>
          </p:cNvSpPr>
          <p:nvPr>
            <p:ph idx="1"/>
          </p:nvPr>
        </p:nvSpPr>
        <p:spPr>
          <a:xfrm>
            <a:off x="304800" y="1752600"/>
            <a:ext cx="8650288" cy="4572000"/>
          </a:xfrm>
        </p:spPr>
        <p:txBody>
          <a:bodyPr/>
          <a:lstStyle/>
          <a:p>
            <a:r>
              <a:rPr lang="en-US" dirty="0" smtClean="0"/>
              <a:t>Commutative laws</a:t>
            </a:r>
          </a:p>
          <a:p>
            <a:pPr>
              <a:buNone/>
            </a:pPr>
            <a:r>
              <a:rPr lang="en-US" dirty="0" smtClean="0"/>
              <a:t>                                           </a:t>
            </a:r>
          </a:p>
          <a:p>
            <a:r>
              <a:rPr lang="en-US" dirty="0" smtClean="0"/>
              <a:t>Associative laws</a:t>
            </a:r>
          </a:p>
          <a:p>
            <a:pPr>
              <a:buNone/>
            </a:pPr>
            <a:r>
              <a:rPr lang="en-US" dirty="0" smtClean="0"/>
              <a:t>    </a:t>
            </a:r>
          </a:p>
          <a:p>
            <a:pPr>
              <a:buNone/>
            </a:pPr>
            <a:r>
              <a:rPr lang="en-US" dirty="0" smtClean="0"/>
              <a:t>                                                                      </a:t>
            </a:r>
          </a:p>
          <a:p>
            <a:r>
              <a:rPr lang="en-US" dirty="0" smtClean="0"/>
              <a:t>Distributive laws</a:t>
            </a:r>
          </a:p>
          <a:p>
            <a:pPr>
              <a:buNone/>
            </a:pPr>
            <a:endParaRPr lang="en-US" dirty="0" smtClean="0"/>
          </a:p>
          <a:p>
            <a:pPr>
              <a:buNone/>
            </a:pPr>
            <a:endParaRPr lang="en-US" dirty="0" smtClean="0"/>
          </a:p>
        </p:txBody>
      </p:sp>
      <p:sp>
        <p:nvSpPr>
          <p:cNvPr id="18" name="Footer Placeholder 17"/>
          <p:cNvSpPr>
            <a:spLocks noGrp="1"/>
          </p:cNvSpPr>
          <p:nvPr>
            <p:ph type="ftr" sz="quarter" idx="11"/>
          </p:nvPr>
        </p:nvSpPr>
        <p:spPr/>
        <p:txBody>
          <a:bodyPr/>
          <a:lstStyle/>
          <a:p>
            <a:r>
              <a:rPr lang="en-US" dirty="0" smtClean="0"/>
              <a:t>DISCRETE STRUCTURES   UNIT-I</a:t>
            </a:r>
            <a:endParaRPr lang="en-US" dirty="0"/>
          </a:p>
        </p:txBody>
      </p:sp>
      <p:sp>
        <p:nvSpPr>
          <p:cNvPr id="17" name="Slide Number Placeholder 16"/>
          <p:cNvSpPr>
            <a:spLocks noGrp="1"/>
          </p:cNvSpPr>
          <p:nvPr>
            <p:ph type="sldNum" sz="quarter" idx="12"/>
          </p:nvPr>
        </p:nvSpPr>
        <p:spPr/>
        <p:txBody>
          <a:bodyPr/>
          <a:lstStyle/>
          <a:p>
            <a:pPr>
              <a:defRPr/>
            </a:pPr>
            <a:fld id="{0EFFCF1F-F02D-4594-A964-BA7CBAD841C0}" type="slidenum">
              <a:rPr lang="en-US" smtClean="0"/>
              <a:pPr>
                <a:defRPr/>
              </a:pPr>
              <a:t>64</a:t>
            </a:fld>
            <a:endParaRPr lang="en-US" dirty="0"/>
          </a:p>
        </p:txBody>
      </p:sp>
      <p:pic>
        <p:nvPicPr>
          <p:cNvPr id="11" name="Content Placeholder 3" descr="addin_tmp.png"/>
          <p:cNvPicPr>
            <a:picLocks noChangeAspect="1"/>
          </p:cNvPicPr>
          <p:nvPr>
            <p:custDataLst>
              <p:tags r:id="rId1"/>
            </p:custDataLst>
          </p:nvPr>
        </p:nvPicPr>
        <p:blipFill>
          <a:blip r:embed="rId9" cstate="print"/>
          <a:stretch>
            <a:fillRect/>
          </a:stretch>
        </p:blipFill>
        <p:spPr>
          <a:xfrm>
            <a:off x="1828800" y="2590800"/>
            <a:ext cx="2511743" cy="274320"/>
          </a:xfrm>
          <a:prstGeom prst="rect">
            <a:avLst/>
          </a:prstGeom>
        </p:spPr>
      </p:pic>
      <p:pic>
        <p:nvPicPr>
          <p:cNvPr id="12" name="Picture 11" descr="addin_tmp.png"/>
          <p:cNvPicPr>
            <a:picLocks noChangeAspect="1"/>
          </p:cNvPicPr>
          <p:nvPr>
            <p:custDataLst>
              <p:tags r:id="rId2"/>
            </p:custDataLst>
          </p:nvPr>
        </p:nvPicPr>
        <p:blipFill>
          <a:blip r:embed="rId10" cstate="print"/>
          <a:stretch>
            <a:fillRect/>
          </a:stretch>
        </p:blipFill>
        <p:spPr>
          <a:xfrm>
            <a:off x="5181600" y="2590800"/>
            <a:ext cx="2511743" cy="274320"/>
          </a:xfrm>
          <a:prstGeom prst="rect">
            <a:avLst/>
          </a:prstGeom>
        </p:spPr>
      </p:pic>
      <p:pic>
        <p:nvPicPr>
          <p:cNvPr id="13" name="Picture 12" descr="addin_tmp.png"/>
          <p:cNvPicPr>
            <a:picLocks noChangeAspect="1"/>
          </p:cNvPicPr>
          <p:nvPr>
            <p:custDataLst>
              <p:tags r:id="rId3"/>
            </p:custDataLst>
          </p:nvPr>
        </p:nvPicPr>
        <p:blipFill>
          <a:blip r:embed="rId11" cstate="print"/>
          <a:stretch>
            <a:fillRect/>
          </a:stretch>
        </p:blipFill>
        <p:spPr>
          <a:xfrm>
            <a:off x="914400" y="3733800"/>
            <a:ext cx="4543425" cy="382905"/>
          </a:xfrm>
          <a:prstGeom prst="rect">
            <a:avLst/>
          </a:prstGeom>
        </p:spPr>
      </p:pic>
      <p:pic>
        <p:nvPicPr>
          <p:cNvPr id="14" name="Content Placeholder 3" descr="addin_tmp.png"/>
          <p:cNvPicPr>
            <a:picLocks noChangeAspect="1"/>
          </p:cNvPicPr>
          <p:nvPr>
            <p:custDataLst>
              <p:tags r:id="rId4"/>
            </p:custDataLst>
          </p:nvPr>
        </p:nvPicPr>
        <p:blipFill>
          <a:blip r:embed="rId12" cstate="print"/>
          <a:stretch>
            <a:fillRect/>
          </a:stretch>
        </p:blipFill>
        <p:spPr>
          <a:xfrm>
            <a:off x="990600" y="4114800"/>
            <a:ext cx="4543425" cy="382905"/>
          </a:xfrm>
          <a:prstGeom prst="rect">
            <a:avLst/>
          </a:prstGeom>
        </p:spPr>
      </p:pic>
      <p:pic>
        <p:nvPicPr>
          <p:cNvPr id="15" name="Content Placeholder 3" descr="addin_tmp.png"/>
          <p:cNvPicPr>
            <a:picLocks noChangeAspect="1"/>
          </p:cNvPicPr>
          <p:nvPr>
            <p:custDataLst>
              <p:tags r:id="rId5"/>
            </p:custDataLst>
          </p:nvPr>
        </p:nvPicPr>
        <p:blipFill>
          <a:blip r:embed="rId13" cstate="print"/>
          <a:stretch>
            <a:fillRect/>
          </a:stretch>
        </p:blipFill>
        <p:spPr>
          <a:xfrm>
            <a:off x="838200" y="5257800"/>
            <a:ext cx="5520690" cy="382905"/>
          </a:xfrm>
          <a:prstGeom prst="rect">
            <a:avLst/>
          </a:prstGeom>
        </p:spPr>
      </p:pic>
      <p:pic>
        <p:nvPicPr>
          <p:cNvPr id="16" name="Picture 15" descr="addin_tmp.png"/>
          <p:cNvPicPr>
            <a:picLocks noChangeAspect="1"/>
          </p:cNvPicPr>
          <p:nvPr>
            <p:custDataLst>
              <p:tags r:id="rId6"/>
            </p:custDataLst>
          </p:nvPr>
        </p:nvPicPr>
        <p:blipFill>
          <a:blip r:embed="rId14" cstate="print"/>
          <a:stretch>
            <a:fillRect/>
          </a:stretch>
        </p:blipFill>
        <p:spPr>
          <a:xfrm>
            <a:off x="914400" y="5791200"/>
            <a:ext cx="5520690" cy="382905"/>
          </a:xfrm>
          <a:prstGeom prst="rect">
            <a:avLst/>
          </a:prstGeom>
        </p:spPr>
      </p:pic>
    </p:spTree>
  </p:cSld>
  <p:clrMapOvr>
    <a:masterClrMapping/>
  </p:clrMapOvr>
  <p:transition>
    <p:sndAc>
      <p:endSnd/>
    </p:sndAc>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14313"/>
            <a:ext cx="4952999" cy="1385887"/>
          </a:xfrm>
        </p:spPr>
        <p:txBody>
          <a:bodyPr/>
          <a:lstStyle/>
          <a:p>
            <a:r>
              <a:rPr lang="en-US" dirty="0" smtClean="0"/>
              <a:t>Set Identities(3)</a:t>
            </a:r>
            <a:endParaRPr lang="en-US" dirty="0"/>
          </a:p>
        </p:txBody>
      </p:sp>
      <p:sp>
        <p:nvSpPr>
          <p:cNvPr id="3" name="Content Placeholder 2"/>
          <p:cNvSpPr>
            <a:spLocks noGrp="1"/>
          </p:cNvSpPr>
          <p:nvPr>
            <p:ph idx="1"/>
          </p:nvPr>
        </p:nvSpPr>
        <p:spPr>
          <a:xfrm>
            <a:off x="0" y="1828800"/>
            <a:ext cx="8269288" cy="3621087"/>
          </a:xfrm>
        </p:spPr>
        <p:txBody>
          <a:bodyPr/>
          <a:lstStyle/>
          <a:p>
            <a:r>
              <a:rPr lang="en-US" dirty="0" smtClean="0"/>
              <a:t>De Morgan’s laws</a:t>
            </a:r>
          </a:p>
          <a:p>
            <a:endParaRPr lang="en-US" dirty="0" smtClean="0"/>
          </a:p>
          <a:p>
            <a:pPr>
              <a:buNone/>
            </a:pPr>
            <a:r>
              <a:rPr lang="en-US" dirty="0" smtClean="0"/>
              <a:t>                           </a:t>
            </a:r>
          </a:p>
          <a:p>
            <a:r>
              <a:rPr lang="en-US" dirty="0" smtClean="0"/>
              <a:t>Absorption laws</a:t>
            </a:r>
          </a:p>
          <a:p>
            <a:pPr>
              <a:buNone/>
            </a:pPr>
            <a:r>
              <a:rPr lang="en-US" dirty="0" smtClean="0"/>
              <a:t>    </a:t>
            </a:r>
          </a:p>
          <a:p>
            <a:pPr>
              <a:buNone/>
            </a:pPr>
            <a:r>
              <a:rPr lang="en-US" dirty="0" smtClean="0"/>
              <a:t>                                                                         </a:t>
            </a:r>
          </a:p>
          <a:p>
            <a:r>
              <a:rPr lang="en-US" dirty="0" smtClean="0"/>
              <a:t>Complement laws</a:t>
            </a:r>
          </a:p>
          <a:p>
            <a:pPr>
              <a:buNone/>
            </a:pPr>
            <a:endParaRPr lang="en-US" dirty="0" smtClean="0"/>
          </a:p>
          <a:p>
            <a:pPr>
              <a:buNone/>
            </a:pPr>
            <a:endParaRPr lang="en-US" dirty="0" smtClean="0"/>
          </a:p>
        </p:txBody>
      </p:sp>
      <p:sp>
        <p:nvSpPr>
          <p:cNvPr id="12" name="Footer Placeholder 11"/>
          <p:cNvSpPr>
            <a:spLocks noGrp="1"/>
          </p:cNvSpPr>
          <p:nvPr>
            <p:ph type="ftr" sz="quarter" idx="11"/>
          </p:nvPr>
        </p:nvSpPr>
        <p:spPr/>
        <p:txBody>
          <a:bodyPr/>
          <a:lstStyle/>
          <a:p>
            <a:r>
              <a:rPr lang="en-US" smtClean="0"/>
              <a:t>DISCRETE STRUCTURES   UNIT-I</a:t>
            </a:r>
            <a:endParaRPr lang="en-US" dirty="0"/>
          </a:p>
        </p:txBody>
      </p:sp>
      <p:sp>
        <p:nvSpPr>
          <p:cNvPr id="11" name="Slide Number Placeholder 10"/>
          <p:cNvSpPr>
            <a:spLocks noGrp="1"/>
          </p:cNvSpPr>
          <p:nvPr>
            <p:ph type="sldNum" sz="quarter" idx="12"/>
          </p:nvPr>
        </p:nvSpPr>
        <p:spPr/>
        <p:txBody>
          <a:bodyPr/>
          <a:lstStyle/>
          <a:p>
            <a:pPr>
              <a:defRPr/>
            </a:pPr>
            <a:fld id="{0EFFCF1F-F02D-4594-A964-BA7CBAD841C0}" type="slidenum">
              <a:rPr lang="en-US" smtClean="0"/>
              <a:pPr>
                <a:defRPr/>
              </a:pPr>
              <a:t>65</a:t>
            </a:fld>
            <a:endParaRPr lang="en-US" dirty="0"/>
          </a:p>
        </p:txBody>
      </p:sp>
      <p:pic>
        <p:nvPicPr>
          <p:cNvPr id="10" name="Content Placeholder 3" descr="addin_tmp.png"/>
          <p:cNvPicPr>
            <a:picLocks noChangeAspect="1"/>
          </p:cNvPicPr>
          <p:nvPr>
            <p:custDataLst>
              <p:tags r:id="rId1"/>
            </p:custDataLst>
          </p:nvPr>
        </p:nvPicPr>
        <p:blipFill>
          <a:blip r:embed="rId9" cstate="print"/>
          <a:stretch>
            <a:fillRect/>
          </a:stretch>
        </p:blipFill>
        <p:spPr>
          <a:xfrm>
            <a:off x="1295400" y="2819400"/>
            <a:ext cx="2534603" cy="328613"/>
          </a:xfrm>
          <a:prstGeom prst="rect">
            <a:avLst/>
          </a:prstGeom>
        </p:spPr>
      </p:pic>
      <p:pic>
        <p:nvPicPr>
          <p:cNvPr id="17" name="Picture 16" descr="addin_tmp.png"/>
          <p:cNvPicPr>
            <a:picLocks noChangeAspect="1"/>
          </p:cNvPicPr>
          <p:nvPr>
            <p:custDataLst>
              <p:tags r:id="rId2"/>
            </p:custDataLst>
          </p:nvPr>
        </p:nvPicPr>
        <p:blipFill>
          <a:blip r:embed="rId10" cstate="print"/>
          <a:stretch>
            <a:fillRect/>
          </a:stretch>
        </p:blipFill>
        <p:spPr>
          <a:xfrm>
            <a:off x="4572000" y="2895600"/>
            <a:ext cx="2534603" cy="328613"/>
          </a:xfrm>
          <a:prstGeom prst="rect">
            <a:avLst/>
          </a:prstGeom>
        </p:spPr>
      </p:pic>
      <p:pic>
        <p:nvPicPr>
          <p:cNvPr id="18" name="Content Placeholder 3" descr="addin_tmp.png"/>
          <p:cNvPicPr>
            <a:picLocks noChangeAspect="1"/>
          </p:cNvPicPr>
          <p:nvPr>
            <p:custDataLst>
              <p:tags r:id="rId3"/>
            </p:custDataLst>
          </p:nvPr>
        </p:nvPicPr>
        <p:blipFill>
          <a:blip r:embed="rId11" cstate="print"/>
          <a:stretch>
            <a:fillRect/>
          </a:stretch>
        </p:blipFill>
        <p:spPr>
          <a:xfrm>
            <a:off x="1066800" y="4267200"/>
            <a:ext cx="2786063" cy="382905"/>
          </a:xfrm>
          <a:prstGeom prst="rect">
            <a:avLst/>
          </a:prstGeom>
        </p:spPr>
      </p:pic>
      <p:pic>
        <p:nvPicPr>
          <p:cNvPr id="19" name="Picture 18" descr="addin_tmp.png"/>
          <p:cNvPicPr>
            <a:picLocks noChangeAspect="1"/>
          </p:cNvPicPr>
          <p:nvPr>
            <p:custDataLst>
              <p:tags r:id="rId4"/>
            </p:custDataLst>
          </p:nvPr>
        </p:nvPicPr>
        <p:blipFill>
          <a:blip r:embed="rId12" cstate="print"/>
          <a:stretch>
            <a:fillRect/>
          </a:stretch>
        </p:blipFill>
        <p:spPr>
          <a:xfrm>
            <a:off x="4343400" y="4267200"/>
            <a:ext cx="2786063" cy="382905"/>
          </a:xfrm>
          <a:prstGeom prst="rect">
            <a:avLst/>
          </a:prstGeom>
        </p:spPr>
      </p:pic>
      <p:pic>
        <p:nvPicPr>
          <p:cNvPr id="20" name="Picture 19" descr="addin_tmp.png"/>
          <p:cNvPicPr>
            <a:picLocks noChangeAspect="1"/>
          </p:cNvPicPr>
          <p:nvPr>
            <p:custDataLst>
              <p:tags r:id="rId5"/>
            </p:custDataLst>
          </p:nvPr>
        </p:nvPicPr>
        <p:blipFill>
          <a:blip r:embed="rId13" cstate="print"/>
          <a:stretch>
            <a:fillRect/>
          </a:stretch>
        </p:blipFill>
        <p:spPr>
          <a:xfrm>
            <a:off x="3352800" y="5638800"/>
            <a:ext cx="1774508" cy="328613"/>
          </a:xfrm>
          <a:prstGeom prst="rect">
            <a:avLst/>
          </a:prstGeom>
        </p:spPr>
      </p:pic>
      <p:pic>
        <p:nvPicPr>
          <p:cNvPr id="21" name="Picture 20" descr="addin_tmp.png"/>
          <p:cNvPicPr>
            <a:picLocks noChangeAspect="1"/>
          </p:cNvPicPr>
          <p:nvPr>
            <p:custDataLst>
              <p:tags r:id="rId6"/>
            </p:custDataLst>
          </p:nvPr>
        </p:nvPicPr>
        <p:blipFill>
          <a:blip r:embed="rId14" cstate="print"/>
          <a:stretch>
            <a:fillRect/>
          </a:stretch>
        </p:blipFill>
        <p:spPr>
          <a:xfrm>
            <a:off x="5943600" y="5562600"/>
            <a:ext cx="1657350" cy="351473"/>
          </a:xfrm>
          <a:prstGeom prst="rect">
            <a:avLst/>
          </a:prstGeom>
        </p:spPr>
      </p:pic>
    </p:spTree>
  </p:cSld>
  <p:clrMapOvr>
    <a:masterClrMapping/>
  </p:clrMapOvr>
  <p:transition>
    <p:sndAc>
      <p:endSnd/>
    </p:sndAc>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3" descr="t02_2_01"/>
          <p:cNvPicPr>
            <a:picLocks noChangeAspect="1" noChangeArrowheads="1"/>
          </p:cNvPicPr>
          <p:nvPr/>
        </p:nvPicPr>
        <p:blipFill>
          <a:blip r:embed="rId3" cstate="print"/>
          <a:srcRect/>
          <a:stretch>
            <a:fillRect/>
          </a:stretch>
        </p:blipFill>
        <p:spPr bwMode="auto">
          <a:xfrm>
            <a:off x="2438400" y="-21236"/>
            <a:ext cx="4419600" cy="6433778"/>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smtClean="0"/>
              <a:t>DISCRETE STRUCTURES   UNIT-I</a:t>
            </a:r>
            <a:endParaRPr lang="en-US" dirty="0"/>
          </a:p>
        </p:txBody>
      </p:sp>
      <p:sp>
        <p:nvSpPr>
          <p:cNvPr id="3" name="Slide Number Placeholder 2"/>
          <p:cNvSpPr>
            <a:spLocks noGrp="1"/>
          </p:cNvSpPr>
          <p:nvPr>
            <p:ph type="sldNum" sz="quarter" idx="12"/>
          </p:nvPr>
        </p:nvSpPr>
        <p:spPr/>
        <p:txBody>
          <a:bodyPr/>
          <a:lstStyle/>
          <a:p>
            <a:pPr>
              <a:defRPr/>
            </a:pPr>
            <a:fld id="{0EFFCF1F-F02D-4594-A964-BA7CBAD841C0}" type="slidenum">
              <a:rPr lang="en-US" smtClean="0"/>
              <a:pPr>
                <a:defRPr/>
              </a:pPr>
              <a:t>66</a:t>
            </a:fld>
            <a:endParaRPr lang="en-US" dirty="0"/>
          </a:p>
        </p:txBody>
      </p:sp>
    </p:spTree>
  </p:cSld>
  <p:clrMapOvr>
    <a:masterClrMapping/>
  </p:clrMapOvr>
  <p:transition>
    <p:sndAc>
      <p:endSnd/>
    </p:sndAc>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078661" cy="1081087"/>
          </a:xfrm>
        </p:spPr>
        <p:txBody>
          <a:bodyPr/>
          <a:lstStyle/>
          <a:p>
            <a:r>
              <a:rPr lang="en-US" dirty="0" smtClean="0"/>
              <a:t>Proving Set Identities</a:t>
            </a:r>
            <a:endParaRPr lang="en-US" dirty="0"/>
          </a:p>
        </p:txBody>
      </p:sp>
      <p:sp>
        <p:nvSpPr>
          <p:cNvPr id="3" name="Content Placeholder 2"/>
          <p:cNvSpPr>
            <a:spLocks noGrp="1"/>
          </p:cNvSpPr>
          <p:nvPr>
            <p:ph idx="1"/>
          </p:nvPr>
        </p:nvSpPr>
        <p:spPr>
          <a:xfrm>
            <a:off x="1182688" y="1828800"/>
            <a:ext cx="7772400" cy="4303713"/>
          </a:xfrm>
        </p:spPr>
        <p:txBody>
          <a:bodyPr/>
          <a:lstStyle/>
          <a:p>
            <a:pPr marL="514350" indent="-514350"/>
            <a:r>
              <a:rPr lang="en-US" dirty="0" smtClean="0"/>
              <a:t>Different ways to prove set identities:</a:t>
            </a:r>
          </a:p>
          <a:p>
            <a:pPr marL="880110" lvl="1" indent="-514350">
              <a:buFont typeface="+mj-lt"/>
              <a:buAutoNum type="arabicPeriod"/>
            </a:pPr>
            <a:r>
              <a:rPr lang="en-US" dirty="0" smtClean="0"/>
              <a:t>Prove that each set (side of the identity) is a subset of the other.</a:t>
            </a:r>
          </a:p>
          <a:p>
            <a:pPr marL="880110" lvl="1" indent="-514350">
              <a:buFont typeface="+mj-lt"/>
              <a:buAutoNum type="arabicPeriod"/>
            </a:pPr>
            <a:r>
              <a:rPr lang="en-US" dirty="0" smtClean="0"/>
              <a:t>Use set builder notation and propositional logic.</a:t>
            </a:r>
          </a:p>
          <a:p>
            <a:pPr marL="880110" lvl="1" indent="-514350">
              <a:buFont typeface="+mj-lt"/>
              <a:buAutoNum type="arabicPeriod"/>
            </a:pPr>
            <a:r>
              <a:rPr lang="en-US" dirty="0" smtClean="0">
                <a:solidFill>
                  <a:srgbClr val="FF0000"/>
                </a:solidFill>
              </a:rPr>
              <a:t>Membership Tables</a:t>
            </a:r>
            <a:r>
              <a:rPr lang="en-US" dirty="0" smtClean="0"/>
              <a:t>: Verify that elements in the same combination of sets always either belong or do not belong to the same side of the identity.  Use </a:t>
            </a:r>
            <a:r>
              <a:rPr lang="en-US" dirty="0" smtClean="0">
                <a:latin typeface="Cambria Math" pitchFamily="18" charset="0"/>
                <a:ea typeface="Cambria Math" pitchFamily="18" charset="0"/>
              </a:rPr>
              <a:t>1</a:t>
            </a:r>
            <a:r>
              <a:rPr lang="en-US" dirty="0" smtClean="0"/>
              <a:t> to indicate it is in the set and a </a:t>
            </a:r>
            <a:r>
              <a:rPr lang="en-US" dirty="0" smtClean="0">
                <a:latin typeface="Cambria Math" pitchFamily="18" charset="0"/>
                <a:ea typeface="Cambria Math" pitchFamily="18" charset="0"/>
              </a:rPr>
              <a:t>0</a:t>
            </a:r>
            <a:r>
              <a:rPr lang="en-US" dirty="0" smtClean="0"/>
              <a:t> to indicate that it is not.</a:t>
            </a:r>
          </a:p>
          <a:p>
            <a:pPr marL="514350" indent="-514350">
              <a:buFont typeface="+mj-lt"/>
              <a:buAutoNum type="arabicPeriod"/>
            </a:pPr>
            <a:endParaRPr lang="en-US" dirty="0" smtClean="0"/>
          </a:p>
          <a:p>
            <a:pPr marL="514350" indent="-514350">
              <a:buFont typeface="+mj-lt"/>
              <a:buAutoNum type="arabicPeriod"/>
            </a:pPr>
            <a:endParaRPr lang="en-US" dirty="0"/>
          </a:p>
        </p:txBody>
      </p:sp>
      <p:sp>
        <p:nvSpPr>
          <p:cNvPr id="5" name="Footer Placeholder 4"/>
          <p:cNvSpPr>
            <a:spLocks noGrp="1"/>
          </p:cNvSpPr>
          <p:nvPr>
            <p:ph type="ftr" sz="quarter" idx="11"/>
          </p:nvPr>
        </p:nvSpPr>
        <p:spPr/>
        <p:txBody>
          <a:bodyPr/>
          <a:lstStyle/>
          <a:p>
            <a:r>
              <a:rPr lang="en-US" smtClean="0"/>
              <a:t>DISCRETE STRUCTURES   UNIT-I</a:t>
            </a:r>
            <a:endParaRPr lang="en-US" dirty="0"/>
          </a:p>
        </p:txBody>
      </p:sp>
      <p:sp>
        <p:nvSpPr>
          <p:cNvPr id="4" name="Slide Number Placeholder 3"/>
          <p:cNvSpPr>
            <a:spLocks noGrp="1"/>
          </p:cNvSpPr>
          <p:nvPr>
            <p:ph type="sldNum" sz="quarter" idx="12"/>
          </p:nvPr>
        </p:nvSpPr>
        <p:spPr/>
        <p:txBody>
          <a:bodyPr/>
          <a:lstStyle/>
          <a:p>
            <a:pPr>
              <a:defRPr/>
            </a:pPr>
            <a:fld id="{0EFFCF1F-F02D-4594-A964-BA7CBAD841C0}" type="slidenum">
              <a:rPr lang="en-US" smtClean="0"/>
              <a:pPr>
                <a:defRPr/>
              </a:pPr>
              <a:t>67</a:t>
            </a:fld>
            <a:endParaRPr lang="en-US" dirty="0"/>
          </a:p>
        </p:txBody>
      </p:sp>
    </p:spTree>
  </p:cSld>
  <p:clrMapOvr>
    <a:masterClrMapping/>
  </p:clrMapOvr>
  <p:transition>
    <p:sndAc>
      <p:endSnd/>
    </p:sndAc>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533400"/>
            <a:ext cx="7315200" cy="1143000"/>
          </a:xfrm>
        </p:spPr>
        <p:txBody>
          <a:bodyPr>
            <a:normAutofit/>
          </a:bodyPr>
          <a:lstStyle/>
          <a:p>
            <a:r>
              <a:rPr lang="en-US" dirty="0" smtClean="0"/>
              <a:t>Example: Membership Table</a:t>
            </a:r>
            <a:endParaRPr lang="en-US" dirty="0"/>
          </a:p>
        </p:txBody>
      </p:sp>
      <p:graphicFrame>
        <p:nvGraphicFramePr>
          <p:cNvPr id="4" name="Content Placeholder 3"/>
          <p:cNvGraphicFramePr>
            <a:graphicFrameLocks noGrp="1"/>
          </p:cNvGraphicFramePr>
          <p:nvPr>
            <p:ph idx="1"/>
          </p:nvPr>
        </p:nvGraphicFramePr>
        <p:xfrm>
          <a:off x="533400" y="3200400"/>
          <a:ext cx="8381999" cy="3312162"/>
        </p:xfrm>
        <a:graphic>
          <a:graphicData uri="http://schemas.openxmlformats.org/drawingml/2006/table">
            <a:tbl>
              <a:tblPr firstRow="1" bandRow="1">
                <a:tableStyleId>{5C22544A-7EE6-4342-B048-85BDC9FD1C3A}</a:tableStyleId>
              </a:tblPr>
              <a:tblGrid>
                <a:gridCol w="388056">
                  <a:extLst>
                    <a:ext uri="{9D8B030D-6E8A-4147-A177-3AD203B41FA5}">
                      <a16:colId xmlns:a16="http://schemas.microsoft.com/office/drawing/2014/main" xmlns="" val="20000"/>
                    </a:ext>
                  </a:extLst>
                </a:gridCol>
                <a:gridCol w="310445">
                  <a:extLst>
                    <a:ext uri="{9D8B030D-6E8A-4147-A177-3AD203B41FA5}">
                      <a16:colId xmlns:a16="http://schemas.microsoft.com/office/drawing/2014/main" xmlns="" val="20001"/>
                    </a:ext>
                  </a:extLst>
                </a:gridCol>
                <a:gridCol w="388056">
                  <a:extLst>
                    <a:ext uri="{9D8B030D-6E8A-4147-A177-3AD203B41FA5}">
                      <a16:colId xmlns:a16="http://schemas.microsoft.com/office/drawing/2014/main" xmlns="" val="20002"/>
                    </a:ext>
                  </a:extLst>
                </a:gridCol>
                <a:gridCol w="931333">
                  <a:extLst>
                    <a:ext uri="{9D8B030D-6E8A-4147-A177-3AD203B41FA5}">
                      <a16:colId xmlns:a16="http://schemas.microsoft.com/office/drawing/2014/main" xmlns="" val="20003"/>
                    </a:ext>
                  </a:extLst>
                </a:gridCol>
                <a:gridCol w="1552221">
                  <a:extLst>
                    <a:ext uri="{9D8B030D-6E8A-4147-A177-3AD203B41FA5}">
                      <a16:colId xmlns:a16="http://schemas.microsoft.com/office/drawing/2014/main" xmlns="" val="20004"/>
                    </a:ext>
                  </a:extLst>
                </a:gridCol>
                <a:gridCol w="853721">
                  <a:extLst>
                    <a:ext uri="{9D8B030D-6E8A-4147-A177-3AD203B41FA5}">
                      <a16:colId xmlns:a16="http://schemas.microsoft.com/office/drawing/2014/main" xmlns="" val="20005"/>
                    </a:ext>
                  </a:extLst>
                </a:gridCol>
                <a:gridCol w="931333">
                  <a:extLst>
                    <a:ext uri="{9D8B030D-6E8A-4147-A177-3AD203B41FA5}">
                      <a16:colId xmlns:a16="http://schemas.microsoft.com/office/drawing/2014/main" xmlns="" val="20006"/>
                    </a:ext>
                  </a:extLst>
                </a:gridCol>
                <a:gridCol w="3026834">
                  <a:extLst>
                    <a:ext uri="{9D8B030D-6E8A-4147-A177-3AD203B41FA5}">
                      <a16:colId xmlns:a16="http://schemas.microsoft.com/office/drawing/2014/main" xmlns="" val="20007"/>
                    </a:ext>
                  </a:extLst>
                </a:gridCol>
              </a:tblGrid>
              <a:tr h="368018">
                <a:tc>
                  <a:txBody>
                    <a:bodyPr/>
                    <a:lstStyle/>
                    <a:p>
                      <a:r>
                        <a:rPr lang="en-US" dirty="0" smtClean="0">
                          <a:solidFill>
                            <a:schemeClr val="tx1"/>
                          </a:solidFill>
                        </a:rPr>
                        <a:t>A</a:t>
                      </a:r>
                      <a:endParaRPr lang="en-US" dirty="0">
                        <a:solidFill>
                          <a:schemeClr val="tx1"/>
                        </a:solidFill>
                      </a:endParaRPr>
                    </a:p>
                  </a:txBody>
                  <a:tcPr/>
                </a:tc>
                <a:tc>
                  <a:txBody>
                    <a:bodyPr/>
                    <a:lstStyle/>
                    <a:p>
                      <a:r>
                        <a:rPr lang="en-US" dirty="0" smtClean="0">
                          <a:solidFill>
                            <a:schemeClr val="tx1"/>
                          </a:solidFill>
                        </a:rPr>
                        <a:t>B</a:t>
                      </a:r>
                      <a:endParaRPr lang="en-US" dirty="0">
                        <a:solidFill>
                          <a:schemeClr val="tx1"/>
                        </a:solidFill>
                      </a:endParaRPr>
                    </a:p>
                  </a:txBody>
                  <a:tcPr/>
                </a:tc>
                <a:tc>
                  <a:txBody>
                    <a:bodyPr/>
                    <a:lstStyle/>
                    <a:p>
                      <a:r>
                        <a:rPr lang="en-US" dirty="0" smtClean="0">
                          <a:solidFill>
                            <a:schemeClr val="tx1"/>
                          </a:solidFill>
                        </a:rPr>
                        <a:t>C</a:t>
                      </a:r>
                      <a:endParaRPr lang="en-US" dirty="0">
                        <a:solidFill>
                          <a:schemeClr val="tx1"/>
                        </a:solidFill>
                      </a:endParaRP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0000"/>
                  </a:ext>
                </a:extLst>
              </a:tr>
              <a:tr h="368018">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xmlns="" val="10001"/>
                  </a:ext>
                </a:extLst>
              </a:tr>
              <a:tr h="368018">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xmlns="" val="10002"/>
                  </a:ext>
                </a:extLst>
              </a:tr>
              <a:tr h="368018">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xmlns="" val="10003"/>
                  </a:ext>
                </a:extLst>
              </a:tr>
              <a:tr h="368018">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xmlns="" val="10004"/>
                  </a:ext>
                </a:extLst>
              </a:tr>
              <a:tr h="368018">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xmlns="" val="10005"/>
                  </a:ext>
                </a:extLst>
              </a:tr>
              <a:tr h="368018">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xmlns="" val="10006"/>
                  </a:ext>
                </a:extLst>
              </a:tr>
              <a:tr h="368018">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xmlns="" val="10007"/>
                  </a:ext>
                </a:extLst>
              </a:tr>
              <a:tr h="368018">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xmlns="" val="10008"/>
                  </a:ext>
                </a:extLst>
              </a:tr>
            </a:tbl>
          </a:graphicData>
        </a:graphic>
      </p:graphicFrame>
      <p:sp>
        <p:nvSpPr>
          <p:cNvPr id="16" name="Footer Placeholder 15"/>
          <p:cNvSpPr>
            <a:spLocks noGrp="1"/>
          </p:cNvSpPr>
          <p:nvPr>
            <p:ph type="ftr" sz="quarter" idx="11"/>
          </p:nvPr>
        </p:nvSpPr>
        <p:spPr/>
        <p:txBody>
          <a:bodyPr/>
          <a:lstStyle/>
          <a:p>
            <a:r>
              <a:rPr lang="en-US" smtClean="0"/>
              <a:t>DISCRETE STRUCTURES   UNIT-I</a:t>
            </a:r>
            <a:endParaRPr lang="en-US" dirty="0"/>
          </a:p>
        </p:txBody>
      </p:sp>
      <p:sp>
        <p:nvSpPr>
          <p:cNvPr id="15" name="Slide Number Placeholder 14"/>
          <p:cNvSpPr>
            <a:spLocks noGrp="1"/>
          </p:cNvSpPr>
          <p:nvPr>
            <p:ph type="sldNum" sz="quarter" idx="12"/>
          </p:nvPr>
        </p:nvSpPr>
        <p:spPr/>
        <p:txBody>
          <a:bodyPr/>
          <a:lstStyle/>
          <a:p>
            <a:pPr>
              <a:defRPr/>
            </a:pPr>
            <a:fld id="{0EFFCF1F-F02D-4594-A964-BA7CBAD841C0}" type="slidenum">
              <a:rPr lang="en-US" smtClean="0"/>
              <a:pPr>
                <a:defRPr/>
              </a:pPr>
              <a:t>68</a:t>
            </a:fld>
            <a:endParaRPr lang="en-US" dirty="0"/>
          </a:p>
        </p:txBody>
      </p:sp>
      <p:pic>
        <p:nvPicPr>
          <p:cNvPr id="6" name="Picture 5" descr="addin_tmp.png"/>
          <p:cNvPicPr>
            <a:picLocks noChangeAspect="1"/>
          </p:cNvPicPr>
          <p:nvPr>
            <p:custDataLst>
              <p:tags r:id="rId1"/>
            </p:custDataLst>
          </p:nvPr>
        </p:nvPicPr>
        <p:blipFill>
          <a:blip r:embed="rId8" cstate="print"/>
          <a:stretch>
            <a:fillRect/>
          </a:stretch>
        </p:blipFill>
        <p:spPr>
          <a:xfrm>
            <a:off x="1676400" y="3276600"/>
            <a:ext cx="668655" cy="180975"/>
          </a:xfrm>
          <a:prstGeom prst="rect">
            <a:avLst/>
          </a:prstGeom>
        </p:spPr>
      </p:pic>
      <p:pic>
        <p:nvPicPr>
          <p:cNvPr id="7" name="Picture 6" descr="addin_tmp.png"/>
          <p:cNvPicPr>
            <a:picLocks noChangeAspect="1"/>
          </p:cNvPicPr>
          <p:nvPr>
            <p:custDataLst>
              <p:tags r:id="rId2"/>
            </p:custDataLst>
          </p:nvPr>
        </p:nvPicPr>
        <p:blipFill>
          <a:blip r:embed="rId9" cstate="print"/>
          <a:stretch>
            <a:fillRect/>
          </a:stretch>
        </p:blipFill>
        <p:spPr>
          <a:xfrm>
            <a:off x="2590800" y="3276600"/>
            <a:ext cx="1322070" cy="255270"/>
          </a:xfrm>
          <a:prstGeom prst="rect">
            <a:avLst/>
          </a:prstGeom>
        </p:spPr>
      </p:pic>
      <p:pic>
        <p:nvPicPr>
          <p:cNvPr id="8" name="Picture 7" descr="addin_tmp.png"/>
          <p:cNvPicPr>
            <a:picLocks noChangeAspect="1"/>
          </p:cNvPicPr>
          <p:nvPr>
            <p:custDataLst>
              <p:tags r:id="rId3"/>
            </p:custDataLst>
          </p:nvPr>
        </p:nvPicPr>
        <p:blipFill>
          <a:blip r:embed="rId10" cstate="print"/>
          <a:stretch>
            <a:fillRect/>
          </a:stretch>
        </p:blipFill>
        <p:spPr>
          <a:xfrm>
            <a:off x="4114800" y="3276600"/>
            <a:ext cx="655320" cy="182880"/>
          </a:xfrm>
          <a:prstGeom prst="rect">
            <a:avLst/>
          </a:prstGeom>
        </p:spPr>
      </p:pic>
      <p:pic>
        <p:nvPicPr>
          <p:cNvPr id="9" name="Picture 8" descr="addin_tmp.png"/>
          <p:cNvPicPr>
            <a:picLocks noChangeAspect="1"/>
          </p:cNvPicPr>
          <p:nvPr>
            <p:custDataLst>
              <p:tags r:id="rId4"/>
            </p:custDataLst>
          </p:nvPr>
        </p:nvPicPr>
        <p:blipFill>
          <a:blip r:embed="rId11" cstate="print"/>
          <a:stretch>
            <a:fillRect/>
          </a:stretch>
        </p:blipFill>
        <p:spPr>
          <a:xfrm>
            <a:off x="4953000" y="3276600"/>
            <a:ext cx="655320" cy="182880"/>
          </a:xfrm>
          <a:prstGeom prst="rect">
            <a:avLst/>
          </a:prstGeom>
        </p:spPr>
      </p:pic>
      <p:pic>
        <p:nvPicPr>
          <p:cNvPr id="10" name="Picture 9" descr="addin_tmp.png"/>
          <p:cNvPicPr>
            <a:picLocks noChangeAspect="1"/>
          </p:cNvPicPr>
          <p:nvPr>
            <p:custDataLst>
              <p:tags r:id="rId5"/>
            </p:custDataLst>
          </p:nvPr>
        </p:nvPicPr>
        <p:blipFill>
          <a:blip r:embed="rId12" cstate="print"/>
          <a:stretch>
            <a:fillRect/>
          </a:stretch>
        </p:blipFill>
        <p:spPr>
          <a:xfrm>
            <a:off x="5943600" y="3276600"/>
            <a:ext cx="1971675" cy="255270"/>
          </a:xfrm>
          <a:prstGeom prst="rect">
            <a:avLst/>
          </a:prstGeom>
        </p:spPr>
      </p:pic>
      <p:pic>
        <p:nvPicPr>
          <p:cNvPr id="11" name="Picture 10" descr="addin_tmp.png"/>
          <p:cNvPicPr>
            <a:picLocks noChangeAspect="1"/>
          </p:cNvPicPr>
          <p:nvPr>
            <p:custDataLst>
              <p:tags r:id="rId6"/>
            </p:custDataLst>
          </p:nvPr>
        </p:nvPicPr>
        <p:blipFill>
          <a:blip r:embed="rId13" cstate="print"/>
          <a:stretch>
            <a:fillRect/>
          </a:stretch>
        </p:blipFill>
        <p:spPr>
          <a:xfrm>
            <a:off x="2743200" y="2667000"/>
            <a:ext cx="4419600" cy="306535"/>
          </a:xfrm>
          <a:prstGeom prst="rect">
            <a:avLst/>
          </a:prstGeom>
        </p:spPr>
      </p:pic>
      <p:sp>
        <p:nvSpPr>
          <p:cNvPr id="12" name="TextBox 11"/>
          <p:cNvSpPr txBox="1"/>
          <p:nvPr/>
        </p:nvSpPr>
        <p:spPr>
          <a:xfrm>
            <a:off x="0" y="1981200"/>
            <a:ext cx="1447800" cy="461665"/>
          </a:xfrm>
          <a:prstGeom prst="rect">
            <a:avLst/>
          </a:prstGeom>
          <a:noFill/>
        </p:spPr>
        <p:txBody>
          <a:bodyPr wrap="square" rtlCol="0">
            <a:spAutoFit/>
          </a:bodyPr>
          <a:lstStyle/>
          <a:p>
            <a:r>
              <a:rPr lang="en-US" b="1" dirty="0" smtClean="0"/>
              <a:t>Example</a:t>
            </a:r>
            <a:r>
              <a:rPr lang="en-US" dirty="0" smtClean="0"/>
              <a:t>:</a:t>
            </a:r>
            <a:endParaRPr lang="en-US" dirty="0"/>
          </a:p>
        </p:txBody>
      </p:sp>
      <p:sp>
        <p:nvSpPr>
          <p:cNvPr id="13" name="TextBox 12"/>
          <p:cNvSpPr txBox="1"/>
          <p:nvPr/>
        </p:nvSpPr>
        <p:spPr>
          <a:xfrm>
            <a:off x="0" y="2514600"/>
            <a:ext cx="1676400" cy="461665"/>
          </a:xfrm>
          <a:prstGeom prst="rect">
            <a:avLst/>
          </a:prstGeom>
          <a:noFill/>
        </p:spPr>
        <p:txBody>
          <a:bodyPr wrap="square" rtlCol="0">
            <a:spAutoFit/>
          </a:bodyPr>
          <a:lstStyle/>
          <a:p>
            <a:r>
              <a:rPr lang="en-US" b="1" dirty="0" smtClean="0"/>
              <a:t>Solution</a:t>
            </a:r>
            <a:r>
              <a:rPr lang="en-US" dirty="0" smtClean="0"/>
              <a:t>:</a:t>
            </a:r>
            <a:endParaRPr lang="en-US" dirty="0"/>
          </a:p>
        </p:txBody>
      </p:sp>
      <p:sp>
        <p:nvSpPr>
          <p:cNvPr id="14" name="TextBox 13"/>
          <p:cNvSpPr txBox="1"/>
          <p:nvPr/>
        </p:nvSpPr>
        <p:spPr>
          <a:xfrm>
            <a:off x="1676400" y="1752600"/>
            <a:ext cx="6705600" cy="646331"/>
          </a:xfrm>
          <a:prstGeom prst="rect">
            <a:avLst/>
          </a:prstGeom>
          <a:noFill/>
        </p:spPr>
        <p:txBody>
          <a:bodyPr wrap="square" rtlCol="0">
            <a:spAutoFit/>
          </a:bodyPr>
          <a:lstStyle/>
          <a:p>
            <a:r>
              <a:rPr lang="en-US" dirty="0" smtClean="0"/>
              <a:t>Construct a membership table to show that the distributive law holds.</a:t>
            </a:r>
            <a:endParaRPr lang="en-US" dirty="0"/>
          </a:p>
        </p:txBody>
      </p:sp>
    </p:spTree>
  </p:cSld>
  <p:clrMapOvr>
    <a:masterClrMapping/>
  </p:clrMapOvr>
  <p:transition>
    <p:sndAc>
      <p:endSnd/>
    </p:sndAc>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6011862" cy="1309687"/>
          </a:xfrm>
        </p:spPr>
        <p:txBody>
          <a:bodyPr/>
          <a:lstStyle/>
          <a:p>
            <a:r>
              <a:rPr lang="en-US" dirty="0" err="1" smtClean="0"/>
              <a:t>Tuples</a:t>
            </a:r>
            <a:endParaRPr lang="en-US" dirty="0"/>
          </a:p>
        </p:txBody>
      </p:sp>
      <p:sp>
        <p:nvSpPr>
          <p:cNvPr id="3" name="Content Placeholder 2"/>
          <p:cNvSpPr>
            <a:spLocks noGrp="1"/>
          </p:cNvSpPr>
          <p:nvPr>
            <p:ph idx="1"/>
          </p:nvPr>
        </p:nvSpPr>
        <p:spPr>
          <a:xfrm>
            <a:off x="0" y="1905001"/>
            <a:ext cx="8955088" cy="4114800"/>
          </a:xfrm>
        </p:spPr>
        <p:txBody>
          <a:bodyPr/>
          <a:lstStyle/>
          <a:p>
            <a:r>
              <a:rPr lang="en-US" sz="2400" dirty="0" smtClean="0">
                <a:solidFill>
                  <a:srgbClr val="FF0000"/>
                </a:solidFill>
              </a:rPr>
              <a:t>The </a:t>
            </a:r>
            <a:r>
              <a:rPr lang="en-US" sz="2400" i="1" dirty="0" smtClean="0">
                <a:solidFill>
                  <a:srgbClr val="FF0000"/>
                </a:solidFill>
              </a:rPr>
              <a:t>ordered n-</a:t>
            </a:r>
            <a:r>
              <a:rPr lang="en-US" sz="2400" i="1" dirty="0" err="1" smtClean="0">
                <a:solidFill>
                  <a:srgbClr val="FF0000"/>
                </a:solidFill>
              </a:rPr>
              <a:t>tuple</a:t>
            </a:r>
            <a:r>
              <a:rPr lang="en-US" sz="2400" i="1" dirty="0" smtClean="0">
                <a:solidFill>
                  <a:srgbClr val="FF0000"/>
                </a:solidFill>
              </a:rPr>
              <a:t> </a:t>
            </a:r>
            <a:r>
              <a:rPr lang="en-US" sz="2400" dirty="0" smtClean="0">
                <a:solidFill>
                  <a:srgbClr val="FF0000"/>
                </a:solidFill>
              </a:rPr>
              <a:t>  </a:t>
            </a:r>
            <a:r>
              <a:rPr lang="en-US" sz="2400" dirty="0" smtClean="0">
                <a:latin typeface="Cambria Math" pitchFamily="18" charset="0"/>
                <a:ea typeface="Cambria Math" pitchFamily="18" charset="0"/>
              </a:rPr>
              <a:t>(a</a:t>
            </a:r>
            <a:r>
              <a:rPr lang="en-US" sz="2400" baseline="-25000" dirty="0" smtClean="0">
                <a:latin typeface="Cambria Math" pitchFamily="18" charset="0"/>
                <a:ea typeface="Cambria Math" pitchFamily="18" charset="0"/>
              </a:rPr>
              <a:t>1</a:t>
            </a:r>
            <a:r>
              <a:rPr lang="en-US" sz="2400" dirty="0" smtClean="0">
                <a:latin typeface="Cambria Math" pitchFamily="18" charset="0"/>
                <a:ea typeface="Cambria Math" pitchFamily="18" charset="0"/>
              </a:rPr>
              <a:t>,a</a:t>
            </a:r>
            <a:r>
              <a:rPr lang="en-US" sz="2400" baseline="-25000" dirty="0" smtClean="0">
                <a:latin typeface="Cambria Math" pitchFamily="18" charset="0"/>
                <a:ea typeface="Cambria Math" pitchFamily="18" charset="0"/>
              </a:rPr>
              <a:t>2</a:t>
            </a:r>
            <a:r>
              <a:rPr lang="en-US" sz="2400" dirty="0" smtClean="0">
                <a:latin typeface="Cambria Math" pitchFamily="18" charset="0"/>
                <a:ea typeface="Cambria Math" pitchFamily="18" charset="0"/>
              </a:rPr>
              <a:t>,…..,a</a:t>
            </a:r>
            <a:r>
              <a:rPr lang="en-US" sz="2400" i="1" baseline="-25000" dirty="0" smtClean="0">
                <a:latin typeface="Cambria Math" pitchFamily="18" charset="0"/>
                <a:ea typeface="Cambria Math" pitchFamily="18" charset="0"/>
              </a:rPr>
              <a:t>n</a:t>
            </a:r>
            <a:r>
              <a:rPr lang="en-US" sz="2400" dirty="0" smtClean="0">
                <a:latin typeface="Cambria Math" pitchFamily="18" charset="0"/>
                <a:ea typeface="Cambria Math" pitchFamily="18" charset="0"/>
              </a:rPr>
              <a:t>)</a:t>
            </a:r>
            <a:r>
              <a:rPr lang="en-US" sz="2400" dirty="0" smtClean="0"/>
              <a:t>  is the ordered collection that has  </a:t>
            </a:r>
            <a:r>
              <a:rPr lang="en-US" sz="2400" dirty="0" smtClean="0">
                <a:latin typeface="Cambria Math" pitchFamily="18" charset="0"/>
                <a:ea typeface="Cambria Math" pitchFamily="18" charset="0"/>
              </a:rPr>
              <a:t>a</a:t>
            </a:r>
            <a:r>
              <a:rPr lang="en-US" sz="2400" baseline="-25000" dirty="0" smtClean="0">
                <a:latin typeface="Cambria Math" pitchFamily="18" charset="0"/>
                <a:ea typeface="Cambria Math" pitchFamily="18" charset="0"/>
              </a:rPr>
              <a:t>1</a:t>
            </a:r>
            <a:r>
              <a:rPr lang="en-US" sz="2400" dirty="0" smtClean="0"/>
              <a:t> as its first element and  </a:t>
            </a:r>
            <a:r>
              <a:rPr lang="en-US" sz="2400" dirty="0" smtClean="0">
                <a:latin typeface="Cambria Math" pitchFamily="18" charset="0"/>
                <a:ea typeface="Cambria Math" pitchFamily="18" charset="0"/>
              </a:rPr>
              <a:t>a</a:t>
            </a:r>
            <a:r>
              <a:rPr lang="en-US" sz="2400" baseline="-25000" dirty="0" smtClean="0">
                <a:latin typeface="Cambria Math" pitchFamily="18" charset="0"/>
                <a:ea typeface="Cambria Math" pitchFamily="18" charset="0"/>
              </a:rPr>
              <a:t>2</a:t>
            </a:r>
            <a:r>
              <a:rPr lang="en-US" sz="2400" dirty="0" smtClean="0"/>
              <a:t>  as its second element and so on until </a:t>
            </a:r>
            <a:r>
              <a:rPr lang="en-US" sz="2400" dirty="0" smtClean="0">
                <a:latin typeface="Cambria Math" pitchFamily="18" charset="0"/>
                <a:ea typeface="Cambria Math" pitchFamily="18" charset="0"/>
              </a:rPr>
              <a:t>a</a:t>
            </a:r>
            <a:r>
              <a:rPr lang="en-US" sz="2400" i="1" baseline="-25000" dirty="0" smtClean="0">
                <a:latin typeface="Cambria Math" pitchFamily="18" charset="0"/>
                <a:ea typeface="Cambria Math" pitchFamily="18" charset="0"/>
              </a:rPr>
              <a:t>n</a:t>
            </a:r>
            <a:r>
              <a:rPr lang="en-US" sz="2400" dirty="0" smtClean="0"/>
              <a:t>  as its last element.</a:t>
            </a:r>
          </a:p>
          <a:p>
            <a:r>
              <a:rPr lang="en-US" sz="2400" dirty="0" smtClean="0"/>
              <a:t>Two n-</a:t>
            </a:r>
            <a:r>
              <a:rPr lang="en-US" sz="2400" dirty="0" err="1" smtClean="0"/>
              <a:t>tuples</a:t>
            </a:r>
            <a:r>
              <a:rPr lang="en-US" sz="2400" dirty="0" smtClean="0"/>
              <a:t> are equal if and only if their corresponding elements are equal.</a:t>
            </a:r>
          </a:p>
          <a:p>
            <a:r>
              <a:rPr lang="en-US" altLang="ko-KR" sz="2400" dirty="0" smtClean="0">
                <a:ea typeface="굴림" charset="-127"/>
              </a:rPr>
              <a:t>These are like sets, except that duplicates matter, and the order makes a difference.</a:t>
            </a:r>
            <a:endParaRPr lang="en-US" altLang="ko-KR" sz="2400" i="1" dirty="0" smtClean="0">
              <a:ea typeface="굴림" charset="-127"/>
            </a:endParaRPr>
          </a:p>
          <a:p>
            <a:r>
              <a:rPr lang="en-US" altLang="ko-KR" sz="2400" dirty="0" smtClean="0">
                <a:ea typeface="굴림" charset="-127"/>
              </a:rPr>
              <a:t>Note (1, 2) </a:t>
            </a:r>
            <a:r>
              <a:rPr lang="en-US" altLang="ko-KR" sz="2400" dirty="0" smtClean="0">
                <a:ea typeface="굴림" charset="-127"/>
                <a:sym typeface="Symbol" pitchFamily="18" charset="2"/>
              </a:rPr>
              <a:t> (2, 1)  (2, 1, 1).</a:t>
            </a:r>
          </a:p>
          <a:p>
            <a:r>
              <a:rPr lang="en-US" altLang="en-US" sz="2400" u="sng" dirty="0" smtClean="0">
                <a:solidFill>
                  <a:srgbClr val="FF0000"/>
                </a:solidFill>
                <a:latin typeface="Times New Roman" pitchFamily="18" charset="0"/>
                <a:cs typeface="Times New Roman" pitchFamily="18" charset="0"/>
              </a:rPr>
              <a:t>Ordered Pairs</a:t>
            </a:r>
            <a:r>
              <a:rPr lang="en-US" altLang="en-US" sz="2400" dirty="0" smtClean="0">
                <a:solidFill>
                  <a:srgbClr val="FF0000"/>
                </a:solidFill>
                <a:latin typeface="Times New Roman" pitchFamily="18" charset="0"/>
                <a:cs typeface="Times New Roman" pitchFamily="18" charset="0"/>
              </a:rPr>
              <a:t>: in the ordered pair (</a:t>
            </a:r>
            <a:r>
              <a:rPr lang="en-US" altLang="en-US" sz="2400" i="1" dirty="0" smtClean="0">
                <a:solidFill>
                  <a:srgbClr val="FF0000"/>
                </a:solidFill>
                <a:latin typeface="Times New Roman" pitchFamily="18" charset="0"/>
                <a:cs typeface="Times New Roman" pitchFamily="18" charset="0"/>
              </a:rPr>
              <a:t>a, b</a:t>
            </a:r>
            <a:r>
              <a:rPr lang="en-US" altLang="en-US" sz="2400" dirty="0" smtClean="0">
                <a:solidFill>
                  <a:srgbClr val="FF0000"/>
                </a:solidFill>
                <a:latin typeface="Times New Roman" pitchFamily="18" charset="0"/>
                <a:cs typeface="Times New Roman" pitchFamily="18" charset="0"/>
              </a:rPr>
              <a:t>), </a:t>
            </a:r>
            <a:r>
              <a:rPr lang="en-US" altLang="en-US" sz="2400" i="1" dirty="0" smtClean="0">
                <a:solidFill>
                  <a:srgbClr val="FF0000"/>
                </a:solidFill>
                <a:latin typeface="Times New Roman" pitchFamily="18" charset="0"/>
                <a:cs typeface="Times New Roman" pitchFamily="18" charset="0"/>
              </a:rPr>
              <a:t>a</a:t>
            </a:r>
            <a:r>
              <a:rPr lang="en-US" altLang="en-US" sz="2400" dirty="0" smtClean="0">
                <a:solidFill>
                  <a:srgbClr val="FF0000"/>
                </a:solidFill>
                <a:latin typeface="Times New Roman" pitchFamily="18" charset="0"/>
                <a:cs typeface="Times New Roman" pitchFamily="18" charset="0"/>
              </a:rPr>
              <a:t> is the first component and </a:t>
            </a:r>
            <a:r>
              <a:rPr lang="en-US" altLang="en-US" sz="2400" i="1" dirty="0" smtClean="0">
                <a:solidFill>
                  <a:srgbClr val="FF0000"/>
                </a:solidFill>
                <a:latin typeface="Times New Roman" pitchFamily="18" charset="0"/>
                <a:cs typeface="Times New Roman" pitchFamily="18" charset="0"/>
              </a:rPr>
              <a:t>b</a:t>
            </a:r>
            <a:r>
              <a:rPr lang="en-US" altLang="en-US" sz="2400" dirty="0" smtClean="0">
                <a:solidFill>
                  <a:srgbClr val="FF0000"/>
                </a:solidFill>
                <a:latin typeface="Times New Roman" pitchFamily="18" charset="0"/>
                <a:cs typeface="Times New Roman" pitchFamily="18" charset="0"/>
              </a:rPr>
              <a:t> is the second component</a:t>
            </a:r>
            <a:r>
              <a:rPr lang="en-US" altLang="en-US" sz="2400" dirty="0" smtClean="0">
                <a:solidFill>
                  <a:srgbClr val="FF0000"/>
                </a:solidFill>
                <a:latin typeface="Times New Roman" pitchFamily="18" charset="0"/>
                <a:cs typeface="Times New Roman" pitchFamily="18" charset="0"/>
                <a:sym typeface="Symbol" pitchFamily="18" charset="2"/>
              </a:rPr>
              <a:t>.  In general, (</a:t>
            </a:r>
            <a:r>
              <a:rPr lang="en-US" altLang="en-US" sz="2400" i="1" dirty="0" smtClean="0">
                <a:solidFill>
                  <a:srgbClr val="FF0000"/>
                </a:solidFill>
                <a:latin typeface="Times New Roman" pitchFamily="18" charset="0"/>
                <a:cs typeface="Times New Roman" pitchFamily="18" charset="0"/>
                <a:sym typeface="Symbol" pitchFamily="18" charset="2"/>
              </a:rPr>
              <a:t>a, b</a:t>
            </a:r>
            <a:r>
              <a:rPr lang="en-US" altLang="en-US" sz="2400" dirty="0" smtClean="0">
                <a:solidFill>
                  <a:srgbClr val="FF0000"/>
                </a:solidFill>
                <a:latin typeface="Times New Roman" pitchFamily="18" charset="0"/>
                <a:cs typeface="Times New Roman" pitchFamily="18" charset="0"/>
                <a:sym typeface="Symbol" pitchFamily="18" charset="2"/>
              </a:rPr>
              <a:t>)  (</a:t>
            </a:r>
            <a:r>
              <a:rPr lang="en-US" altLang="en-US" sz="2400" i="1" dirty="0" smtClean="0">
                <a:solidFill>
                  <a:srgbClr val="FF0000"/>
                </a:solidFill>
                <a:latin typeface="Times New Roman" pitchFamily="18" charset="0"/>
                <a:cs typeface="Times New Roman" pitchFamily="18" charset="0"/>
                <a:sym typeface="Symbol" pitchFamily="18" charset="2"/>
              </a:rPr>
              <a:t>b, a</a:t>
            </a:r>
            <a:r>
              <a:rPr lang="en-US" altLang="en-US" sz="2400" dirty="0" smtClean="0">
                <a:solidFill>
                  <a:srgbClr val="FF0000"/>
                </a:solidFill>
                <a:latin typeface="Times New Roman" pitchFamily="18" charset="0"/>
                <a:cs typeface="Times New Roman" pitchFamily="18" charset="0"/>
                <a:sym typeface="Symbol" pitchFamily="18" charset="2"/>
              </a:rPr>
              <a:t>)</a:t>
            </a:r>
            <a:endParaRPr lang="en-US" altLang="en-US" sz="2400" dirty="0" smtClean="0">
              <a:solidFill>
                <a:srgbClr val="FF0000"/>
              </a:solidFill>
              <a:latin typeface="Times New Roman" pitchFamily="18" charset="0"/>
              <a:cs typeface="Times New Roman" pitchFamily="18" charset="0"/>
            </a:endParaRPr>
          </a:p>
          <a:p>
            <a:r>
              <a:rPr lang="en-US" sz="2400" dirty="0" smtClean="0"/>
              <a:t>The ordered pairs (</a:t>
            </a:r>
            <a:r>
              <a:rPr lang="en-US" sz="2400" i="1" dirty="0" err="1" smtClean="0">
                <a:latin typeface="Cambria Math" pitchFamily="18" charset="0"/>
                <a:ea typeface="Cambria Math" pitchFamily="18" charset="0"/>
              </a:rPr>
              <a:t>a</a:t>
            </a:r>
            <a:r>
              <a:rPr lang="en-US" sz="2400" dirty="0" err="1" smtClean="0">
                <a:latin typeface="Cambria Math" pitchFamily="18" charset="0"/>
                <a:ea typeface="Cambria Math" pitchFamily="18" charset="0"/>
              </a:rPr>
              <a:t>,</a:t>
            </a:r>
            <a:r>
              <a:rPr lang="en-US" sz="2400" i="1" dirty="0" err="1" smtClean="0">
                <a:latin typeface="Cambria Math" pitchFamily="18" charset="0"/>
                <a:ea typeface="Cambria Math" pitchFamily="18" charset="0"/>
              </a:rPr>
              <a:t>b</a:t>
            </a:r>
            <a:r>
              <a:rPr lang="en-US" sz="2400" dirty="0" smtClean="0"/>
              <a:t>) and (</a:t>
            </a:r>
            <a:r>
              <a:rPr lang="en-US" sz="2400" i="1" dirty="0" err="1" smtClean="0">
                <a:latin typeface="Cambria Math" pitchFamily="18" charset="0"/>
                <a:ea typeface="Cambria Math" pitchFamily="18" charset="0"/>
              </a:rPr>
              <a:t>c,d</a:t>
            </a:r>
            <a:r>
              <a:rPr lang="en-US" sz="2400" dirty="0" smtClean="0"/>
              <a:t>) are equal if and only if </a:t>
            </a:r>
            <a:r>
              <a:rPr lang="en-US" sz="2400" i="1" dirty="0" smtClean="0">
                <a:latin typeface="Cambria Math" pitchFamily="18" charset="0"/>
                <a:ea typeface="Cambria Math" pitchFamily="18" charset="0"/>
              </a:rPr>
              <a:t>a = c </a:t>
            </a:r>
            <a:r>
              <a:rPr lang="en-US" sz="2400" dirty="0" smtClean="0"/>
              <a:t>and </a:t>
            </a:r>
            <a:r>
              <a:rPr lang="en-US" sz="2400" i="1" dirty="0" smtClean="0">
                <a:latin typeface="Cambria Math" pitchFamily="18" charset="0"/>
                <a:ea typeface="Cambria Math" pitchFamily="18" charset="0"/>
              </a:rPr>
              <a:t>b = d</a:t>
            </a:r>
            <a:r>
              <a:rPr lang="en-US" sz="2400" dirty="0" smtClean="0"/>
              <a:t>.</a:t>
            </a:r>
          </a:p>
          <a:p>
            <a:endParaRPr lang="en-US" dirty="0"/>
          </a:p>
        </p:txBody>
      </p:sp>
      <p:sp>
        <p:nvSpPr>
          <p:cNvPr id="5" name="Footer Placeholder 4"/>
          <p:cNvSpPr>
            <a:spLocks noGrp="1"/>
          </p:cNvSpPr>
          <p:nvPr>
            <p:ph type="ftr" sz="quarter" idx="11"/>
          </p:nvPr>
        </p:nvSpPr>
        <p:spPr/>
        <p:txBody>
          <a:bodyPr/>
          <a:lstStyle/>
          <a:p>
            <a:r>
              <a:rPr lang="en-US" dirty="0" smtClean="0"/>
              <a:t>DISCRETE STRUCTURES   UNIT-I</a:t>
            </a:r>
            <a:endParaRPr lang="en-US" dirty="0"/>
          </a:p>
        </p:txBody>
      </p:sp>
      <p:sp>
        <p:nvSpPr>
          <p:cNvPr id="4" name="Slide Number Placeholder 3"/>
          <p:cNvSpPr>
            <a:spLocks noGrp="1"/>
          </p:cNvSpPr>
          <p:nvPr>
            <p:ph type="sldNum" sz="quarter" idx="12"/>
          </p:nvPr>
        </p:nvSpPr>
        <p:spPr/>
        <p:txBody>
          <a:bodyPr/>
          <a:lstStyle/>
          <a:p>
            <a:pPr>
              <a:defRPr/>
            </a:pPr>
            <a:fld id="{0EFFCF1F-F02D-4594-A964-BA7CBAD841C0}" type="slidenum">
              <a:rPr lang="en-US" smtClean="0"/>
              <a:pPr>
                <a:defRPr/>
              </a:pPr>
              <a:t>69</a:t>
            </a:fld>
            <a:endParaRPr lang="en-US" dirty="0"/>
          </a:p>
        </p:txBody>
      </p:sp>
    </p:spTree>
  </p:cSld>
  <p:clrMapOvr>
    <a:masterClrMapping/>
  </p:clrMapOvr>
  <p:transition>
    <p:sndAc>
      <p:end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914400"/>
            <a:ext cx="6858000" cy="623887"/>
          </a:xfrm>
        </p:spPr>
        <p:txBody>
          <a:bodyPr/>
          <a:lstStyle/>
          <a:p>
            <a:pPr algn="ctr"/>
            <a:r>
              <a:rPr lang="en-US" dirty="0" smtClean="0"/>
              <a:t>Definition</a:t>
            </a:r>
            <a:endParaRPr lang="en-US" dirty="0"/>
          </a:p>
        </p:txBody>
      </p:sp>
      <p:sp>
        <p:nvSpPr>
          <p:cNvPr id="3" name="Content Placeholder 2"/>
          <p:cNvSpPr>
            <a:spLocks noGrp="1"/>
          </p:cNvSpPr>
          <p:nvPr>
            <p:ph idx="1"/>
          </p:nvPr>
        </p:nvSpPr>
        <p:spPr/>
        <p:txBody>
          <a:bodyPr/>
          <a:lstStyle/>
          <a:p>
            <a:r>
              <a:rPr lang="en-US" altLang="ko-KR" dirty="0" smtClean="0">
                <a:ea typeface="굴림" charset="-127"/>
              </a:rPr>
              <a:t>A </a:t>
            </a:r>
            <a:r>
              <a:rPr lang="en-US" altLang="ko-KR" i="1" dirty="0" smtClean="0">
                <a:ea typeface="굴림" charset="-127"/>
              </a:rPr>
              <a:t>set</a:t>
            </a:r>
            <a:r>
              <a:rPr lang="en-US" altLang="ko-KR" dirty="0" smtClean="0">
                <a:ea typeface="굴림" charset="-127"/>
              </a:rPr>
              <a:t> is a structure, representing an </a:t>
            </a:r>
            <a:r>
              <a:rPr lang="en-US" altLang="ko-KR" i="1" u="sng" dirty="0" smtClean="0">
                <a:ea typeface="굴림" charset="-127"/>
              </a:rPr>
              <a:t>unordered</a:t>
            </a:r>
            <a:r>
              <a:rPr lang="en-US" altLang="ko-KR" i="1" dirty="0" smtClean="0">
                <a:ea typeface="굴림" charset="-127"/>
              </a:rPr>
              <a:t> </a:t>
            </a:r>
            <a:r>
              <a:rPr lang="en-US" altLang="ko-KR" dirty="0" smtClean="0">
                <a:ea typeface="굴림" charset="-127"/>
              </a:rPr>
              <a:t>collection (group, plurality) of zero or more </a:t>
            </a:r>
            <a:r>
              <a:rPr lang="en-US" altLang="ko-KR" i="1" u="sng" dirty="0" smtClean="0">
                <a:ea typeface="굴림" charset="-127"/>
              </a:rPr>
              <a:t>distinct</a:t>
            </a:r>
            <a:r>
              <a:rPr lang="en-US" altLang="ko-KR" i="1" dirty="0" smtClean="0">
                <a:ea typeface="굴림" charset="-127"/>
              </a:rPr>
              <a:t> </a:t>
            </a:r>
            <a:r>
              <a:rPr lang="en-US" altLang="ko-KR" dirty="0" smtClean="0">
                <a:ea typeface="굴림" charset="-127"/>
              </a:rPr>
              <a:t>(different) objects.</a:t>
            </a:r>
          </a:p>
          <a:p>
            <a:endParaRPr lang="en-US" dirty="0"/>
          </a:p>
        </p:txBody>
      </p:sp>
      <p:sp>
        <p:nvSpPr>
          <p:cNvPr id="5" name="Footer Placeholder 4"/>
          <p:cNvSpPr>
            <a:spLocks noGrp="1"/>
          </p:cNvSpPr>
          <p:nvPr>
            <p:ph type="ftr" sz="quarter" idx="11"/>
          </p:nvPr>
        </p:nvSpPr>
        <p:spPr/>
        <p:txBody>
          <a:bodyPr/>
          <a:lstStyle/>
          <a:p>
            <a:r>
              <a:rPr lang="en-US" smtClean="0"/>
              <a:t>DISCRETE STRUCTURES   UNIT-I</a:t>
            </a:r>
            <a:endParaRPr lang="en-US" dirty="0"/>
          </a:p>
        </p:txBody>
      </p:sp>
      <p:sp>
        <p:nvSpPr>
          <p:cNvPr id="4" name="Slide Number Placeholder 3"/>
          <p:cNvSpPr>
            <a:spLocks noGrp="1"/>
          </p:cNvSpPr>
          <p:nvPr>
            <p:ph type="sldNum" sz="quarter" idx="12"/>
          </p:nvPr>
        </p:nvSpPr>
        <p:spPr/>
        <p:txBody>
          <a:bodyPr/>
          <a:lstStyle/>
          <a:p>
            <a:pPr>
              <a:defRPr/>
            </a:pPr>
            <a:fld id="{0EFFCF1F-F02D-4594-A964-BA7CBAD841C0}" type="slidenum">
              <a:rPr lang="en-US" smtClean="0"/>
              <a:pPr>
                <a:defRPr/>
              </a:pPr>
              <a:t>7</a:t>
            </a:fld>
            <a:endParaRPr lang="en-US"/>
          </a:p>
        </p:txBody>
      </p:sp>
    </p:spTree>
  </p:cSld>
  <p:clrMapOvr>
    <a:masterClrMapping/>
  </p:clrMapOvr>
  <p:transition>
    <p:sndAc>
      <p:endSnd/>
    </p:sndAc>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14313"/>
            <a:ext cx="4267200" cy="1385887"/>
          </a:xfrm>
        </p:spPr>
        <p:txBody>
          <a:bodyPr/>
          <a:lstStyle/>
          <a:p>
            <a:r>
              <a:rPr lang="en-US" dirty="0" smtClean="0"/>
              <a:t>Cartesian Product</a:t>
            </a:r>
            <a:endParaRPr lang="en-US" dirty="0"/>
          </a:p>
        </p:txBody>
      </p:sp>
      <p:sp>
        <p:nvSpPr>
          <p:cNvPr id="3" name="Content Placeholder 2"/>
          <p:cNvSpPr>
            <a:spLocks noGrp="1"/>
          </p:cNvSpPr>
          <p:nvPr>
            <p:ph idx="1"/>
          </p:nvPr>
        </p:nvSpPr>
        <p:spPr>
          <a:xfrm>
            <a:off x="381000" y="2133600"/>
            <a:ext cx="8305800" cy="4495800"/>
          </a:xfrm>
        </p:spPr>
        <p:txBody>
          <a:bodyPr>
            <a:normAutofit fontScale="55000" lnSpcReduction="20000"/>
          </a:bodyPr>
          <a:lstStyle/>
          <a:p>
            <a:pPr>
              <a:buNone/>
            </a:pPr>
            <a:r>
              <a:rPr lang="en-US" sz="4500" b="1" dirty="0" smtClean="0">
                <a:ea typeface="Cambria Math" pitchFamily="18" charset="0"/>
              </a:rPr>
              <a:t>   Definition</a:t>
            </a:r>
            <a:r>
              <a:rPr lang="en-US" sz="4500" dirty="0" smtClean="0">
                <a:ea typeface="Cambria Math" pitchFamily="18" charset="0"/>
              </a:rPr>
              <a:t>:  The </a:t>
            </a:r>
            <a:r>
              <a:rPr lang="en-US" sz="4500" i="1" dirty="0" smtClean="0">
                <a:ea typeface="Cambria Math" pitchFamily="18" charset="0"/>
              </a:rPr>
              <a:t>Cartesian Product </a:t>
            </a:r>
            <a:r>
              <a:rPr lang="en-US" sz="4500" dirty="0" smtClean="0">
                <a:ea typeface="Cambria Math" pitchFamily="18" charset="0"/>
              </a:rPr>
              <a:t>of two sets </a:t>
            </a:r>
            <a:r>
              <a:rPr lang="en-US" sz="4500" i="1" dirty="0" smtClean="0">
                <a:ea typeface="Cambria Math" pitchFamily="18" charset="0"/>
              </a:rPr>
              <a:t>A</a:t>
            </a:r>
            <a:r>
              <a:rPr lang="en-US" sz="4500" b="1" dirty="0" smtClean="0">
                <a:ea typeface="Cambria Math" pitchFamily="18" charset="0"/>
              </a:rPr>
              <a:t> </a:t>
            </a:r>
            <a:r>
              <a:rPr lang="en-US" sz="4500" dirty="0" smtClean="0">
                <a:ea typeface="Cambria Math" pitchFamily="18" charset="0"/>
              </a:rPr>
              <a:t>and </a:t>
            </a:r>
            <a:r>
              <a:rPr lang="en-US" sz="4500" i="1" dirty="0" smtClean="0">
                <a:ea typeface="Cambria Math" pitchFamily="18" charset="0"/>
              </a:rPr>
              <a:t>B</a:t>
            </a:r>
            <a:r>
              <a:rPr lang="en-US" sz="4500" dirty="0" smtClean="0">
                <a:ea typeface="Cambria Math" pitchFamily="18" charset="0"/>
              </a:rPr>
              <a:t>, denoted by   </a:t>
            </a:r>
            <a:r>
              <a:rPr lang="en-US" sz="4500" i="1" dirty="0" smtClean="0">
                <a:ea typeface="Cambria Math" pitchFamily="18" charset="0"/>
              </a:rPr>
              <a:t>A</a:t>
            </a:r>
            <a:r>
              <a:rPr lang="en-US" sz="4500" dirty="0" smtClean="0">
                <a:ea typeface="Cambria Math" pitchFamily="18" charset="0"/>
              </a:rPr>
              <a:t> × </a:t>
            </a:r>
            <a:r>
              <a:rPr lang="en-US" sz="4500" i="1" dirty="0" smtClean="0">
                <a:ea typeface="Cambria Math" pitchFamily="18" charset="0"/>
              </a:rPr>
              <a:t>B</a:t>
            </a:r>
            <a:r>
              <a:rPr lang="en-US" sz="4500" dirty="0" smtClean="0">
                <a:ea typeface="Cambria Math" pitchFamily="18" charset="0"/>
              </a:rPr>
              <a:t> is the set of ordered pairs (</a:t>
            </a:r>
            <a:r>
              <a:rPr lang="en-US" sz="4500" dirty="0" err="1" smtClean="0">
                <a:ea typeface="Cambria Math" pitchFamily="18" charset="0"/>
              </a:rPr>
              <a:t>a,b</a:t>
            </a:r>
            <a:r>
              <a:rPr lang="en-US" sz="4500" dirty="0" smtClean="0">
                <a:ea typeface="Cambria Math" pitchFamily="18" charset="0"/>
              </a:rPr>
              <a:t>) where    </a:t>
            </a:r>
            <a:r>
              <a:rPr lang="en-US" sz="4500" i="1" dirty="0" smtClean="0">
                <a:ea typeface="Cambria Math" pitchFamily="18" charset="0"/>
              </a:rPr>
              <a:t>a </a:t>
            </a:r>
            <a:r>
              <a:rPr lang="en-US" sz="4500"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and </a:t>
            </a:r>
            <a:r>
              <a:rPr lang="en-US" sz="4500" i="1" dirty="0" smtClean="0">
                <a:ea typeface="Cambria Math" pitchFamily="18" charset="0"/>
              </a:rPr>
              <a:t>b </a:t>
            </a:r>
            <a:r>
              <a:rPr lang="en-US" sz="4500" dirty="0" smtClean="0">
                <a:ea typeface="Cambria Math" pitchFamily="18" charset="0"/>
              </a:rPr>
              <a:t>∈ </a:t>
            </a:r>
            <a:r>
              <a:rPr lang="en-US" sz="4500" i="1" dirty="0" smtClean="0">
                <a:ea typeface="Cambria Math" pitchFamily="18" charset="0"/>
              </a:rPr>
              <a:t>B</a:t>
            </a:r>
            <a:r>
              <a:rPr lang="en-US" sz="4500" dirty="0" smtClean="0">
                <a:ea typeface="Cambria Math" pitchFamily="18" charset="0"/>
              </a:rPr>
              <a:t> .</a:t>
            </a:r>
          </a:p>
          <a:p>
            <a:pPr>
              <a:buNone/>
            </a:pPr>
            <a:endParaRPr lang="en-US" sz="4500" dirty="0" smtClean="0">
              <a:ea typeface="Cambria Math" pitchFamily="18" charset="0"/>
            </a:endParaRPr>
          </a:p>
          <a:p>
            <a:pPr>
              <a:buNone/>
            </a:pPr>
            <a:r>
              <a:rPr lang="en-US" sz="4500" b="1" dirty="0" smtClean="0">
                <a:ea typeface="Cambria Math" pitchFamily="18" charset="0"/>
              </a:rPr>
              <a:t>   Example</a:t>
            </a:r>
            <a:r>
              <a:rPr lang="en-US" sz="4500" dirty="0" smtClean="0">
                <a:ea typeface="Cambria Math" pitchFamily="18" charset="0"/>
              </a:rPr>
              <a:t>:</a:t>
            </a:r>
          </a:p>
          <a:p>
            <a:pPr>
              <a:buNone/>
            </a:pPr>
            <a:r>
              <a:rPr lang="en-US" sz="4500"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 {</a:t>
            </a:r>
            <a:r>
              <a:rPr lang="en-US" sz="4500" i="1" dirty="0" err="1" smtClean="0">
                <a:ea typeface="Cambria Math" pitchFamily="18" charset="0"/>
              </a:rPr>
              <a:t>a,b</a:t>
            </a:r>
            <a:r>
              <a:rPr lang="en-US" sz="4500" dirty="0" smtClean="0">
                <a:ea typeface="Cambria Math" pitchFamily="18" charset="0"/>
              </a:rPr>
              <a:t>}   </a:t>
            </a:r>
            <a:r>
              <a:rPr lang="en-US" sz="4500" i="1" dirty="0" smtClean="0">
                <a:ea typeface="Cambria Math" pitchFamily="18" charset="0"/>
              </a:rPr>
              <a:t>B</a:t>
            </a:r>
            <a:r>
              <a:rPr lang="en-US" sz="4500" dirty="0" smtClean="0">
                <a:ea typeface="Cambria Math" pitchFamily="18" charset="0"/>
              </a:rPr>
              <a:t> = {</a:t>
            </a:r>
            <a:r>
              <a:rPr lang="en-US" sz="4500" dirty="0" smtClean="0">
                <a:latin typeface="Cambria Math" pitchFamily="18" charset="0"/>
                <a:ea typeface="Cambria Math" pitchFamily="18" charset="0"/>
              </a:rPr>
              <a:t>1</a:t>
            </a:r>
            <a:r>
              <a:rPr lang="en-US" sz="4500" dirty="0" smtClean="0">
                <a:ea typeface="Cambria Math" pitchFamily="18" charset="0"/>
              </a:rPr>
              <a:t>,</a:t>
            </a:r>
            <a:r>
              <a:rPr lang="en-US" sz="4500" dirty="0" smtClean="0">
                <a:latin typeface="Cambria Math" pitchFamily="18" charset="0"/>
                <a:ea typeface="Cambria Math" pitchFamily="18" charset="0"/>
              </a:rPr>
              <a:t>2</a:t>
            </a:r>
            <a:r>
              <a:rPr lang="en-US" sz="4500" dirty="0" smtClean="0">
                <a:ea typeface="Cambria Math" pitchFamily="18" charset="0"/>
              </a:rPr>
              <a:t>,</a:t>
            </a:r>
            <a:r>
              <a:rPr lang="en-US" sz="4500" dirty="0" smtClean="0">
                <a:latin typeface="Cambria Math" pitchFamily="18" charset="0"/>
                <a:ea typeface="Cambria Math" pitchFamily="18" charset="0"/>
              </a:rPr>
              <a:t>3</a:t>
            </a:r>
            <a:r>
              <a:rPr lang="en-US" sz="4500" dirty="0" smtClean="0">
                <a:ea typeface="Cambria Math" pitchFamily="18" charset="0"/>
              </a:rPr>
              <a:t>}</a:t>
            </a:r>
          </a:p>
          <a:p>
            <a:pPr>
              <a:buNone/>
            </a:pPr>
            <a:r>
              <a:rPr lang="en-US" sz="4500"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 </a:t>
            </a:r>
            <a:r>
              <a:rPr lang="en-US" sz="4500" i="1" dirty="0" smtClean="0">
                <a:ea typeface="Cambria Math" pitchFamily="18" charset="0"/>
              </a:rPr>
              <a:t>B</a:t>
            </a:r>
            <a:r>
              <a:rPr lang="en-US" sz="4500" dirty="0" smtClean="0">
                <a:ea typeface="Cambria Math" pitchFamily="18" charset="0"/>
              </a:rPr>
              <a:t> = {(</a:t>
            </a:r>
            <a:r>
              <a:rPr lang="en-US" sz="4500" i="1" dirty="0" smtClean="0">
                <a:ea typeface="Cambria Math" pitchFamily="18" charset="0"/>
              </a:rPr>
              <a:t>a</a:t>
            </a:r>
            <a:r>
              <a:rPr lang="en-US" sz="4500" dirty="0" smtClean="0">
                <a:ea typeface="Cambria Math" pitchFamily="18" charset="0"/>
              </a:rPr>
              <a:t>,</a:t>
            </a:r>
            <a:r>
              <a:rPr lang="en-US" sz="4500" dirty="0" smtClean="0">
                <a:latin typeface="Cambria Math" pitchFamily="18" charset="0"/>
                <a:ea typeface="Cambria Math" pitchFamily="18" charset="0"/>
              </a:rPr>
              <a:t>1</a:t>
            </a:r>
            <a:r>
              <a:rPr lang="en-US" sz="4500" dirty="0" smtClean="0">
                <a:ea typeface="Cambria Math" pitchFamily="18" charset="0"/>
              </a:rPr>
              <a:t>),(</a:t>
            </a:r>
            <a:r>
              <a:rPr lang="en-US" sz="4500" i="1" dirty="0" smtClean="0">
                <a:ea typeface="Cambria Math" pitchFamily="18" charset="0"/>
              </a:rPr>
              <a:t>a</a:t>
            </a:r>
            <a:r>
              <a:rPr lang="en-US" sz="4500" dirty="0" smtClean="0">
                <a:ea typeface="Cambria Math" pitchFamily="18" charset="0"/>
              </a:rPr>
              <a:t>,</a:t>
            </a:r>
            <a:r>
              <a:rPr lang="en-US" sz="4500" dirty="0" smtClean="0">
                <a:latin typeface="Cambria Math" pitchFamily="18" charset="0"/>
                <a:ea typeface="Cambria Math" pitchFamily="18" charset="0"/>
              </a:rPr>
              <a:t>2</a:t>
            </a:r>
            <a:r>
              <a:rPr lang="en-US" sz="4500" dirty="0" smtClean="0">
                <a:ea typeface="Cambria Math" pitchFamily="18" charset="0"/>
              </a:rPr>
              <a:t>),(</a:t>
            </a:r>
            <a:r>
              <a:rPr lang="en-US" sz="4500" i="1" dirty="0" smtClean="0">
                <a:ea typeface="Cambria Math" pitchFamily="18" charset="0"/>
              </a:rPr>
              <a:t>a</a:t>
            </a:r>
            <a:r>
              <a:rPr lang="en-US" sz="4500" dirty="0" smtClean="0">
                <a:ea typeface="Cambria Math" pitchFamily="18" charset="0"/>
              </a:rPr>
              <a:t>,</a:t>
            </a:r>
            <a:r>
              <a:rPr lang="en-US" sz="4500" dirty="0" smtClean="0">
                <a:latin typeface="Cambria Math" pitchFamily="18" charset="0"/>
                <a:ea typeface="Cambria Math" pitchFamily="18" charset="0"/>
              </a:rPr>
              <a:t>3</a:t>
            </a:r>
            <a:r>
              <a:rPr lang="en-US" sz="4500" dirty="0" smtClean="0">
                <a:ea typeface="Cambria Math" pitchFamily="18" charset="0"/>
              </a:rPr>
              <a:t>), (</a:t>
            </a:r>
            <a:r>
              <a:rPr lang="en-US" sz="4500" i="1" dirty="0" smtClean="0">
                <a:ea typeface="Cambria Math" pitchFamily="18" charset="0"/>
              </a:rPr>
              <a:t>b</a:t>
            </a:r>
            <a:r>
              <a:rPr lang="en-US" sz="4500" dirty="0" smtClean="0">
                <a:ea typeface="Cambria Math" pitchFamily="18" charset="0"/>
              </a:rPr>
              <a:t>,</a:t>
            </a:r>
            <a:r>
              <a:rPr lang="en-US" sz="4500" dirty="0" smtClean="0">
                <a:latin typeface="Cambria Math" pitchFamily="18" charset="0"/>
                <a:ea typeface="Cambria Math" pitchFamily="18" charset="0"/>
              </a:rPr>
              <a:t>1</a:t>
            </a:r>
            <a:r>
              <a:rPr lang="en-US" sz="4500" dirty="0" smtClean="0">
                <a:ea typeface="Cambria Math" pitchFamily="18" charset="0"/>
              </a:rPr>
              <a:t>),(</a:t>
            </a:r>
            <a:r>
              <a:rPr lang="en-US" sz="4500" i="1" dirty="0" smtClean="0">
                <a:ea typeface="Cambria Math" pitchFamily="18" charset="0"/>
              </a:rPr>
              <a:t>b,</a:t>
            </a:r>
            <a:r>
              <a:rPr lang="en-US" sz="4500" dirty="0" smtClean="0">
                <a:latin typeface="Cambria Math" pitchFamily="18" charset="0"/>
                <a:ea typeface="Cambria Math" pitchFamily="18" charset="0"/>
              </a:rPr>
              <a:t>2</a:t>
            </a:r>
            <a:r>
              <a:rPr lang="en-US" sz="4500" dirty="0" smtClean="0">
                <a:ea typeface="Cambria Math" pitchFamily="18" charset="0"/>
              </a:rPr>
              <a:t>),(</a:t>
            </a:r>
            <a:r>
              <a:rPr lang="en-US" sz="4500" i="1" dirty="0" smtClean="0">
                <a:ea typeface="Cambria Math" pitchFamily="18" charset="0"/>
              </a:rPr>
              <a:t>b,</a:t>
            </a:r>
            <a:r>
              <a:rPr lang="en-US" sz="4500" dirty="0" smtClean="0">
                <a:latin typeface="Cambria Math" pitchFamily="18" charset="0"/>
                <a:ea typeface="Cambria Math" pitchFamily="18" charset="0"/>
              </a:rPr>
              <a:t>3</a:t>
            </a:r>
            <a:r>
              <a:rPr lang="en-US" sz="4500" dirty="0" smtClean="0">
                <a:ea typeface="Cambria Math" pitchFamily="18" charset="0"/>
              </a:rPr>
              <a:t>)}</a:t>
            </a:r>
          </a:p>
          <a:p>
            <a:pPr>
              <a:buNone/>
            </a:pPr>
            <a:endParaRPr lang="en-US" sz="4500" dirty="0" smtClean="0">
              <a:ea typeface="Cambria Math" pitchFamily="18" charset="0"/>
            </a:endParaRPr>
          </a:p>
          <a:p>
            <a:r>
              <a:rPr lang="en-US" sz="4500" b="1" dirty="0" smtClean="0">
                <a:ea typeface="Cambria Math" pitchFamily="18" charset="0"/>
              </a:rPr>
              <a:t>Definition</a:t>
            </a:r>
            <a:r>
              <a:rPr lang="en-US" sz="4500" dirty="0" smtClean="0">
                <a:ea typeface="Cambria Math" pitchFamily="18" charset="0"/>
              </a:rPr>
              <a:t>: A subset </a:t>
            </a:r>
            <a:r>
              <a:rPr lang="en-US" sz="4500" i="1" dirty="0" smtClean="0">
                <a:ea typeface="Cambria Math" pitchFamily="18" charset="0"/>
              </a:rPr>
              <a:t>R</a:t>
            </a:r>
            <a:r>
              <a:rPr lang="en-US" sz="4500" dirty="0" smtClean="0">
                <a:ea typeface="Cambria Math" pitchFamily="18" charset="0"/>
              </a:rPr>
              <a:t> of the Cartesian product</a:t>
            </a:r>
            <a:r>
              <a:rPr lang="en-US" sz="4500" b="1" dirty="0" smtClean="0">
                <a:ea typeface="Cambria Math" pitchFamily="18" charset="0"/>
              </a:rPr>
              <a:t> </a:t>
            </a:r>
            <a:r>
              <a:rPr lang="en-US" sz="4500" i="1" dirty="0" smtClean="0">
                <a:ea typeface="Cambria Math" pitchFamily="18" charset="0"/>
              </a:rPr>
              <a:t>A</a:t>
            </a:r>
            <a:r>
              <a:rPr lang="en-US" sz="4500" dirty="0" smtClean="0">
                <a:ea typeface="Cambria Math" pitchFamily="18" charset="0"/>
              </a:rPr>
              <a:t> × </a:t>
            </a:r>
            <a:r>
              <a:rPr lang="en-US" sz="4500" i="1" dirty="0" smtClean="0">
                <a:ea typeface="Cambria Math" pitchFamily="18" charset="0"/>
              </a:rPr>
              <a:t>B</a:t>
            </a:r>
            <a:r>
              <a:rPr lang="en-US" sz="4500" dirty="0" smtClean="0">
                <a:ea typeface="Cambria Math" pitchFamily="18" charset="0"/>
              </a:rPr>
              <a:t> is called a </a:t>
            </a:r>
            <a:r>
              <a:rPr lang="en-US" sz="4500" i="1" dirty="0" smtClean="0">
                <a:ea typeface="Cambria Math" pitchFamily="18" charset="0"/>
              </a:rPr>
              <a:t>relation </a:t>
            </a:r>
            <a:r>
              <a:rPr lang="en-US" sz="4500" dirty="0" smtClean="0">
                <a:ea typeface="Cambria Math" pitchFamily="18" charset="0"/>
              </a:rPr>
              <a:t>from the set A to the set B. </a:t>
            </a:r>
          </a:p>
          <a:p>
            <a:pPr>
              <a:buNone/>
            </a:pPr>
            <a:endParaRPr lang="en-US" dirty="0" smtClean="0"/>
          </a:p>
          <a:p>
            <a:pPr>
              <a:buNone/>
            </a:pPr>
            <a:r>
              <a:rPr lang="en-US" dirty="0" smtClean="0"/>
              <a:t>   </a:t>
            </a:r>
            <a:endParaRPr lang="en-US" i="1" dirty="0"/>
          </a:p>
        </p:txBody>
      </p:sp>
      <p:sp>
        <p:nvSpPr>
          <p:cNvPr id="9" name="Footer Placeholder 8"/>
          <p:cNvSpPr>
            <a:spLocks noGrp="1"/>
          </p:cNvSpPr>
          <p:nvPr>
            <p:ph type="ftr" sz="quarter" idx="11"/>
          </p:nvPr>
        </p:nvSpPr>
        <p:spPr/>
        <p:txBody>
          <a:bodyPr/>
          <a:lstStyle/>
          <a:p>
            <a:r>
              <a:rPr lang="en-US" smtClean="0"/>
              <a:t>DISCRETE STRUCTURES   UNIT-I</a:t>
            </a:r>
            <a:endParaRPr lang="en-US" dirty="0"/>
          </a:p>
        </p:txBody>
      </p:sp>
      <p:sp>
        <p:nvSpPr>
          <p:cNvPr id="7" name="Slide Number Placeholder 6"/>
          <p:cNvSpPr>
            <a:spLocks noGrp="1"/>
          </p:cNvSpPr>
          <p:nvPr>
            <p:ph type="sldNum" sz="quarter" idx="12"/>
          </p:nvPr>
        </p:nvSpPr>
        <p:spPr/>
        <p:txBody>
          <a:bodyPr/>
          <a:lstStyle/>
          <a:p>
            <a:pPr>
              <a:defRPr/>
            </a:pPr>
            <a:fld id="{0EFFCF1F-F02D-4594-A964-BA7CBAD841C0}" type="slidenum">
              <a:rPr lang="en-US" smtClean="0"/>
              <a:pPr>
                <a:defRPr/>
              </a:pPr>
              <a:t>70</a:t>
            </a:fld>
            <a:endParaRPr lang="en-US" dirty="0"/>
          </a:p>
        </p:txBody>
      </p:sp>
      <p:pic>
        <p:nvPicPr>
          <p:cNvPr id="8" name="Picture 7" descr="addin_tmp.png"/>
          <p:cNvPicPr>
            <a:picLocks noChangeAspect="1"/>
          </p:cNvPicPr>
          <p:nvPr>
            <p:custDataLst>
              <p:tags r:id="rId1"/>
            </p:custDataLst>
          </p:nvPr>
        </p:nvPicPr>
        <p:blipFill>
          <a:blip r:embed="rId3" cstate="print"/>
          <a:stretch>
            <a:fillRect/>
          </a:stretch>
        </p:blipFill>
        <p:spPr>
          <a:xfrm>
            <a:off x="3124200" y="2895600"/>
            <a:ext cx="5143500" cy="382905"/>
          </a:xfrm>
          <a:prstGeom prst="rect">
            <a:avLst/>
          </a:prstGeom>
        </p:spPr>
      </p:pic>
      <p:pic>
        <p:nvPicPr>
          <p:cNvPr id="5" name="Picture 4" descr="0206.jpg"/>
          <p:cNvPicPr>
            <a:picLocks noChangeAspect="1"/>
          </p:cNvPicPr>
          <p:nvPr/>
        </p:nvPicPr>
        <p:blipFill>
          <a:blip r:embed="rId4" cstate="print"/>
          <a:stretch>
            <a:fillRect/>
          </a:stretch>
        </p:blipFill>
        <p:spPr>
          <a:xfrm>
            <a:off x="5715000" y="381000"/>
            <a:ext cx="899160" cy="1042416"/>
          </a:xfrm>
          <a:prstGeom prst="rect">
            <a:avLst/>
          </a:prstGeom>
        </p:spPr>
      </p:pic>
      <p:sp>
        <p:nvSpPr>
          <p:cNvPr id="6" name="TextBox 5"/>
          <p:cNvSpPr txBox="1"/>
          <p:nvPr/>
        </p:nvSpPr>
        <p:spPr>
          <a:xfrm>
            <a:off x="7162800" y="457200"/>
            <a:ext cx="1752600" cy="646331"/>
          </a:xfrm>
          <a:prstGeom prst="rect">
            <a:avLst/>
          </a:prstGeom>
          <a:noFill/>
        </p:spPr>
        <p:txBody>
          <a:bodyPr wrap="square" rtlCol="0">
            <a:spAutoFit/>
          </a:bodyPr>
          <a:lstStyle/>
          <a:p>
            <a:r>
              <a:rPr lang="en-US" sz="1800" dirty="0" smtClean="0"/>
              <a:t>Ren</a:t>
            </a:r>
            <a:r>
              <a:rPr lang="en-US" sz="1800" dirty="0" smtClean="0">
                <a:latin typeface="Cambria Math"/>
                <a:ea typeface="Cambria Math"/>
              </a:rPr>
              <a:t>é Descartes (1596-1650)</a:t>
            </a:r>
          </a:p>
        </p:txBody>
      </p:sp>
    </p:spTree>
  </p:cSld>
  <p:clrMapOvr>
    <a:masterClrMapping/>
  </p:clrMapOvr>
  <p:transition>
    <p:sndAc>
      <p:endSnd/>
    </p:sndAc>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type="body" idx="4294967295"/>
          </p:nvPr>
        </p:nvSpPr>
        <p:spPr>
          <a:xfrm>
            <a:off x="-3175" y="228601"/>
            <a:ext cx="8842376" cy="1752600"/>
          </a:xfrm>
        </p:spPr>
        <p:txBody>
          <a:bodyPr/>
          <a:lstStyle/>
          <a:p>
            <a:pPr algn="ctr" eaLnBrk="1" hangingPunct="1">
              <a:buFont typeface="Wingdings" pitchFamily="2" charset="2"/>
              <a:buNone/>
            </a:pPr>
            <a:r>
              <a:rPr lang="en-US" altLang="en-US" u="sng" dirty="0" smtClean="0">
                <a:solidFill>
                  <a:srgbClr val="FF0000"/>
                </a:solidFill>
                <a:latin typeface="Times New Roman" pitchFamily="18" charset="0"/>
                <a:cs typeface="Times New Roman" pitchFamily="18" charset="0"/>
              </a:rPr>
              <a:t>Cartesian Product of Sets</a:t>
            </a:r>
            <a:r>
              <a:rPr lang="en-US" altLang="en-US" dirty="0" smtClean="0">
                <a:solidFill>
                  <a:srgbClr val="FF0000"/>
                </a:solidFill>
                <a:latin typeface="Times New Roman" pitchFamily="18" charset="0"/>
                <a:cs typeface="Times New Roman" pitchFamily="18" charset="0"/>
              </a:rPr>
              <a:t>: Given sets A and B, the Cartesian product represents the set of all ordered pairs from the elements of both sets.</a:t>
            </a:r>
          </a:p>
        </p:txBody>
      </p:sp>
      <p:sp>
        <p:nvSpPr>
          <p:cNvPr id="10" name="Rectangle 9"/>
          <p:cNvSpPr>
            <a:spLocks noChangeArrowheads="1"/>
          </p:cNvSpPr>
          <p:nvPr/>
        </p:nvSpPr>
        <p:spPr bwMode="auto">
          <a:xfrm>
            <a:off x="593725" y="4156075"/>
            <a:ext cx="118268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7030A0"/>
                </a:solidFill>
                <a:cs typeface="Times New Roman" pitchFamily="18" charset="0"/>
              </a:rPr>
              <a:t>(1, 6),</a:t>
            </a:r>
          </a:p>
        </p:txBody>
      </p:sp>
      <p:sp>
        <p:nvSpPr>
          <p:cNvPr id="11" name="Rectangle 10"/>
          <p:cNvSpPr>
            <a:spLocks noChangeArrowheads="1"/>
          </p:cNvSpPr>
          <p:nvPr/>
        </p:nvSpPr>
        <p:spPr bwMode="auto">
          <a:xfrm>
            <a:off x="2514600" y="2943225"/>
            <a:ext cx="2362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cs typeface="Times New Roman" pitchFamily="18" charset="0"/>
              </a:rPr>
              <a:t>A = {1, 5, 9}</a:t>
            </a:r>
          </a:p>
        </p:txBody>
      </p:sp>
      <p:sp>
        <p:nvSpPr>
          <p:cNvPr id="12" name="Rectangle 11"/>
          <p:cNvSpPr>
            <a:spLocks noChangeArrowheads="1"/>
          </p:cNvSpPr>
          <p:nvPr/>
        </p:nvSpPr>
        <p:spPr bwMode="auto">
          <a:xfrm>
            <a:off x="-3175" y="3581400"/>
            <a:ext cx="1336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0070C0"/>
                </a:solidFill>
                <a:cs typeface="Times New Roman" pitchFamily="18" charset="0"/>
                <a:sym typeface="Symbol" pitchFamily="18" charset="2"/>
              </a:rPr>
              <a:t>A  B</a:t>
            </a:r>
            <a:endParaRPr lang="en-US" altLang="en-US" sz="3200">
              <a:solidFill>
                <a:srgbClr val="0070C0"/>
              </a:solidFill>
              <a:cs typeface="Times New Roman" pitchFamily="18" charset="0"/>
            </a:endParaRPr>
          </a:p>
        </p:txBody>
      </p:sp>
      <p:sp>
        <p:nvSpPr>
          <p:cNvPr id="19" name="Rectangle 3"/>
          <p:cNvSpPr txBox="1">
            <a:spLocks noChangeArrowheads="1"/>
          </p:cNvSpPr>
          <p:nvPr/>
        </p:nvSpPr>
        <p:spPr bwMode="auto">
          <a:xfrm>
            <a:off x="-3175" y="2917825"/>
            <a:ext cx="25177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20000"/>
              </a:spcBef>
              <a:buFont typeface="Wingdings" pitchFamily="2" charset="2"/>
              <a:buNone/>
            </a:pPr>
            <a:r>
              <a:rPr lang="en-US" altLang="en-US" sz="3200">
                <a:cs typeface="Times New Roman" pitchFamily="18" charset="0"/>
              </a:rPr>
              <a:t>Find each set.</a:t>
            </a:r>
          </a:p>
        </p:txBody>
      </p:sp>
      <p:sp>
        <p:nvSpPr>
          <p:cNvPr id="13" name="Rectangle 3"/>
          <p:cNvSpPr txBox="1">
            <a:spLocks noChangeArrowheads="1"/>
          </p:cNvSpPr>
          <p:nvPr/>
        </p:nvSpPr>
        <p:spPr bwMode="auto">
          <a:xfrm>
            <a:off x="-3175" y="2286000"/>
            <a:ext cx="91440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20000"/>
              </a:spcBef>
              <a:buFont typeface="Wingdings" pitchFamily="2" charset="2"/>
              <a:buNone/>
            </a:pPr>
            <a:r>
              <a:rPr lang="en-US" altLang="en-US" sz="3200" dirty="0">
                <a:solidFill>
                  <a:srgbClr val="FF0000"/>
                </a:solidFill>
                <a:cs typeface="Times New Roman" pitchFamily="18" charset="0"/>
              </a:rPr>
              <a:t>A </a:t>
            </a:r>
            <a:r>
              <a:rPr lang="en-US" altLang="en-US" sz="3200" dirty="0">
                <a:solidFill>
                  <a:srgbClr val="FF0000"/>
                </a:solidFill>
                <a:cs typeface="Times New Roman" pitchFamily="18" charset="0"/>
                <a:sym typeface="Symbol" pitchFamily="18" charset="2"/>
              </a:rPr>
              <a:t> B = {(a, b) | a  A and b  B}</a:t>
            </a:r>
            <a:endParaRPr lang="en-US" altLang="en-US" sz="3200" dirty="0">
              <a:solidFill>
                <a:srgbClr val="FF0000"/>
              </a:solidFill>
              <a:cs typeface="Times New Roman" pitchFamily="18" charset="0"/>
            </a:endParaRPr>
          </a:p>
        </p:txBody>
      </p:sp>
      <p:sp>
        <p:nvSpPr>
          <p:cNvPr id="15" name="Rectangle 14"/>
          <p:cNvSpPr>
            <a:spLocks noChangeArrowheads="1"/>
          </p:cNvSpPr>
          <p:nvPr/>
        </p:nvSpPr>
        <p:spPr bwMode="auto">
          <a:xfrm>
            <a:off x="5410200" y="2943225"/>
            <a:ext cx="198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cs typeface="Times New Roman" pitchFamily="18" charset="0"/>
              </a:rPr>
              <a:t>B = {6,7}</a:t>
            </a:r>
          </a:p>
        </p:txBody>
      </p:sp>
      <p:sp>
        <p:nvSpPr>
          <p:cNvPr id="18" name="Rectangle 17"/>
          <p:cNvSpPr>
            <a:spLocks noChangeArrowheads="1"/>
          </p:cNvSpPr>
          <p:nvPr/>
        </p:nvSpPr>
        <p:spPr bwMode="auto">
          <a:xfrm>
            <a:off x="1749425" y="4165600"/>
            <a:ext cx="118268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dirty="0">
                <a:solidFill>
                  <a:srgbClr val="7030A0"/>
                </a:solidFill>
                <a:cs typeface="Times New Roman" pitchFamily="18" charset="0"/>
              </a:rPr>
              <a:t>(1, 7),</a:t>
            </a:r>
          </a:p>
        </p:txBody>
      </p:sp>
      <p:sp>
        <p:nvSpPr>
          <p:cNvPr id="20" name="Rectangle 19"/>
          <p:cNvSpPr>
            <a:spLocks noChangeArrowheads="1"/>
          </p:cNvSpPr>
          <p:nvPr/>
        </p:nvSpPr>
        <p:spPr bwMode="auto">
          <a:xfrm>
            <a:off x="2932113" y="4156075"/>
            <a:ext cx="11826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7030A0"/>
                </a:solidFill>
                <a:cs typeface="Times New Roman" pitchFamily="18" charset="0"/>
              </a:rPr>
              <a:t>(5, 6),</a:t>
            </a:r>
          </a:p>
        </p:txBody>
      </p:sp>
      <p:sp>
        <p:nvSpPr>
          <p:cNvPr id="21" name="Rectangle 20"/>
          <p:cNvSpPr>
            <a:spLocks noChangeArrowheads="1"/>
          </p:cNvSpPr>
          <p:nvPr/>
        </p:nvSpPr>
        <p:spPr bwMode="auto">
          <a:xfrm>
            <a:off x="4114800" y="4165600"/>
            <a:ext cx="118268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7030A0"/>
                </a:solidFill>
                <a:cs typeface="Times New Roman" pitchFamily="18" charset="0"/>
              </a:rPr>
              <a:t>(5, 7),</a:t>
            </a:r>
          </a:p>
        </p:txBody>
      </p:sp>
      <p:sp>
        <p:nvSpPr>
          <p:cNvPr id="22" name="Rectangle 21"/>
          <p:cNvSpPr>
            <a:spLocks noChangeArrowheads="1"/>
          </p:cNvSpPr>
          <p:nvPr/>
        </p:nvSpPr>
        <p:spPr bwMode="auto">
          <a:xfrm>
            <a:off x="5218113" y="4165600"/>
            <a:ext cx="11826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7030A0"/>
                </a:solidFill>
                <a:cs typeface="Times New Roman" pitchFamily="18" charset="0"/>
              </a:rPr>
              <a:t>(9, 6),</a:t>
            </a:r>
          </a:p>
        </p:txBody>
      </p:sp>
      <p:sp>
        <p:nvSpPr>
          <p:cNvPr id="23" name="Rectangle 22"/>
          <p:cNvSpPr>
            <a:spLocks noChangeArrowheads="1"/>
          </p:cNvSpPr>
          <p:nvPr/>
        </p:nvSpPr>
        <p:spPr bwMode="auto">
          <a:xfrm>
            <a:off x="6400800" y="4165600"/>
            <a:ext cx="118268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7030A0"/>
                </a:solidFill>
                <a:cs typeface="Times New Roman" pitchFamily="18" charset="0"/>
              </a:rPr>
              <a:t>(9, 7)</a:t>
            </a:r>
          </a:p>
        </p:txBody>
      </p:sp>
      <p:sp>
        <p:nvSpPr>
          <p:cNvPr id="24" name="Rectangle 23"/>
          <p:cNvSpPr>
            <a:spLocks noChangeArrowheads="1"/>
          </p:cNvSpPr>
          <p:nvPr/>
        </p:nvSpPr>
        <p:spPr bwMode="auto">
          <a:xfrm>
            <a:off x="258763" y="4156075"/>
            <a:ext cx="4064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7030A0"/>
                </a:solidFill>
                <a:cs typeface="Times New Roman" pitchFamily="18" charset="0"/>
              </a:rPr>
              <a:t>{</a:t>
            </a:r>
          </a:p>
        </p:txBody>
      </p:sp>
      <p:sp>
        <p:nvSpPr>
          <p:cNvPr id="25" name="Rectangle 24"/>
          <p:cNvSpPr>
            <a:spLocks noChangeArrowheads="1"/>
          </p:cNvSpPr>
          <p:nvPr/>
        </p:nvSpPr>
        <p:spPr bwMode="auto">
          <a:xfrm>
            <a:off x="7392988" y="4165600"/>
            <a:ext cx="381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7030A0"/>
                </a:solidFill>
                <a:cs typeface="Times New Roman" pitchFamily="18" charset="0"/>
              </a:rPr>
              <a:t>}</a:t>
            </a:r>
          </a:p>
        </p:txBody>
      </p:sp>
      <p:sp>
        <p:nvSpPr>
          <p:cNvPr id="26" name="Rectangle 25"/>
          <p:cNvSpPr>
            <a:spLocks noChangeArrowheads="1"/>
          </p:cNvSpPr>
          <p:nvPr/>
        </p:nvSpPr>
        <p:spPr bwMode="auto">
          <a:xfrm>
            <a:off x="593725" y="5476875"/>
            <a:ext cx="11826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7030A0"/>
                </a:solidFill>
                <a:cs typeface="Times New Roman" pitchFamily="18" charset="0"/>
              </a:rPr>
              <a:t>(6, 1),</a:t>
            </a:r>
          </a:p>
        </p:txBody>
      </p:sp>
      <p:sp>
        <p:nvSpPr>
          <p:cNvPr id="27" name="Rectangle 26"/>
          <p:cNvSpPr>
            <a:spLocks noChangeArrowheads="1"/>
          </p:cNvSpPr>
          <p:nvPr/>
        </p:nvSpPr>
        <p:spPr bwMode="auto">
          <a:xfrm>
            <a:off x="-3175" y="4902200"/>
            <a:ext cx="1336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dirty="0">
                <a:solidFill>
                  <a:srgbClr val="0070C0"/>
                </a:solidFill>
                <a:cs typeface="Times New Roman" pitchFamily="18" charset="0"/>
                <a:sym typeface="Symbol" pitchFamily="18" charset="2"/>
              </a:rPr>
              <a:t>B  A</a:t>
            </a:r>
            <a:endParaRPr lang="en-US" altLang="en-US" sz="3200" dirty="0">
              <a:solidFill>
                <a:srgbClr val="0070C0"/>
              </a:solidFill>
              <a:cs typeface="Times New Roman" pitchFamily="18" charset="0"/>
            </a:endParaRPr>
          </a:p>
        </p:txBody>
      </p:sp>
      <p:sp>
        <p:nvSpPr>
          <p:cNvPr id="28" name="Rectangle 27"/>
          <p:cNvSpPr>
            <a:spLocks noChangeArrowheads="1"/>
          </p:cNvSpPr>
          <p:nvPr/>
        </p:nvSpPr>
        <p:spPr bwMode="auto">
          <a:xfrm>
            <a:off x="1749425" y="5486400"/>
            <a:ext cx="11826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dirty="0">
                <a:solidFill>
                  <a:srgbClr val="7030A0"/>
                </a:solidFill>
                <a:cs typeface="Times New Roman" pitchFamily="18" charset="0"/>
              </a:rPr>
              <a:t>(6, 5),</a:t>
            </a:r>
          </a:p>
        </p:txBody>
      </p:sp>
      <p:sp>
        <p:nvSpPr>
          <p:cNvPr id="29" name="Rectangle 28"/>
          <p:cNvSpPr>
            <a:spLocks noChangeArrowheads="1"/>
          </p:cNvSpPr>
          <p:nvPr/>
        </p:nvSpPr>
        <p:spPr bwMode="auto">
          <a:xfrm>
            <a:off x="2932113" y="5476875"/>
            <a:ext cx="11826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7030A0"/>
                </a:solidFill>
                <a:cs typeface="Times New Roman" pitchFamily="18" charset="0"/>
              </a:rPr>
              <a:t>(6, 9),</a:t>
            </a:r>
          </a:p>
        </p:txBody>
      </p:sp>
      <p:sp>
        <p:nvSpPr>
          <p:cNvPr id="30" name="Rectangle 29"/>
          <p:cNvSpPr>
            <a:spLocks noChangeArrowheads="1"/>
          </p:cNvSpPr>
          <p:nvPr/>
        </p:nvSpPr>
        <p:spPr bwMode="auto">
          <a:xfrm>
            <a:off x="4114800" y="5486400"/>
            <a:ext cx="11826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7030A0"/>
                </a:solidFill>
                <a:cs typeface="Times New Roman" pitchFamily="18" charset="0"/>
              </a:rPr>
              <a:t>(7, 1),</a:t>
            </a:r>
          </a:p>
        </p:txBody>
      </p:sp>
      <p:sp>
        <p:nvSpPr>
          <p:cNvPr id="31" name="Rectangle 30"/>
          <p:cNvSpPr>
            <a:spLocks noChangeArrowheads="1"/>
          </p:cNvSpPr>
          <p:nvPr/>
        </p:nvSpPr>
        <p:spPr bwMode="auto">
          <a:xfrm>
            <a:off x="5218113" y="5486400"/>
            <a:ext cx="11826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7030A0"/>
                </a:solidFill>
                <a:cs typeface="Times New Roman" pitchFamily="18" charset="0"/>
              </a:rPr>
              <a:t>(7, 5),</a:t>
            </a:r>
          </a:p>
        </p:txBody>
      </p:sp>
      <p:sp>
        <p:nvSpPr>
          <p:cNvPr id="32" name="Rectangle 31"/>
          <p:cNvSpPr>
            <a:spLocks noChangeArrowheads="1"/>
          </p:cNvSpPr>
          <p:nvPr/>
        </p:nvSpPr>
        <p:spPr bwMode="auto">
          <a:xfrm>
            <a:off x="6400800" y="5486400"/>
            <a:ext cx="11826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7030A0"/>
                </a:solidFill>
                <a:cs typeface="Times New Roman" pitchFamily="18" charset="0"/>
              </a:rPr>
              <a:t>(7, 9)</a:t>
            </a:r>
          </a:p>
        </p:txBody>
      </p:sp>
      <p:sp>
        <p:nvSpPr>
          <p:cNvPr id="33" name="Rectangle 32"/>
          <p:cNvSpPr>
            <a:spLocks noChangeArrowheads="1"/>
          </p:cNvSpPr>
          <p:nvPr/>
        </p:nvSpPr>
        <p:spPr bwMode="auto">
          <a:xfrm>
            <a:off x="258763" y="5476875"/>
            <a:ext cx="40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7030A0"/>
                </a:solidFill>
                <a:cs typeface="Times New Roman" pitchFamily="18" charset="0"/>
              </a:rPr>
              <a:t>{</a:t>
            </a:r>
          </a:p>
        </p:txBody>
      </p:sp>
      <p:sp>
        <p:nvSpPr>
          <p:cNvPr id="34" name="Rectangle 33"/>
          <p:cNvSpPr>
            <a:spLocks noChangeArrowheads="1"/>
          </p:cNvSpPr>
          <p:nvPr/>
        </p:nvSpPr>
        <p:spPr bwMode="auto">
          <a:xfrm>
            <a:off x="7392988" y="5486400"/>
            <a:ext cx="381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lvl="1" eaLnBrk="1" hangingPunct="1"/>
            <a:r>
              <a:rPr lang="en-US" altLang="en-US" sz="3200">
                <a:solidFill>
                  <a:srgbClr val="7030A0"/>
                </a:solidFill>
                <a:cs typeface="Times New Roman" pitchFamily="18" charset="0"/>
              </a:rPr>
              <a:t>}</a:t>
            </a:r>
          </a:p>
        </p:txBody>
      </p:sp>
    </p:spTree>
    <p:extLst>
      <p:ext uri="{BB962C8B-B14F-4D97-AF65-F5344CB8AC3E}">
        <p14:creationId xmlns:p14="http://schemas.microsoft.com/office/powerpoint/2010/main" val="2373570772"/>
      </p:ext>
    </p:extLst>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1"/>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autoUpdateAnimBg="0"/>
      <p:bldP spid="10" grpId="0"/>
      <p:bldP spid="11" grpId="0"/>
      <p:bldP spid="12" grpId="0"/>
      <p:bldP spid="19" grpId="0" build="p" bldLvl="2" autoUpdateAnimBg="0"/>
      <p:bldP spid="13" grpId="0" build="p" bldLvl="2" autoUpdateAnimBg="0"/>
      <p:bldP spid="15"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459662" cy="1385887"/>
          </a:xfrm>
        </p:spPr>
        <p:txBody>
          <a:bodyPr/>
          <a:lstStyle/>
          <a:p>
            <a:r>
              <a:rPr lang="en-US" dirty="0" smtClean="0"/>
              <a:t>Generalized Cartesian Product </a:t>
            </a:r>
            <a:endParaRPr lang="en-US" dirty="0"/>
          </a:p>
        </p:txBody>
      </p:sp>
      <p:sp>
        <p:nvSpPr>
          <p:cNvPr id="3" name="Content Placeholder 2"/>
          <p:cNvSpPr>
            <a:spLocks noGrp="1"/>
          </p:cNvSpPr>
          <p:nvPr>
            <p:ph idx="1"/>
          </p:nvPr>
        </p:nvSpPr>
        <p:spPr>
          <a:xfrm>
            <a:off x="609600" y="2057399"/>
            <a:ext cx="8345488" cy="4075113"/>
          </a:xfrm>
        </p:spPr>
        <p:txBody>
          <a:bodyPr>
            <a:normAutofit fontScale="70000" lnSpcReduction="20000"/>
          </a:bodyPr>
          <a:lstStyle/>
          <a:p>
            <a:pPr>
              <a:buNone/>
            </a:pPr>
            <a:r>
              <a:rPr lang="en-US" dirty="0" smtClean="0"/>
              <a:t>   </a:t>
            </a:r>
            <a:r>
              <a:rPr lang="en-US" b="1" dirty="0" smtClean="0"/>
              <a:t>Definition</a:t>
            </a:r>
            <a:r>
              <a:rPr lang="en-US" dirty="0" smtClean="0"/>
              <a:t>: The </a:t>
            </a:r>
            <a:r>
              <a:rPr lang="en-US" dirty="0" err="1" smtClean="0"/>
              <a:t>cartesian</a:t>
            </a:r>
            <a:r>
              <a:rPr lang="en-US" dirty="0" smtClean="0"/>
              <a:t> products of the sets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t>, denoted by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 </a:t>
            </a:r>
            <a:r>
              <a:rPr lang="en-US" dirty="0" smtClean="0">
                <a:latin typeface="Cambria Math" pitchFamily="18" charset="0"/>
                <a:ea typeface="Cambria Math" pitchFamily="18" charset="0"/>
              </a:rPr>
              <a:t>×</a:t>
            </a:r>
            <a:r>
              <a:rPr lang="en-US" b="1"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latin typeface="Cambria Math" pitchFamily="18" charset="0"/>
                <a:ea typeface="Cambria Math" pitchFamily="18" charset="0"/>
              </a:rPr>
              <a:t> , </a:t>
            </a:r>
            <a:r>
              <a:rPr lang="en-US" dirty="0" smtClean="0"/>
              <a:t>is the set of ordered           </a:t>
            </a:r>
            <a:r>
              <a:rPr lang="en-US" i="1" dirty="0" smtClean="0"/>
              <a:t>n</a:t>
            </a:r>
            <a:r>
              <a:rPr lang="en-US" dirty="0" smtClean="0"/>
              <a:t>-</a:t>
            </a:r>
            <a:r>
              <a:rPr lang="en-US" dirty="0" err="1" smtClean="0"/>
              <a:t>tuples</a:t>
            </a:r>
            <a:r>
              <a:rPr lang="en-US" dirty="0" smtClean="0"/>
              <a:t>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t>)  where   </a:t>
            </a:r>
            <a:r>
              <a:rPr lang="en-US" i="1" dirty="0" err="1" smtClean="0">
                <a:latin typeface="Cambria Math" pitchFamily="18" charset="0"/>
                <a:ea typeface="Cambria Math" pitchFamily="18" charset="0"/>
              </a:rPr>
              <a:t>a</a:t>
            </a:r>
            <a:r>
              <a:rPr lang="en-US" i="1" baseline="-25000" dirty="0" err="1" smtClean="0">
                <a:latin typeface="Cambria Math" pitchFamily="18" charset="0"/>
                <a:ea typeface="Cambria Math" pitchFamily="18" charset="0"/>
              </a:rPr>
              <a:t>i</a:t>
            </a:r>
            <a:r>
              <a:rPr lang="en-US" dirty="0" smtClean="0"/>
              <a:t>   belongs to </a:t>
            </a:r>
            <a:r>
              <a:rPr lang="en-US" i="1"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i</a:t>
            </a:r>
            <a:r>
              <a:rPr lang="en-US" dirty="0" smtClean="0"/>
              <a:t>                   for </a:t>
            </a:r>
            <a:r>
              <a:rPr lang="en-US" i="1" dirty="0" err="1" smtClean="0"/>
              <a:t>i</a:t>
            </a:r>
            <a:r>
              <a:rPr lang="en-US" dirty="0" smtClean="0"/>
              <a:t> = </a:t>
            </a:r>
            <a:r>
              <a:rPr lang="en-US" dirty="0" smtClean="0">
                <a:latin typeface="Cambria Math" pitchFamily="18" charset="0"/>
                <a:ea typeface="Cambria Math" pitchFamily="18" charset="0"/>
              </a:rPr>
              <a:t>1</a:t>
            </a:r>
            <a:r>
              <a:rPr lang="en-US" dirty="0" smtClean="0"/>
              <a:t>, … </a:t>
            </a:r>
            <a:r>
              <a:rPr lang="en-US" i="1" dirty="0" smtClean="0">
                <a:latin typeface="Cambria Math" pitchFamily="18" charset="0"/>
                <a:ea typeface="Cambria Math" pitchFamily="18" charset="0"/>
              </a:rPr>
              <a:t>n</a:t>
            </a:r>
            <a:r>
              <a:rPr lang="en-US" dirty="0" smtClean="0"/>
              <a:t>. </a:t>
            </a:r>
          </a:p>
          <a:p>
            <a:endParaRPr lang="en-US" dirty="0" smtClean="0"/>
          </a:p>
          <a:p>
            <a:endParaRPr lang="en-US" dirty="0" smtClean="0"/>
          </a:p>
          <a:p>
            <a:endParaRPr lang="en-US" dirty="0" smtClean="0"/>
          </a:p>
          <a:p>
            <a:pPr>
              <a:buNone/>
            </a:pPr>
            <a:r>
              <a:rPr lang="en-US" b="1" dirty="0" smtClean="0"/>
              <a:t>  Example</a:t>
            </a:r>
            <a:r>
              <a:rPr lang="en-US" dirty="0" smtClean="0"/>
              <a:t>: What is </a:t>
            </a:r>
            <a:r>
              <a:rPr lang="en-US" i="1" dirty="0" smtClean="0"/>
              <a:t>A</a:t>
            </a:r>
            <a:r>
              <a:rPr lang="en-US" dirty="0" smtClean="0">
                <a:latin typeface="Cambria Math" pitchFamily="18" charset="0"/>
                <a:ea typeface="Cambria Math" pitchFamily="18" charset="0"/>
              </a:rPr>
              <a:t> ×</a:t>
            </a:r>
            <a:r>
              <a:rPr lang="en-US" b="1" dirty="0" smtClean="0"/>
              <a:t> </a:t>
            </a:r>
            <a:r>
              <a:rPr lang="en-US" i="1" dirty="0" smtClean="0"/>
              <a:t>B</a:t>
            </a:r>
            <a:r>
              <a:rPr lang="en-US" b="1" dirty="0" smtClean="0"/>
              <a:t> </a:t>
            </a:r>
            <a:r>
              <a:rPr lang="en-US" dirty="0" smtClean="0">
                <a:latin typeface="Cambria Math" pitchFamily="18" charset="0"/>
                <a:ea typeface="Cambria Math" pitchFamily="18" charset="0"/>
              </a:rPr>
              <a:t>×</a:t>
            </a:r>
            <a:r>
              <a:rPr lang="en-US" b="1" dirty="0" smtClean="0"/>
              <a:t> </a:t>
            </a:r>
            <a:r>
              <a:rPr lang="en-US" dirty="0" smtClean="0"/>
              <a:t>C</a:t>
            </a:r>
            <a:r>
              <a:rPr lang="en-US" b="1" dirty="0" smtClean="0"/>
              <a:t> </a:t>
            </a:r>
            <a:r>
              <a:rPr lang="en-US" dirty="0" smtClean="0"/>
              <a:t>where </a:t>
            </a:r>
            <a:r>
              <a:rPr lang="en-US" i="1" dirty="0" smtClean="0"/>
              <a:t>A</a:t>
            </a:r>
            <a:r>
              <a:rPr lang="en-US" dirty="0" smtClean="0"/>
              <a:t> = {</a:t>
            </a:r>
            <a:r>
              <a:rPr lang="en-US" dirty="0" smtClean="0">
                <a:latin typeface="Cambria Math" pitchFamily="18" charset="0"/>
                <a:ea typeface="Cambria Math" pitchFamily="18" charset="0"/>
              </a:rPr>
              <a:t>0,1</a:t>
            </a:r>
            <a:r>
              <a:rPr lang="en-US" dirty="0" smtClean="0"/>
              <a:t>}, </a:t>
            </a:r>
            <a:r>
              <a:rPr lang="en-US" i="1" dirty="0" smtClean="0"/>
              <a:t>B</a:t>
            </a:r>
            <a:r>
              <a:rPr lang="en-US" dirty="0" smtClean="0"/>
              <a:t> = {</a:t>
            </a:r>
            <a:r>
              <a:rPr lang="en-US" dirty="0" smtClean="0">
                <a:latin typeface="Cambria Math" pitchFamily="18" charset="0"/>
                <a:ea typeface="Cambria Math" pitchFamily="18" charset="0"/>
              </a:rPr>
              <a:t>1,2</a:t>
            </a:r>
            <a:r>
              <a:rPr lang="en-US" dirty="0" smtClean="0"/>
              <a:t>} and</a:t>
            </a:r>
          </a:p>
          <a:p>
            <a:pPr>
              <a:buNone/>
            </a:pPr>
            <a:r>
              <a:rPr lang="en-US" dirty="0" smtClean="0"/>
              <a:t> </a:t>
            </a:r>
            <a:r>
              <a:rPr lang="en-US" i="1" dirty="0" smtClean="0"/>
              <a:t>C</a:t>
            </a:r>
            <a:r>
              <a:rPr lang="en-US" dirty="0" smtClean="0"/>
              <a:t> = {</a:t>
            </a:r>
            <a:r>
              <a:rPr lang="en-US" dirty="0" smtClean="0">
                <a:latin typeface="Cambria Math" pitchFamily="18" charset="0"/>
                <a:ea typeface="Cambria Math" pitchFamily="18" charset="0"/>
              </a:rPr>
              <a:t>0,1,2</a:t>
            </a:r>
            <a:r>
              <a:rPr lang="en-US" dirty="0" smtClean="0"/>
              <a:t>}</a:t>
            </a:r>
            <a:endParaRPr lang="en-US" b="1" dirty="0" smtClean="0"/>
          </a:p>
          <a:p>
            <a:pPr>
              <a:buNone/>
            </a:pPr>
            <a:r>
              <a:rPr lang="en-US" b="1" dirty="0" smtClean="0"/>
              <a:t>  Solution: </a:t>
            </a:r>
            <a:r>
              <a:rPr lang="en-US" i="1" dirty="0" smtClean="0"/>
              <a:t>A</a:t>
            </a:r>
            <a:r>
              <a:rPr lang="en-US" dirty="0" smtClean="0">
                <a:latin typeface="Cambria Math" pitchFamily="18" charset="0"/>
                <a:ea typeface="Cambria Math" pitchFamily="18" charset="0"/>
              </a:rPr>
              <a:t> ×</a:t>
            </a:r>
            <a:r>
              <a:rPr lang="en-US" b="1" dirty="0" smtClean="0"/>
              <a:t> </a:t>
            </a:r>
            <a:r>
              <a:rPr lang="en-US" i="1" dirty="0" smtClean="0"/>
              <a:t>B</a:t>
            </a:r>
            <a:r>
              <a:rPr lang="en-US" b="1" dirty="0" smtClean="0"/>
              <a:t> </a:t>
            </a:r>
            <a:r>
              <a:rPr lang="en-US" dirty="0" smtClean="0">
                <a:latin typeface="Cambria Math" pitchFamily="18" charset="0"/>
                <a:ea typeface="Cambria Math" pitchFamily="18" charset="0"/>
              </a:rPr>
              <a:t>×</a:t>
            </a:r>
            <a:r>
              <a:rPr lang="en-US" b="1" dirty="0" smtClean="0"/>
              <a:t> </a:t>
            </a:r>
            <a:r>
              <a:rPr lang="en-US" dirty="0" smtClean="0"/>
              <a:t>C</a:t>
            </a:r>
            <a:r>
              <a:rPr lang="en-US" b="1" dirty="0" smtClean="0"/>
              <a:t> = </a:t>
            </a:r>
            <a:r>
              <a:rPr lang="en-US" dirty="0" smtClean="0"/>
              <a:t>{(</a:t>
            </a:r>
            <a:r>
              <a:rPr lang="en-US" dirty="0" smtClean="0">
                <a:latin typeface="Cambria Math" pitchFamily="18" charset="0"/>
                <a:ea typeface="Cambria Math" pitchFamily="18" charset="0"/>
              </a:rPr>
              <a:t>0,1,0</a:t>
            </a:r>
            <a:r>
              <a:rPr lang="en-US" dirty="0" smtClean="0"/>
              <a:t>), (</a:t>
            </a:r>
            <a:r>
              <a:rPr lang="en-US" dirty="0" smtClean="0">
                <a:latin typeface="Cambria Math" pitchFamily="18" charset="0"/>
                <a:ea typeface="Cambria Math" pitchFamily="18" charset="0"/>
              </a:rPr>
              <a:t>0,1,1</a:t>
            </a:r>
            <a:r>
              <a:rPr lang="en-US" dirty="0" smtClean="0"/>
              <a:t>), (</a:t>
            </a:r>
            <a:r>
              <a:rPr lang="en-US" dirty="0" smtClean="0">
                <a:latin typeface="Cambria Math" pitchFamily="18" charset="0"/>
                <a:ea typeface="Cambria Math" pitchFamily="18" charset="0"/>
              </a:rPr>
              <a:t>0,1,2</a:t>
            </a:r>
            <a:r>
              <a:rPr lang="en-US" dirty="0" smtClean="0"/>
              <a:t>),(</a:t>
            </a:r>
            <a:r>
              <a:rPr lang="en-US" dirty="0" smtClean="0">
                <a:latin typeface="Cambria Math" pitchFamily="18" charset="0"/>
                <a:ea typeface="Cambria Math" pitchFamily="18" charset="0"/>
              </a:rPr>
              <a:t>0,2,0</a:t>
            </a:r>
            <a:r>
              <a:rPr lang="en-US" dirty="0" smtClean="0"/>
              <a:t>), (</a:t>
            </a:r>
            <a:r>
              <a:rPr lang="en-US" dirty="0" smtClean="0">
                <a:latin typeface="Cambria Math" pitchFamily="18" charset="0"/>
                <a:ea typeface="Cambria Math" pitchFamily="18" charset="0"/>
              </a:rPr>
              <a:t>0,2,1</a:t>
            </a:r>
            <a:r>
              <a:rPr lang="en-US" dirty="0" smtClean="0"/>
              <a:t>), (</a:t>
            </a:r>
            <a:r>
              <a:rPr lang="en-US" dirty="0" smtClean="0">
                <a:latin typeface="Cambria Math" pitchFamily="18" charset="0"/>
                <a:ea typeface="Cambria Math" pitchFamily="18" charset="0"/>
              </a:rPr>
              <a:t>0,2,2</a:t>
            </a:r>
            <a:r>
              <a:rPr lang="en-US" dirty="0" smtClean="0"/>
              <a:t>),(</a:t>
            </a:r>
            <a:r>
              <a:rPr lang="en-US" dirty="0" smtClean="0">
                <a:latin typeface="Cambria Math" pitchFamily="18" charset="0"/>
                <a:ea typeface="Cambria Math" pitchFamily="18" charset="0"/>
              </a:rPr>
              <a:t>1,1,0</a:t>
            </a:r>
            <a:r>
              <a:rPr lang="en-US" dirty="0" smtClean="0"/>
              <a:t>), (</a:t>
            </a:r>
            <a:r>
              <a:rPr lang="en-US" dirty="0" smtClean="0">
                <a:latin typeface="Cambria Math" pitchFamily="18" charset="0"/>
                <a:ea typeface="Cambria Math" pitchFamily="18" charset="0"/>
              </a:rPr>
              <a:t>1,1,1</a:t>
            </a:r>
            <a:r>
              <a:rPr lang="en-US" dirty="0" smtClean="0"/>
              <a:t>), (</a:t>
            </a:r>
            <a:r>
              <a:rPr lang="en-US" dirty="0" smtClean="0">
                <a:latin typeface="Cambria Math" pitchFamily="18" charset="0"/>
                <a:ea typeface="Cambria Math" pitchFamily="18" charset="0"/>
              </a:rPr>
              <a:t>1,1,2</a:t>
            </a:r>
            <a:r>
              <a:rPr lang="en-US" dirty="0" smtClean="0"/>
              <a:t>), (</a:t>
            </a:r>
            <a:r>
              <a:rPr lang="en-US" dirty="0" smtClean="0">
                <a:latin typeface="Cambria Math" pitchFamily="18" charset="0"/>
                <a:ea typeface="Cambria Math" pitchFamily="18" charset="0"/>
              </a:rPr>
              <a:t>1,2,0</a:t>
            </a:r>
            <a:r>
              <a:rPr lang="en-US" dirty="0" smtClean="0"/>
              <a:t>), (</a:t>
            </a:r>
            <a:r>
              <a:rPr lang="en-US" dirty="0" smtClean="0">
                <a:latin typeface="Cambria Math" pitchFamily="18" charset="0"/>
                <a:ea typeface="Cambria Math" pitchFamily="18" charset="0"/>
              </a:rPr>
              <a:t>1,2,1</a:t>
            </a:r>
            <a:r>
              <a:rPr lang="en-US" dirty="0" smtClean="0"/>
              <a:t>), (</a:t>
            </a:r>
            <a:r>
              <a:rPr lang="en-US" dirty="0" smtClean="0">
                <a:latin typeface="Cambria Math" pitchFamily="18" charset="0"/>
                <a:ea typeface="Cambria Math" pitchFamily="18" charset="0"/>
              </a:rPr>
              <a:t>1,2,2</a:t>
            </a:r>
            <a:r>
              <a:rPr lang="en-US" dirty="0" smtClean="0"/>
              <a:t>)}</a:t>
            </a:r>
            <a:endParaRPr lang="en-US" b="1"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7" name="Footer Placeholder 6"/>
          <p:cNvSpPr>
            <a:spLocks noGrp="1"/>
          </p:cNvSpPr>
          <p:nvPr>
            <p:ph type="ftr" sz="quarter" idx="11"/>
          </p:nvPr>
        </p:nvSpPr>
        <p:spPr/>
        <p:txBody>
          <a:bodyPr/>
          <a:lstStyle/>
          <a:p>
            <a:r>
              <a:rPr lang="en-US" smtClean="0"/>
              <a:t>DISCRETE STRUCTURES   UNIT-I</a:t>
            </a:r>
            <a:endParaRPr lang="en-US" dirty="0"/>
          </a:p>
        </p:txBody>
      </p:sp>
      <p:sp>
        <p:nvSpPr>
          <p:cNvPr id="5" name="Slide Number Placeholder 4"/>
          <p:cNvSpPr>
            <a:spLocks noGrp="1"/>
          </p:cNvSpPr>
          <p:nvPr>
            <p:ph type="sldNum" sz="quarter" idx="12"/>
          </p:nvPr>
        </p:nvSpPr>
        <p:spPr/>
        <p:txBody>
          <a:bodyPr/>
          <a:lstStyle/>
          <a:p>
            <a:pPr>
              <a:defRPr/>
            </a:pPr>
            <a:fld id="{0EFFCF1F-F02D-4594-A964-BA7CBAD841C0}" type="slidenum">
              <a:rPr lang="en-US" smtClean="0"/>
              <a:pPr>
                <a:defRPr/>
              </a:pPr>
              <a:t>72</a:t>
            </a:fld>
            <a:endParaRPr lang="en-US" dirty="0"/>
          </a:p>
        </p:txBody>
      </p:sp>
      <p:pic>
        <p:nvPicPr>
          <p:cNvPr id="6" name="Picture 5" descr="addin_tmp.png"/>
          <p:cNvPicPr>
            <a:picLocks noChangeAspect="1"/>
          </p:cNvPicPr>
          <p:nvPr>
            <p:custDataLst>
              <p:tags r:id="rId1"/>
            </p:custDataLst>
          </p:nvPr>
        </p:nvPicPr>
        <p:blipFill>
          <a:blip r:embed="rId3" cstate="print"/>
          <a:stretch>
            <a:fillRect/>
          </a:stretch>
        </p:blipFill>
        <p:spPr>
          <a:xfrm>
            <a:off x="1447801" y="3429000"/>
            <a:ext cx="6386513" cy="688181"/>
          </a:xfrm>
          <a:prstGeom prst="rect">
            <a:avLst/>
          </a:prstGeom>
        </p:spPr>
      </p:pic>
    </p:spTree>
  </p:cSld>
  <p:clrMapOvr>
    <a:masterClrMapping/>
  </p:clrMapOvr>
  <p:transition>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0" y="5257800"/>
            <a:ext cx="3754760" cy="533400"/>
          </a:xfrm>
        </p:spPr>
        <p:txBody>
          <a:bodyPr>
            <a:normAutofit fontScale="90000"/>
          </a:bodyPr>
          <a:lstStyle/>
          <a:p>
            <a:r>
              <a:rPr lang="en-GB" sz="2400" dirty="0" smtClean="0">
                <a:latin typeface="Garamond" panose="02020404030301010803" pitchFamily="18" charset="0"/>
              </a:rPr>
              <a:t>Georg Cantor </a:t>
            </a:r>
            <a:br>
              <a:rPr lang="en-GB" sz="2400" dirty="0" smtClean="0">
                <a:latin typeface="Garamond" panose="02020404030301010803" pitchFamily="18" charset="0"/>
              </a:rPr>
            </a:br>
            <a:r>
              <a:rPr lang="en-GB" sz="2400" dirty="0" smtClean="0">
                <a:latin typeface="Garamond" panose="02020404030301010803" pitchFamily="18" charset="0"/>
              </a:rPr>
              <a:t>1845 </a:t>
            </a:r>
            <a:r>
              <a:rPr lang="en-GB" sz="2400" dirty="0">
                <a:latin typeface="Garamond" panose="02020404030301010803" pitchFamily="18" charset="0"/>
              </a:rPr>
              <a:t>– </a:t>
            </a:r>
            <a:r>
              <a:rPr lang="en-GB" sz="2400" dirty="0" smtClean="0">
                <a:latin typeface="Garamond" panose="02020404030301010803" pitchFamily="18" charset="0"/>
              </a:rPr>
              <a:t>1918</a:t>
            </a:r>
            <a:endParaRPr lang="en-GB" sz="2400" dirty="0">
              <a:latin typeface="Garamond" panose="02020404030301010803" pitchFamily="18" charset="0"/>
            </a:endParaRPr>
          </a:p>
        </p:txBody>
      </p:sp>
      <p:sp>
        <p:nvSpPr>
          <p:cNvPr id="3" name="Content Placeholder 2"/>
          <p:cNvSpPr>
            <a:spLocks noGrp="1"/>
          </p:cNvSpPr>
          <p:nvPr>
            <p:ph idx="1"/>
          </p:nvPr>
        </p:nvSpPr>
        <p:spPr>
          <a:xfrm>
            <a:off x="0" y="1981200"/>
            <a:ext cx="4735141" cy="4440321"/>
          </a:xfrm>
        </p:spPr>
        <p:txBody>
          <a:bodyPr>
            <a:noAutofit/>
          </a:bodyPr>
          <a:lstStyle/>
          <a:p>
            <a:r>
              <a:rPr lang="en-GB" sz="3000" dirty="0" smtClean="0">
                <a:latin typeface="Garamond" panose="02020404030301010803" pitchFamily="18" charset="0"/>
              </a:rPr>
              <a:t>One-to-one correspondence</a:t>
            </a:r>
            <a:endParaRPr lang="en-GB" sz="3000" dirty="0">
              <a:latin typeface="Garamond" panose="02020404030301010803" pitchFamily="18" charset="0"/>
            </a:endParaRPr>
          </a:p>
          <a:p>
            <a:r>
              <a:rPr lang="en-GB" sz="3000" dirty="0" smtClean="0">
                <a:latin typeface="Garamond" panose="02020404030301010803" pitchFamily="18" charset="0"/>
              </a:rPr>
              <a:t>Countable</a:t>
            </a:r>
            <a:endParaRPr lang="en-GB" sz="3000" dirty="0">
              <a:latin typeface="Garamond" panose="02020404030301010803" pitchFamily="18" charset="0"/>
            </a:endParaRPr>
          </a:p>
          <a:p>
            <a:r>
              <a:rPr lang="en-GB" sz="3000" dirty="0" smtClean="0">
                <a:latin typeface="Garamond" panose="02020404030301010803" pitchFamily="18" charset="0"/>
              </a:rPr>
              <a:t>Uncountable</a:t>
            </a:r>
            <a:endParaRPr lang="en-GB" sz="3000" dirty="0">
              <a:latin typeface="Garamond" panose="02020404030301010803" pitchFamily="18" charset="0"/>
            </a:endParaRPr>
          </a:p>
          <a:p>
            <a:r>
              <a:rPr lang="en-GB" sz="3000" dirty="0" smtClean="0">
                <a:latin typeface="Garamond" panose="02020404030301010803" pitchFamily="18" charset="0"/>
              </a:rPr>
              <a:t>Infinite number of infinite sets of different sizes</a:t>
            </a:r>
          </a:p>
        </p:txBody>
      </p:sp>
      <p:sp>
        <p:nvSpPr>
          <p:cNvPr id="7" name="Footer Placeholder 6"/>
          <p:cNvSpPr>
            <a:spLocks noGrp="1"/>
          </p:cNvSpPr>
          <p:nvPr>
            <p:ph type="ftr" sz="quarter" idx="11"/>
          </p:nvPr>
        </p:nvSpPr>
        <p:spPr>
          <a:xfrm>
            <a:off x="3657600" y="6629400"/>
            <a:ext cx="2895600" cy="71438"/>
          </a:xfrm>
        </p:spPr>
        <p:txBody>
          <a:bodyPr/>
          <a:lstStyle/>
          <a:p>
            <a:r>
              <a:rPr lang="en-US" dirty="0" smtClean="0"/>
              <a:t>DISCRETE STRUCTURES   UNIT-I</a:t>
            </a:r>
            <a:endParaRPr lang="en-US" dirty="0"/>
          </a:p>
        </p:txBody>
      </p:sp>
      <p:sp>
        <p:nvSpPr>
          <p:cNvPr id="6" name="Slide Number Placeholder 5"/>
          <p:cNvSpPr>
            <a:spLocks noGrp="1"/>
          </p:cNvSpPr>
          <p:nvPr>
            <p:ph type="sldNum" sz="quarter" idx="12"/>
          </p:nvPr>
        </p:nvSpPr>
        <p:spPr/>
        <p:txBody>
          <a:bodyPr/>
          <a:lstStyle/>
          <a:p>
            <a:pPr>
              <a:defRPr/>
            </a:pPr>
            <a:fld id="{0EFFCF1F-F02D-4594-A964-BA7CBAD841C0}" type="slidenum">
              <a:rPr lang="en-US" smtClean="0"/>
              <a:pPr>
                <a:defRPr/>
              </a:pPr>
              <a:t>73</a:t>
            </a:fld>
            <a:endParaRPr lang="en-US" dirty="0"/>
          </a:p>
        </p:txBody>
      </p:sp>
      <p:sp>
        <p:nvSpPr>
          <p:cNvPr id="4" name="TextBox 3"/>
          <p:cNvSpPr txBox="1"/>
          <p:nvPr/>
        </p:nvSpPr>
        <p:spPr>
          <a:xfrm>
            <a:off x="1219200" y="304800"/>
            <a:ext cx="7772400" cy="1446550"/>
          </a:xfrm>
          <a:prstGeom prst="rect">
            <a:avLst/>
          </a:prstGeom>
          <a:noFill/>
        </p:spPr>
        <p:txBody>
          <a:bodyPr wrap="square" rtlCol="0">
            <a:spAutoFit/>
          </a:bodyPr>
          <a:lstStyle/>
          <a:p>
            <a:r>
              <a:rPr lang="en-US" sz="4400" dirty="0" smtClean="0">
                <a:solidFill>
                  <a:schemeClr val="tx2"/>
                </a:solidFill>
                <a:latin typeface="+mj-lt"/>
                <a:ea typeface="+mj-ea"/>
                <a:cs typeface="+mj-cs"/>
              </a:rPr>
              <a:t>Countable &amp; Uncountable infinite sets</a:t>
            </a:r>
            <a:endParaRPr lang="en-GB" sz="4400" dirty="0">
              <a:solidFill>
                <a:schemeClr val="tx2"/>
              </a:solidFill>
              <a:latin typeface="+mj-lt"/>
              <a:ea typeface="+mj-ea"/>
              <a:cs typeface="+mj-cs"/>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400" y="1981201"/>
            <a:ext cx="307315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5200917"/>
      </p:ext>
    </p:extLst>
  </p:cSld>
  <p:clrMapOvr>
    <a:masterClrMapping/>
  </p:clrMapOvr>
  <p:transition>
    <p:sndAc>
      <p:endSnd/>
    </p:sndAc>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838200"/>
            <a:ext cx="7154861" cy="623887"/>
          </a:xfrm>
        </p:spPr>
        <p:txBody>
          <a:bodyPr>
            <a:noAutofit/>
          </a:bodyPr>
          <a:lstStyle/>
          <a:p>
            <a:pPr lvl="0"/>
            <a:r>
              <a:rPr lang="en-GB" dirty="0"/>
              <a:t>One-to-one </a:t>
            </a:r>
            <a:r>
              <a:rPr lang="en-GB" dirty="0" smtClean="0"/>
              <a:t>correspondence</a:t>
            </a:r>
            <a:endParaRPr lang="en-GB" dirty="0"/>
          </a:p>
        </p:txBody>
      </p:sp>
      <p:sp>
        <p:nvSpPr>
          <p:cNvPr id="3" name="Content Placeholder 2"/>
          <p:cNvSpPr>
            <a:spLocks noGrp="1"/>
          </p:cNvSpPr>
          <p:nvPr>
            <p:ph idx="1"/>
          </p:nvPr>
        </p:nvSpPr>
        <p:spPr>
          <a:xfrm>
            <a:off x="533400" y="1905000"/>
            <a:ext cx="8229600" cy="4267200"/>
          </a:xfrm>
        </p:spPr>
        <p:txBody>
          <a:bodyPr>
            <a:normAutofit fontScale="85000" lnSpcReduction="10000"/>
          </a:bodyPr>
          <a:lstStyle/>
          <a:p>
            <a:pPr marL="0" indent="0" algn="ctr">
              <a:buNone/>
            </a:pPr>
            <a:r>
              <a:rPr lang="en-GB" i="1" dirty="0">
                <a:latin typeface="Garamond" panose="02020404030301010803" pitchFamily="18" charset="0"/>
              </a:rPr>
              <a:t>Two sets </a:t>
            </a:r>
            <a:r>
              <a:rPr lang="en-GB" b="1" i="1" dirty="0">
                <a:latin typeface="Garamond" panose="02020404030301010803" pitchFamily="18" charset="0"/>
              </a:rPr>
              <a:t>M</a:t>
            </a:r>
            <a:r>
              <a:rPr lang="en-GB" i="1" dirty="0">
                <a:latin typeface="Garamond" panose="02020404030301010803" pitchFamily="18" charset="0"/>
              </a:rPr>
              <a:t> and </a:t>
            </a:r>
            <a:r>
              <a:rPr lang="en-GB" b="1" i="1" dirty="0">
                <a:latin typeface="Garamond" panose="02020404030301010803" pitchFamily="18" charset="0"/>
              </a:rPr>
              <a:t>N</a:t>
            </a:r>
            <a:r>
              <a:rPr lang="en-GB" i="1" dirty="0">
                <a:latin typeface="Garamond" panose="02020404030301010803" pitchFamily="18" charset="0"/>
              </a:rPr>
              <a:t> are equivalent … if it is possible to put them, by some law, in such a relation to one another that to every element of each one of them corresponds one and only one element of the other</a:t>
            </a:r>
            <a:r>
              <a:rPr lang="en-GB" i="1" dirty="0" smtClean="0">
                <a:latin typeface="Garamond" panose="02020404030301010803" pitchFamily="18" charset="0"/>
              </a:rPr>
              <a:t>.</a:t>
            </a:r>
          </a:p>
          <a:p>
            <a:pPr marL="0" indent="0" algn="ctr">
              <a:buNone/>
            </a:pPr>
            <a:endParaRPr lang="en-GB" i="1" dirty="0" smtClean="0"/>
          </a:p>
          <a:p>
            <a:pPr marL="0" indent="0" algn="ctr">
              <a:buNone/>
            </a:pPr>
            <a:r>
              <a:rPr lang="en-GB" dirty="0">
                <a:latin typeface="Garamond" panose="02020404030301010803" pitchFamily="18" charset="0"/>
              </a:rPr>
              <a:t>If </a:t>
            </a:r>
            <a:r>
              <a:rPr lang="en-GB" b="1" dirty="0">
                <a:latin typeface="Garamond" panose="02020404030301010803" pitchFamily="18" charset="0"/>
              </a:rPr>
              <a:t>M </a:t>
            </a:r>
            <a:r>
              <a:rPr lang="en-GB" dirty="0">
                <a:latin typeface="Garamond" panose="02020404030301010803" pitchFamily="18" charset="0"/>
              </a:rPr>
              <a:t>and </a:t>
            </a:r>
            <a:r>
              <a:rPr lang="en-GB" b="1" dirty="0">
                <a:latin typeface="Garamond" panose="02020404030301010803" pitchFamily="18" charset="0"/>
              </a:rPr>
              <a:t>N </a:t>
            </a:r>
            <a:r>
              <a:rPr lang="en-GB" dirty="0">
                <a:latin typeface="Garamond" panose="02020404030301010803" pitchFamily="18" charset="0"/>
              </a:rPr>
              <a:t>are </a:t>
            </a:r>
            <a:r>
              <a:rPr lang="en-GB" i="1" dirty="0">
                <a:latin typeface="Garamond" panose="02020404030301010803" pitchFamily="18" charset="0"/>
              </a:rPr>
              <a:t>equivalent</a:t>
            </a:r>
            <a:r>
              <a:rPr lang="en-GB" dirty="0">
                <a:latin typeface="Garamond" panose="02020404030301010803" pitchFamily="18" charset="0"/>
              </a:rPr>
              <a:t> we often say that they have they have the </a:t>
            </a:r>
            <a:r>
              <a:rPr lang="en-GB" i="1" dirty="0">
                <a:latin typeface="Garamond" panose="02020404030301010803" pitchFamily="18" charset="0"/>
              </a:rPr>
              <a:t>same</a:t>
            </a:r>
            <a:r>
              <a:rPr lang="en-GB" dirty="0">
                <a:latin typeface="Garamond" panose="02020404030301010803" pitchFamily="18" charset="0"/>
              </a:rPr>
              <a:t> </a:t>
            </a:r>
            <a:r>
              <a:rPr lang="en-GB" i="1" dirty="0">
                <a:latin typeface="Garamond" panose="02020404030301010803" pitchFamily="18" charset="0"/>
              </a:rPr>
              <a:t>cardinality</a:t>
            </a:r>
            <a:r>
              <a:rPr lang="en-GB" dirty="0">
                <a:latin typeface="Garamond" panose="02020404030301010803" pitchFamily="18" charset="0"/>
              </a:rPr>
              <a:t> or the </a:t>
            </a:r>
            <a:r>
              <a:rPr lang="en-GB" i="1" dirty="0">
                <a:latin typeface="Garamond" panose="02020404030301010803" pitchFamily="18" charset="0"/>
              </a:rPr>
              <a:t>same </a:t>
            </a:r>
            <a:r>
              <a:rPr lang="en-GB" i="1" dirty="0" smtClean="0">
                <a:latin typeface="Garamond" panose="02020404030301010803" pitchFamily="18" charset="0"/>
              </a:rPr>
              <a:t>power</a:t>
            </a:r>
            <a:endParaRPr lang="en-GB" dirty="0">
              <a:latin typeface="Garamond" panose="02020404030301010803" pitchFamily="18" charset="0"/>
            </a:endParaRPr>
          </a:p>
          <a:p>
            <a:pPr marL="0" indent="0" algn="ctr">
              <a:buNone/>
            </a:pPr>
            <a:endParaRPr lang="en-GB" dirty="0" smtClean="0">
              <a:latin typeface="Garamond" panose="02020404030301010803" pitchFamily="18" charset="0"/>
            </a:endParaRPr>
          </a:p>
          <a:p>
            <a:pPr marL="0" indent="0" algn="ctr">
              <a:buNone/>
            </a:pPr>
            <a:r>
              <a:rPr lang="en-GB" dirty="0" smtClean="0">
                <a:latin typeface="Garamond" panose="02020404030301010803" pitchFamily="18" charset="0"/>
              </a:rPr>
              <a:t>If </a:t>
            </a:r>
            <a:r>
              <a:rPr lang="en-GB" b="1" dirty="0" smtClean="0">
                <a:latin typeface="Garamond" panose="02020404030301010803" pitchFamily="18" charset="0"/>
              </a:rPr>
              <a:t>M </a:t>
            </a:r>
            <a:r>
              <a:rPr lang="en-GB" dirty="0" smtClean="0">
                <a:latin typeface="Garamond" panose="02020404030301010803" pitchFamily="18" charset="0"/>
              </a:rPr>
              <a:t>and </a:t>
            </a:r>
            <a:r>
              <a:rPr lang="en-GB" b="1" dirty="0" smtClean="0">
                <a:latin typeface="Garamond" panose="02020404030301010803" pitchFamily="18" charset="0"/>
              </a:rPr>
              <a:t>N </a:t>
            </a:r>
            <a:r>
              <a:rPr lang="en-GB" dirty="0" smtClean="0">
                <a:latin typeface="Garamond" panose="02020404030301010803" pitchFamily="18" charset="0"/>
              </a:rPr>
              <a:t>are finite this means </a:t>
            </a:r>
            <a:r>
              <a:rPr lang="en-GB" dirty="0">
                <a:latin typeface="Garamond" panose="02020404030301010803" pitchFamily="18" charset="0"/>
              </a:rPr>
              <a:t>they have the same number of elements</a:t>
            </a:r>
            <a:r>
              <a:rPr lang="en-GB" dirty="0" smtClean="0">
                <a:latin typeface="Garamond" panose="02020404030301010803" pitchFamily="18" charset="0"/>
              </a:rPr>
              <a:t>  </a:t>
            </a:r>
          </a:p>
          <a:p>
            <a:pPr marL="0" indent="0" algn="ctr">
              <a:buNone/>
            </a:pPr>
            <a:r>
              <a:rPr lang="en-GB" dirty="0" smtClean="0">
                <a:latin typeface="Garamond" panose="02020404030301010803" pitchFamily="18" charset="0"/>
              </a:rPr>
              <a:t>But what about the case when </a:t>
            </a:r>
            <a:r>
              <a:rPr lang="en-GB" b="1" dirty="0">
                <a:latin typeface="Garamond" panose="02020404030301010803" pitchFamily="18" charset="0"/>
              </a:rPr>
              <a:t>M </a:t>
            </a:r>
            <a:r>
              <a:rPr lang="en-GB" dirty="0">
                <a:latin typeface="Garamond" panose="02020404030301010803" pitchFamily="18" charset="0"/>
              </a:rPr>
              <a:t>and </a:t>
            </a:r>
            <a:r>
              <a:rPr lang="en-GB" b="1" dirty="0">
                <a:latin typeface="Garamond" panose="02020404030301010803" pitchFamily="18" charset="0"/>
              </a:rPr>
              <a:t>N </a:t>
            </a:r>
            <a:r>
              <a:rPr lang="en-GB" dirty="0" smtClean="0">
                <a:latin typeface="Garamond" panose="02020404030301010803" pitchFamily="18" charset="0"/>
              </a:rPr>
              <a:t>are infinite?</a:t>
            </a:r>
            <a:endParaRPr lang="en-GB" dirty="0">
              <a:latin typeface="Garamond" panose="02020404030301010803" pitchFamily="18" charset="0"/>
            </a:endParaRPr>
          </a:p>
          <a:p>
            <a:pPr marL="0" indent="0" algn="ctr">
              <a:buNone/>
            </a:pPr>
            <a:endParaRPr lang="en-GB" i="1" dirty="0"/>
          </a:p>
        </p:txBody>
      </p:sp>
      <p:sp>
        <p:nvSpPr>
          <p:cNvPr id="5" name="Footer Placeholder 4"/>
          <p:cNvSpPr>
            <a:spLocks noGrp="1"/>
          </p:cNvSpPr>
          <p:nvPr>
            <p:ph type="ftr" sz="quarter" idx="11"/>
          </p:nvPr>
        </p:nvSpPr>
        <p:spPr/>
        <p:txBody>
          <a:bodyPr/>
          <a:lstStyle/>
          <a:p>
            <a:r>
              <a:rPr lang="en-US" smtClean="0"/>
              <a:t>DISCRETE STRUCTURES   UNIT-I</a:t>
            </a:r>
            <a:endParaRPr lang="en-US" dirty="0"/>
          </a:p>
        </p:txBody>
      </p:sp>
      <p:sp>
        <p:nvSpPr>
          <p:cNvPr id="4" name="Slide Number Placeholder 3"/>
          <p:cNvSpPr>
            <a:spLocks noGrp="1"/>
          </p:cNvSpPr>
          <p:nvPr>
            <p:ph type="sldNum" sz="quarter" idx="12"/>
          </p:nvPr>
        </p:nvSpPr>
        <p:spPr/>
        <p:txBody>
          <a:bodyPr/>
          <a:lstStyle/>
          <a:p>
            <a:pPr>
              <a:defRPr/>
            </a:pPr>
            <a:fld id="{0EFFCF1F-F02D-4594-A964-BA7CBAD841C0}" type="slidenum">
              <a:rPr lang="en-US" smtClean="0"/>
              <a:pPr>
                <a:defRPr/>
              </a:pPr>
              <a:t>74</a:t>
            </a:fld>
            <a:endParaRPr lang="en-US" dirty="0"/>
          </a:p>
        </p:txBody>
      </p:sp>
    </p:spTree>
    <p:extLst>
      <p:ext uri="{BB962C8B-B14F-4D97-AF65-F5344CB8AC3E}">
        <p14:creationId xmlns:p14="http://schemas.microsoft.com/office/powerpoint/2010/main" val="2275124314"/>
      </p:ext>
    </p:extLst>
  </p:cSld>
  <p:clrMapOvr>
    <a:masterClrMapping/>
  </p:clrMapOvr>
  <p:transition>
    <p:sndAc>
      <p:endSnd/>
    </p:sndAc>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04801"/>
            <a:ext cx="7010400" cy="1066800"/>
          </a:xfrm>
        </p:spPr>
        <p:txBody>
          <a:bodyPr/>
          <a:lstStyle/>
          <a:p>
            <a:pPr algn="ctr"/>
            <a:r>
              <a:rPr lang="en-GB" dirty="0" smtClean="0"/>
              <a:t>Countable infinite set</a:t>
            </a:r>
            <a:endParaRPr lang="en-GB" dirty="0"/>
          </a:p>
        </p:txBody>
      </p:sp>
      <p:sp>
        <p:nvSpPr>
          <p:cNvPr id="3" name="Content Placeholder 2"/>
          <p:cNvSpPr>
            <a:spLocks noGrp="1"/>
          </p:cNvSpPr>
          <p:nvPr>
            <p:ph idx="1"/>
          </p:nvPr>
        </p:nvSpPr>
        <p:spPr>
          <a:xfrm>
            <a:off x="381000" y="1676400"/>
            <a:ext cx="8574088" cy="4724400"/>
          </a:xfrm>
        </p:spPr>
        <p:txBody>
          <a:bodyPr/>
          <a:lstStyle/>
          <a:p>
            <a:pPr marL="0" indent="0">
              <a:buNone/>
            </a:pPr>
            <a:r>
              <a:rPr lang="en-GB" sz="2800" b="1" dirty="0" smtClean="0">
                <a:latin typeface="Garamond" panose="02020404030301010803" pitchFamily="18" charset="0"/>
              </a:rPr>
              <a:t>N</a:t>
            </a:r>
            <a:r>
              <a:rPr lang="en-GB" sz="2800" dirty="0" smtClean="0">
                <a:latin typeface="Garamond" panose="02020404030301010803" pitchFamily="18" charset="0"/>
              </a:rPr>
              <a:t> = {1, 2, 3, …} the set of natural numbers</a:t>
            </a:r>
          </a:p>
          <a:p>
            <a:pPr marL="0" indent="0">
              <a:buNone/>
            </a:pPr>
            <a:r>
              <a:rPr lang="en-GB" sz="2800" b="1" dirty="0" smtClean="0">
                <a:latin typeface="Garamond" panose="02020404030301010803" pitchFamily="18" charset="0"/>
              </a:rPr>
              <a:t>E</a:t>
            </a:r>
            <a:r>
              <a:rPr lang="en-GB" sz="2800" dirty="0" smtClean="0">
                <a:latin typeface="Garamond" panose="02020404030301010803" pitchFamily="18" charset="0"/>
              </a:rPr>
              <a:t> = {2, 4, 6, …} the set of even natural numbers</a:t>
            </a:r>
          </a:p>
          <a:p>
            <a:pPr marL="0" indent="0">
              <a:buNone/>
            </a:pPr>
            <a:endParaRPr lang="en-US" sz="2000" dirty="0" smtClean="0"/>
          </a:p>
          <a:p>
            <a:pPr marL="0" indent="0">
              <a:buNone/>
            </a:pPr>
            <a:endParaRPr lang="en-US" sz="2000" dirty="0" smtClean="0"/>
          </a:p>
          <a:p>
            <a:pPr marL="0" indent="0">
              <a:buNone/>
            </a:pPr>
            <a:endParaRPr lang="en-US" sz="2000" dirty="0" smtClean="0"/>
          </a:p>
          <a:p>
            <a:pPr marL="0" indent="0">
              <a:buNone/>
            </a:pPr>
            <a:endParaRPr lang="en-US" sz="2000" dirty="0" smtClean="0"/>
          </a:p>
          <a:p>
            <a:pPr marL="0" indent="0">
              <a:buNone/>
            </a:pPr>
            <a:endParaRPr lang="en-US" sz="2000" dirty="0" smtClean="0"/>
          </a:p>
          <a:p>
            <a:pPr marL="0" indent="0">
              <a:buNone/>
            </a:pPr>
            <a:endParaRPr lang="en-US" sz="2000" dirty="0" smtClean="0"/>
          </a:p>
          <a:p>
            <a:pPr marL="0" indent="0" algn="ctr">
              <a:buNone/>
            </a:pPr>
            <a:endParaRPr lang="en-GB" dirty="0">
              <a:latin typeface="Garamond" panose="02020404030301010803" pitchFamily="18" charset="0"/>
            </a:endParaRPr>
          </a:p>
        </p:txBody>
      </p:sp>
      <p:sp>
        <p:nvSpPr>
          <p:cNvPr id="7" name="Footer Placeholder 6"/>
          <p:cNvSpPr>
            <a:spLocks noGrp="1"/>
          </p:cNvSpPr>
          <p:nvPr>
            <p:ph type="ftr" sz="quarter" idx="11"/>
          </p:nvPr>
        </p:nvSpPr>
        <p:spPr/>
        <p:txBody>
          <a:bodyPr/>
          <a:lstStyle/>
          <a:p>
            <a:r>
              <a:rPr lang="en-US" smtClean="0"/>
              <a:t>DISCRETE STRUCTURES   UNIT-I</a:t>
            </a:r>
            <a:endParaRPr lang="en-US" dirty="0"/>
          </a:p>
        </p:txBody>
      </p:sp>
      <p:sp>
        <p:nvSpPr>
          <p:cNvPr id="6" name="Slide Number Placeholder 5"/>
          <p:cNvSpPr>
            <a:spLocks noGrp="1"/>
          </p:cNvSpPr>
          <p:nvPr>
            <p:ph type="sldNum" sz="quarter" idx="12"/>
          </p:nvPr>
        </p:nvSpPr>
        <p:spPr/>
        <p:txBody>
          <a:bodyPr/>
          <a:lstStyle/>
          <a:p>
            <a:pPr>
              <a:defRPr/>
            </a:pPr>
            <a:fld id="{0EFFCF1F-F02D-4594-A964-BA7CBAD841C0}" type="slidenum">
              <a:rPr lang="en-US" smtClean="0"/>
              <a:pPr>
                <a:defRPr/>
              </a:pPr>
              <a:t>75</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399" y="2895600"/>
            <a:ext cx="7131613"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4191000"/>
            <a:ext cx="8839200" cy="3046988"/>
          </a:xfrm>
          <a:prstGeom prst="rect">
            <a:avLst/>
          </a:prstGeom>
          <a:noFill/>
        </p:spPr>
        <p:txBody>
          <a:bodyPr wrap="square" rtlCol="0">
            <a:spAutoFit/>
          </a:bodyPr>
          <a:lstStyle/>
          <a:p>
            <a:r>
              <a:rPr lang="en-GB" sz="3600" dirty="0" smtClean="0">
                <a:latin typeface="Garamond" panose="02020404030301010803" pitchFamily="18" charset="0"/>
              </a:rPr>
              <a:t>A set is </a:t>
            </a:r>
            <a:r>
              <a:rPr lang="en-GB" sz="3600" i="1" dirty="0" smtClean="0">
                <a:latin typeface="Garamond" panose="02020404030301010803" pitchFamily="18" charset="0"/>
              </a:rPr>
              <a:t>infinite</a:t>
            </a:r>
            <a:r>
              <a:rPr lang="en-GB" sz="3600" dirty="0" smtClean="0">
                <a:latin typeface="Garamond" panose="02020404030301010803" pitchFamily="18" charset="0"/>
              </a:rPr>
              <a:t> if it can be put into one-to-one correspondence with a proper subset of itself.</a:t>
            </a:r>
          </a:p>
          <a:p>
            <a:r>
              <a:rPr lang="en-GB" sz="3600" dirty="0" smtClean="0">
                <a:latin typeface="Garamond" panose="02020404030301010803" pitchFamily="18" charset="0"/>
              </a:rPr>
              <a:t>A </a:t>
            </a:r>
            <a:r>
              <a:rPr lang="en-GB" sz="3600" i="1" dirty="0" smtClean="0">
                <a:latin typeface="Garamond" panose="02020404030301010803" pitchFamily="18" charset="0"/>
              </a:rPr>
              <a:t>proper</a:t>
            </a:r>
            <a:r>
              <a:rPr lang="en-GB" sz="3600" dirty="0" smtClean="0">
                <a:latin typeface="Garamond" panose="02020404030301010803" pitchFamily="18" charset="0"/>
              </a:rPr>
              <a:t> subset does not contain all the elements of the set.</a:t>
            </a:r>
          </a:p>
          <a:p>
            <a:endParaRPr lang="en-GB" dirty="0" smtClean="0">
              <a:latin typeface="Garamond" panose="02020404030301010803" pitchFamily="18" charset="0"/>
            </a:endParaRPr>
          </a:p>
          <a:p>
            <a:endParaRPr lang="en-GB" dirty="0">
              <a:latin typeface="Garamond" panose="02020404030301010803" pitchFamily="18" charset="0"/>
            </a:endParaRPr>
          </a:p>
        </p:txBody>
      </p:sp>
    </p:spTree>
    <p:extLst>
      <p:ext uri="{BB962C8B-B14F-4D97-AF65-F5344CB8AC3E}">
        <p14:creationId xmlns:p14="http://schemas.microsoft.com/office/powerpoint/2010/main" val="1463633585"/>
      </p:ext>
    </p:extLst>
  </p:cSld>
  <p:clrMapOvr>
    <a:masterClrMapping/>
  </p:clrMapOvr>
  <p:transition>
    <p:sndAc>
      <p:endSnd/>
    </p:sndAc>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688262" cy="1004887"/>
          </a:xfrm>
        </p:spPr>
        <p:txBody>
          <a:bodyPr/>
          <a:lstStyle/>
          <a:p>
            <a:pPr algn="ctr"/>
            <a:r>
              <a:rPr lang="en-US" dirty="0" smtClean="0"/>
              <a:t>Fact</a:t>
            </a:r>
            <a:endParaRPr lang="en-US" dirty="0"/>
          </a:p>
        </p:txBody>
      </p:sp>
      <p:sp>
        <p:nvSpPr>
          <p:cNvPr id="3" name="Content Placeholder 2"/>
          <p:cNvSpPr>
            <a:spLocks noGrp="1"/>
          </p:cNvSpPr>
          <p:nvPr>
            <p:ph idx="1"/>
          </p:nvPr>
        </p:nvSpPr>
        <p:spPr>
          <a:xfrm>
            <a:off x="304800" y="2017713"/>
            <a:ext cx="8650288" cy="4114800"/>
          </a:xfrm>
        </p:spPr>
        <p:txBody>
          <a:bodyPr/>
          <a:lstStyle/>
          <a:p>
            <a:pPr marL="0" indent="0" algn="just">
              <a:buNone/>
            </a:pPr>
            <a:r>
              <a:rPr lang="en-US" i="1" dirty="0" smtClean="0">
                <a:solidFill>
                  <a:srgbClr val="FF0000"/>
                </a:solidFill>
              </a:rPr>
              <a:t>A countable set is either a </a:t>
            </a:r>
            <a:r>
              <a:rPr lang="en-US" i="1" dirty="0" smtClean="0">
                <a:solidFill>
                  <a:srgbClr val="FF0000"/>
                </a:solidFill>
                <a:hlinkClick r:id="rId2" tooltip="Finite set"/>
              </a:rPr>
              <a:t>finite set</a:t>
            </a:r>
            <a:r>
              <a:rPr lang="en-US" i="1" dirty="0" smtClean="0">
                <a:solidFill>
                  <a:srgbClr val="FF0000"/>
                </a:solidFill>
              </a:rPr>
              <a:t> or a </a:t>
            </a:r>
            <a:r>
              <a:rPr lang="en-US" b="1" i="1" dirty="0" err="1" smtClean="0">
                <a:solidFill>
                  <a:srgbClr val="FF0000"/>
                </a:solidFill>
              </a:rPr>
              <a:t>countably</a:t>
            </a:r>
            <a:r>
              <a:rPr lang="en-US" b="1" i="1" dirty="0" smtClean="0">
                <a:solidFill>
                  <a:srgbClr val="FF0000"/>
                </a:solidFill>
              </a:rPr>
              <a:t> infinite</a:t>
            </a:r>
            <a:r>
              <a:rPr lang="en-US" i="1" dirty="0" smtClean="0">
                <a:solidFill>
                  <a:srgbClr val="FF0000"/>
                </a:solidFill>
              </a:rPr>
              <a:t> set.</a:t>
            </a:r>
          </a:p>
          <a:p>
            <a:pPr marL="0" indent="0" algn="just">
              <a:buNone/>
            </a:pPr>
            <a:r>
              <a:rPr lang="en-US" i="1" dirty="0" smtClean="0">
                <a:solidFill>
                  <a:srgbClr val="FF0000"/>
                </a:solidFill>
              </a:rPr>
              <a:t> Whether finite or infinite, the elements of a countable set can always be counted one at a time and, although the counting may never finish, every element of the set is associated with a unique natural number</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DISCRETE STRUCTURES   UNIT-I</a:t>
            </a:r>
            <a:endParaRPr lang="en-US" dirty="0"/>
          </a:p>
        </p:txBody>
      </p:sp>
      <p:sp>
        <p:nvSpPr>
          <p:cNvPr id="5" name="Slide Number Placeholder 4"/>
          <p:cNvSpPr>
            <a:spLocks noGrp="1"/>
          </p:cNvSpPr>
          <p:nvPr>
            <p:ph type="sldNum" sz="quarter" idx="12"/>
          </p:nvPr>
        </p:nvSpPr>
        <p:spPr/>
        <p:txBody>
          <a:bodyPr/>
          <a:lstStyle/>
          <a:p>
            <a:pPr>
              <a:defRPr/>
            </a:pPr>
            <a:fld id="{0EFFCF1F-F02D-4594-A964-BA7CBAD841C0}" type="slidenum">
              <a:rPr lang="en-US" smtClean="0"/>
              <a:pPr>
                <a:defRPr/>
              </a:pPr>
              <a:t>76</a:t>
            </a:fld>
            <a:endParaRPr lang="en-US" dirty="0"/>
          </a:p>
        </p:txBody>
      </p:sp>
    </p:spTree>
  </p:cSld>
  <p:clrMapOvr>
    <a:masterClrMapping/>
  </p:clrMapOvr>
  <p:transition>
    <p:sndAc>
      <p:endSnd/>
    </p:sndAc>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457200"/>
            <a:ext cx="7162800" cy="1309687"/>
          </a:xfrm>
        </p:spPr>
        <p:txBody>
          <a:bodyPr/>
          <a:lstStyle/>
          <a:p>
            <a:r>
              <a:rPr lang="en-GB" dirty="0" smtClean="0"/>
              <a:t>Countable infinite examples</a:t>
            </a:r>
          </a:p>
        </p:txBody>
      </p:sp>
      <p:sp>
        <p:nvSpPr>
          <p:cNvPr id="3" name="Content Placeholder 2"/>
          <p:cNvSpPr>
            <a:spLocks noGrp="1"/>
          </p:cNvSpPr>
          <p:nvPr>
            <p:ph idx="1"/>
          </p:nvPr>
        </p:nvSpPr>
        <p:spPr>
          <a:xfrm>
            <a:off x="0" y="1981200"/>
            <a:ext cx="8955088" cy="4151313"/>
          </a:xfrm>
        </p:spPr>
        <p:txBody>
          <a:bodyPr/>
          <a:lstStyle/>
          <a:p>
            <a:pPr marL="0" indent="0">
              <a:buNone/>
            </a:pPr>
            <a:r>
              <a:rPr lang="en-GB" b="1" dirty="0" smtClean="0">
                <a:latin typeface="Garamond" panose="02020404030301010803" pitchFamily="18" charset="0"/>
              </a:rPr>
              <a:t>N</a:t>
            </a:r>
            <a:r>
              <a:rPr lang="en-GB" dirty="0" smtClean="0">
                <a:latin typeface="Garamond" panose="02020404030301010803" pitchFamily="18" charset="0"/>
              </a:rPr>
              <a:t> = {1, 2, 3, …} the set of natural numbers</a:t>
            </a:r>
          </a:p>
          <a:p>
            <a:pPr marL="0" indent="0">
              <a:buNone/>
            </a:pPr>
            <a:r>
              <a:rPr lang="en-GB" b="1" dirty="0" smtClean="0">
                <a:latin typeface="Garamond" panose="02020404030301010803" pitchFamily="18" charset="0"/>
              </a:rPr>
              <a:t>E</a:t>
            </a:r>
            <a:r>
              <a:rPr lang="en-GB" dirty="0" smtClean="0">
                <a:latin typeface="Garamond" panose="02020404030301010803" pitchFamily="18" charset="0"/>
              </a:rPr>
              <a:t> = {2, 4, 6, …} the set of even natural numbers</a:t>
            </a:r>
          </a:p>
          <a:p>
            <a:pPr marL="0" indent="0">
              <a:buNone/>
            </a:pPr>
            <a:endParaRPr lang="en-GB" dirty="0">
              <a:latin typeface="Garamond" panose="02020404030301010803" pitchFamily="18" charset="0"/>
            </a:endParaRPr>
          </a:p>
        </p:txBody>
      </p:sp>
      <p:sp>
        <p:nvSpPr>
          <p:cNvPr id="8" name="Footer Placeholder 7"/>
          <p:cNvSpPr>
            <a:spLocks noGrp="1"/>
          </p:cNvSpPr>
          <p:nvPr>
            <p:ph type="ftr" sz="quarter" idx="11"/>
          </p:nvPr>
        </p:nvSpPr>
        <p:spPr/>
        <p:txBody>
          <a:bodyPr/>
          <a:lstStyle/>
          <a:p>
            <a:r>
              <a:rPr lang="en-US" smtClean="0"/>
              <a:t>DISCRETE STRUCTURES   UNIT-I</a:t>
            </a:r>
            <a:endParaRPr lang="en-US" dirty="0"/>
          </a:p>
        </p:txBody>
      </p:sp>
      <p:sp>
        <p:nvSpPr>
          <p:cNvPr id="7" name="Slide Number Placeholder 6"/>
          <p:cNvSpPr>
            <a:spLocks noGrp="1"/>
          </p:cNvSpPr>
          <p:nvPr>
            <p:ph type="sldNum" sz="quarter" idx="12"/>
          </p:nvPr>
        </p:nvSpPr>
        <p:spPr/>
        <p:txBody>
          <a:bodyPr/>
          <a:lstStyle/>
          <a:p>
            <a:pPr>
              <a:defRPr/>
            </a:pPr>
            <a:fld id="{0EFFCF1F-F02D-4594-A964-BA7CBAD841C0}" type="slidenum">
              <a:rPr lang="en-US" smtClean="0"/>
              <a:pPr>
                <a:defRPr/>
              </a:pPr>
              <a:t>77</a:t>
            </a:fld>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9347" y="3352800"/>
            <a:ext cx="6812133" cy="1164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1520" y="4572417"/>
            <a:ext cx="8712968" cy="584775"/>
          </a:xfrm>
          <a:prstGeom prst="rect">
            <a:avLst/>
          </a:prstGeom>
        </p:spPr>
        <p:txBody>
          <a:bodyPr wrap="square">
            <a:spAutoFit/>
          </a:bodyPr>
          <a:lstStyle/>
          <a:p>
            <a:r>
              <a:rPr lang="en-GB" sz="3200" b="1" dirty="0">
                <a:latin typeface="Garamond" panose="02020404030301010803" pitchFamily="18" charset="0"/>
              </a:rPr>
              <a:t>Z </a:t>
            </a:r>
            <a:r>
              <a:rPr lang="en-GB" sz="3200" dirty="0">
                <a:latin typeface="Garamond" panose="02020404030301010803" pitchFamily="18" charset="0"/>
              </a:rPr>
              <a:t>= {… -3, -2, -1, 0, 1, 2, 3, …} the set of all integers</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5334000"/>
            <a:ext cx="5257800" cy="1000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2378400"/>
      </p:ext>
    </p:extLst>
  </p:cSld>
  <p:clrMapOvr>
    <a:masterClrMapping/>
  </p:clrMapOvr>
  <p:transition>
    <p:sndAc>
      <p:endSnd/>
    </p:sndAc>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19200"/>
            <a:ext cx="8305800" cy="1524000"/>
          </a:xfrm>
        </p:spPr>
        <p:txBody>
          <a:bodyPr>
            <a:noAutofit/>
          </a:bodyPr>
          <a:lstStyle/>
          <a:p>
            <a:r>
              <a:rPr lang="en-GB" sz="2400" dirty="0" smtClean="0"/>
              <a:t>Any </a:t>
            </a:r>
            <a:r>
              <a:rPr lang="en-GB" sz="2400" dirty="0"/>
              <a:t>set that could </a:t>
            </a:r>
            <a:r>
              <a:rPr lang="en-GB" sz="2400" dirty="0" smtClean="0"/>
              <a:t>be put </a:t>
            </a:r>
            <a:r>
              <a:rPr lang="en-GB" sz="2400" dirty="0"/>
              <a:t>into one-to-one correspondence </a:t>
            </a:r>
            <a:r>
              <a:rPr lang="en-GB" sz="2400" dirty="0" smtClean="0"/>
              <a:t>with </a:t>
            </a:r>
            <a:r>
              <a:rPr lang="en-GB" sz="2400" dirty="0"/>
              <a:t>N </a:t>
            </a:r>
            <a:r>
              <a:rPr lang="en-GB" sz="2400" dirty="0" smtClean="0"/>
              <a:t>is called </a:t>
            </a:r>
            <a:r>
              <a:rPr lang="en-GB" sz="2400" dirty="0"/>
              <a:t>countably infinite or </a:t>
            </a:r>
            <a:r>
              <a:rPr lang="en-GB" sz="2400" dirty="0" smtClean="0"/>
              <a:t>denumerable</a:t>
            </a:r>
            <a:endParaRPr lang="en-GB" sz="2400" dirty="0"/>
          </a:p>
        </p:txBody>
      </p:sp>
      <p:sp>
        <p:nvSpPr>
          <p:cNvPr id="3" name="Content Placeholder 2"/>
          <p:cNvSpPr>
            <a:spLocks noGrp="1"/>
          </p:cNvSpPr>
          <p:nvPr>
            <p:ph idx="1"/>
          </p:nvPr>
        </p:nvSpPr>
        <p:spPr>
          <a:xfrm>
            <a:off x="609600" y="2743200"/>
            <a:ext cx="8138864" cy="3710136"/>
          </a:xfrm>
        </p:spPr>
        <p:txBody>
          <a:bodyPr/>
          <a:lstStyle/>
          <a:p>
            <a:pPr marL="0" indent="0">
              <a:buNone/>
            </a:pPr>
            <a:r>
              <a:rPr lang="en-GB" dirty="0" smtClean="0">
                <a:latin typeface="Garamond" panose="02020404030301010803" pitchFamily="18" charset="0"/>
              </a:rPr>
              <a:t>The </a:t>
            </a:r>
            <a:r>
              <a:rPr lang="en-GB" dirty="0">
                <a:latin typeface="Garamond" panose="02020404030301010803" pitchFamily="18" charset="0"/>
              </a:rPr>
              <a:t>symbol </a:t>
            </a:r>
            <a:r>
              <a:rPr lang="en-GB" dirty="0" smtClean="0">
                <a:latin typeface="Garamond" panose="02020404030301010803" pitchFamily="18" charset="0"/>
              </a:rPr>
              <a:t>used to </a:t>
            </a:r>
            <a:r>
              <a:rPr lang="en-GB" dirty="0">
                <a:latin typeface="Garamond" panose="02020404030301010803" pitchFamily="18" charset="0"/>
              </a:rPr>
              <a:t>denote the size of a countable set </a:t>
            </a:r>
            <a:r>
              <a:rPr lang="en-GB" dirty="0" smtClean="0">
                <a:latin typeface="Garamond" panose="02020404030301010803" pitchFamily="18" charset="0"/>
              </a:rPr>
              <a:t>is </a:t>
            </a:r>
            <a:r>
              <a:rPr lang="en-GB" dirty="0">
                <a:latin typeface="Garamond" panose="02020404030301010803" pitchFamily="18" charset="0"/>
              </a:rPr>
              <a:t>ℵ</a:t>
            </a:r>
            <a:r>
              <a:rPr lang="en-GB" baseline="-25000" dirty="0">
                <a:latin typeface="Garamond" panose="02020404030301010803" pitchFamily="18" charset="0"/>
              </a:rPr>
              <a:t>0</a:t>
            </a:r>
            <a:r>
              <a:rPr lang="en-GB" dirty="0">
                <a:latin typeface="Garamond" panose="02020404030301010803" pitchFamily="18" charset="0"/>
              </a:rPr>
              <a:t> </a:t>
            </a:r>
            <a:r>
              <a:rPr lang="en-GB" dirty="0" smtClean="0">
                <a:latin typeface="Garamond" panose="02020404030301010803" pitchFamily="18" charset="0"/>
              </a:rPr>
              <a:t>which is read </a:t>
            </a:r>
            <a:r>
              <a:rPr lang="en-GB" dirty="0">
                <a:latin typeface="Garamond" panose="02020404030301010803" pitchFamily="18" charset="0"/>
              </a:rPr>
              <a:t>as aleph-nought or </a:t>
            </a:r>
            <a:r>
              <a:rPr lang="en-GB" dirty="0" smtClean="0">
                <a:latin typeface="Garamond" panose="02020404030301010803" pitchFamily="18" charset="0"/>
              </a:rPr>
              <a:t>aleph-null.</a:t>
            </a:r>
          </a:p>
          <a:p>
            <a:pPr marL="0" indent="0">
              <a:buNone/>
            </a:pPr>
            <a:r>
              <a:rPr lang="en-GB" dirty="0" smtClean="0">
                <a:latin typeface="Garamond" panose="02020404030301010803" pitchFamily="18" charset="0"/>
              </a:rPr>
              <a:t>It is named </a:t>
            </a:r>
            <a:r>
              <a:rPr lang="en-GB" dirty="0">
                <a:latin typeface="Garamond" panose="02020404030301010803" pitchFamily="18" charset="0"/>
              </a:rPr>
              <a:t>after the first letter of the Hebrew alphabet</a:t>
            </a:r>
            <a:r>
              <a:rPr lang="en-GB" dirty="0" smtClean="0">
                <a:latin typeface="Garamond" panose="02020404030301010803" pitchFamily="18" charset="0"/>
              </a:rPr>
              <a:t>.</a:t>
            </a:r>
          </a:p>
          <a:p>
            <a:pPr marL="0" indent="0">
              <a:buNone/>
            </a:pPr>
            <a:r>
              <a:rPr lang="en-GB" sz="2800" dirty="0" smtClean="0">
                <a:latin typeface="Garamond" panose="02020404030301010803" pitchFamily="18" charset="0"/>
              </a:rPr>
              <a:t>Cardinality </a:t>
            </a:r>
            <a:r>
              <a:rPr lang="en-GB" sz="2800" dirty="0">
                <a:latin typeface="Garamond" panose="02020404030301010803" pitchFamily="18" charset="0"/>
              </a:rPr>
              <a:t>of </a:t>
            </a:r>
            <a:r>
              <a:rPr lang="en-GB" sz="2800" b="1" dirty="0">
                <a:latin typeface="Garamond" panose="02020404030301010803" pitchFamily="18" charset="0"/>
              </a:rPr>
              <a:t>E </a:t>
            </a:r>
            <a:r>
              <a:rPr lang="en-GB" sz="2800" dirty="0">
                <a:latin typeface="Garamond" panose="02020404030301010803" pitchFamily="18" charset="0"/>
              </a:rPr>
              <a:t>= cardinality of </a:t>
            </a:r>
            <a:r>
              <a:rPr lang="en-GB" sz="2800" b="1" dirty="0">
                <a:latin typeface="Garamond" panose="02020404030301010803" pitchFamily="18" charset="0"/>
              </a:rPr>
              <a:t>Z</a:t>
            </a:r>
            <a:r>
              <a:rPr lang="en-GB" sz="2800" dirty="0">
                <a:latin typeface="Garamond" panose="02020404030301010803" pitchFamily="18" charset="0"/>
              </a:rPr>
              <a:t> = cardinality of </a:t>
            </a:r>
            <a:r>
              <a:rPr lang="en-GB" sz="2800" b="1" dirty="0">
                <a:latin typeface="Garamond" panose="02020404030301010803" pitchFamily="18" charset="0"/>
              </a:rPr>
              <a:t>N = </a:t>
            </a:r>
            <a:r>
              <a:rPr lang="en-GB" sz="2800" dirty="0">
                <a:latin typeface="Garamond" panose="02020404030301010803" pitchFamily="18" charset="0"/>
              </a:rPr>
              <a:t>ℵ</a:t>
            </a:r>
            <a:r>
              <a:rPr lang="en-GB" sz="2800" baseline="-25000" dirty="0">
                <a:latin typeface="Garamond" panose="02020404030301010803" pitchFamily="18" charset="0"/>
              </a:rPr>
              <a:t>0</a:t>
            </a:r>
            <a:endParaRPr lang="en-GB" sz="2800" dirty="0">
              <a:latin typeface="Garamond" panose="02020404030301010803" pitchFamily="18" charset="0"/>
            </a:endParaRPr>
          </a:p>
          <a:p>
            <a:pPr marL="0" indent="0">
              <a:buNone/>
            </a:pPr>
            <a:endParaRPr lang="en-GB" dirty="0">
              <a:latin typeface="Garamond" panose="02020404030301010803" pitchFamily="18" charset="0"/>
            </a:endParaRPr>
          </a:p>
          <a:p>
            <a:endParaRPr lang="en-GB" dirty="0"/>
          </a:p>
        </p:txBody>
      </p:sp>
      <p:sp>
        <p:nvSpPr>
          <p:cNvPr id="5" name="Footer Placeholder 4"/>
          <p:cNvSpPr>
            <a:spLocks noGrp="1"/>
          </p:cNvSpPr>
          <p:nvPr>
            <p:ph type="ftr" sz="quarter" idx="11"/>
          </p:nvPr>
        </p:nvSpPr>
        <p:spPr/>
        <p:txBody>
          <a:bodyPr/>
          <a:lstStyle/>
          <a:p>
            <a:r>
              <a:rPr lang="en-US" smtClean="0"/>
              <a:t>DISCRETE STRUCTURES   UNIT-I</a:t>
            </a:r>
            <a:endParaRPr lang="en-US" dirty="0"/>
          </a:p>
        </p:txBody>
      </p:sp>
      <p:sp>
        <p:nvSpPr>
          <p:cNvPr id="4" name="Slide Number Placeholder 3"/>
          <p:cNvSpPr>
            <a:spLocks noGrp="1"/>
          </p:cNvSpPr>
          <p:nvPr>
            <p:ph type="sldNum" sz="quarter" idx="12"/>
          </p:nvPr>
        </p:nvSpPr>
        <p:spPr/>
        <p:txBody>
          <a:bodyPr/>
          <a:lstStyle/>
          <a:p>
            <a:pPr>
              <a:defRPr/>
            </a:pPr>
            <a:fld id="{0EFFCF1F-F02D-4594-A964-BA7CBAD841C0}" type="slidenum">
              <a:rPr lang="en-US" smtClean="0"/>
              <a:pPr>
                <a:defRPr/>
              </a:pPr>
              <a:t>78</a:t>
            </a:fld>
            <a:endParaRPr lang="en-US" dirty="0"/>
          </a:p>
        </p:txBody>
      </p:sp>
      <p:sp>
        <p:nvSpPr>
          <p:cNvPr id="6" name="TextBox 5"/>
          <p:cNvSpPr txBox="1"/>
          <p:nvPr/>
        </p:nvSpPr>
        <p:spPr>
          <a:xfrm>
            <a:off x="1371600" y="381000"/>
            <a:ext cx="7620000" cy="1446550"/>
          </a:xfrm>
          <a:prstGeom prst="rect">
            <a:avLst/>
          </a:prstGeom>
          <a:noFill/>
        </p:spPr>
        <p:txBody>
          <a:bodyPr wrap="square" rtlCol="0">
            <a:spAutoFit/>
          </a:bodyPr>
          <a:lstStyle/>
          <a:p>
            <a:r>
              <a:rPr lang="en-GB" sz="4400" dirty="0" err="1" smtClean="0">
                <a:solidFill>
                  <a:schemeClr val="tx2"/>
                </a:solidFill>
                <a:latin typeface="+mj-lt"/>
                <a:ea typeface="+mj-ea"/>
                <a:cs typeface="+mj-cs"/>
              </a:rPr>
              <a:t>Countably</a:t>
            </a:r>
            <a:r>
              <a:rPr lang="en-GB" sz="4400" dirty="0" smtClean="0">
                <a:solidFill>
                  <a:schemeClr val="tx2"/>
                </a:solidFill>
                <a:latin typeface="+mj-lt"/>
                <a:ea typeface="+mj-ea"/>
                <a:cs typeface="+mj-cs"/>
              </a:rPr>
              <a:t> Infinite or Denumerable</a:t>
            </a:r>
            <a:endParaRPr lang="en-US" sz="4400" dirty="0" smtClean="0">
              <a:solidFill>
                <a:schemeClr val="tx2"/>
              </a:solidFill>
              <a:latin typeface="+mj-lt"/>
              <a:ea typeface="+mj-ea"/>
              <a:cs typeface="+mj-cs"/>
            </a:endParaRPr>
          </a:p>
        </p:txBody>
      </p:sp>
    </p:spTree>
    <p:extLst>
      <p:ext uri="{BB962C8B-B14F-4D97-AF65-F5344CB8AC3E}">
        <p14:creationId xmlns:p14="http://schemas.microsoft.com/office/powerpoint/2010/main" val="4039621421"/>
      </p:ext>
    </p:extLst>
  </p:cSld>
  <p:clrMapOvr>
    <a:masterClrMapping/>
  </p:clrMapOvr>
  <p:transition>
    <p:sndAc>
      <p:endSnd/>
    </p:sndAc>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05000"/>
            <a:ext cx="8458200" cy="4495800"/>
          </a:xfrm>
        </p:spPr>
        <p:txBody>
          <a:bodyPr/>
          <a:lstStyle/>
          <a:p>
            <a:r>
              <a:rPr lang="en-GB" sz="3600" dirty="0" smtClean="0">
                <a:latin typeface="Garamond" panose="02020404030301010803" pitchFamily="18" charset="0"/>
              </a:rPr>
              <a:t>A rational number or fraction is </a:t>
            </a:r>
            <a:r>
              <a:rPr lang="en-GB" sz="3600" dirty="0">
                <a:latin typeface="Garamond" panose="02020404030301010803" pitchFamily="18" charset="0"/>
              </a:rPr>
              <a:t>any integer divided by any nonzero integer, for example, 5/4, 87/32, -567/981</a:t>
            </a:r>
            <a:r>
              <a:rPr lang="en-GB" sz="3600" dirty="0" smtClean="0">
                <a:latin typeface="Garamond" panose="02020404030301010803" pitchFamily="18" charset="0"/>
              </a:rPr>
              <a:t>.</a:t>
            </a:r>
          </a:p>
          <a:p>
            <a:r>
              <a:rPr lang="en-GB" sz="3600" dirty="0">
                <a:latin typeface="Garamond" panose="02020404030301010803" pitchFamily="18" charset="0"/>
              </a:rPr>
              <a:t>The </a:t>
            </a:r>
            <a:r>
              <a:rPr lang="en-GB" sz="3600" dirty="0" smtClean="0">
                <a:latin typeface="Garamond" panose="02020404030301010803" pitchFamily="18" charset="0"/>
              </a:rPr>
              <a:t>rational numbers </a:t>
            </a:r>
            <a:r>
              <a:rPr lang="en-GB" sz="3600" dirty="0">
                <a:latin typeface="Garamond" panose="02020404030301010803" pitchFamily="18" charset="0"/>
              </a:rPr>
              <a:t>don’t have gaps in the sense that between any two </a:t>
            </a:r>
            <a:r>
              <a:rPr lang="en-GB" sz="3600" dirty="0" smtClean="0">
                <a:latin typeface="Garamond" panose="02020404030301010803" pitchFamily="18" charset="0"/>
              </a:rPr>
              <a:t>rational numbers </a:t>
            </a:r>
            <a:r>
              <a:rPr lang="en-GB" sz="3600" dirty="0">
                <a:latin typeface="Garamond" panose="02020404030301010803" pitchFamily="18" charset="0"/>
              </a:rPr>
              <a:t>there is another </a:t>
            </a:r>
            <a:r>
              <a:rPr lang="en-GB" sz="3600" dirty="0" smtClean="0">
                <a:latin typeface="Garamond" panose="02020404030301010803" pitchFamily="18" charset="0"/>
              </a:rPr>
              <a:t>rational</a:t>
            </a:r>
          </a:p>
          <a:p>
            <a:r>
              <a:rPr lang="en-GB" sz="3600" dirty="0" smtClean="0">
                <a:latin typeface="Garamond" panose="02020404030301010803" pitchFamily="18" charset="0"/>
              </a:rPr>
              <a:t>The rational numbers </a:t>
            </a:r>
            <a:r>
              <a:rPr lang="en-GB" sz="3600" b="1" i="1" dirty="0">
                <a:latin typeface="Garamond" panose="02020404030301010803" pitchFamily="18" charset="0"/>
              </a:rPr>
              <a:t>are</a:t>
            </a:r>
            <a:r>
              <a:rPr lang="en-GB" sz="3600" dirty="0">
                <a:latin typeface="Garamond" panose="02020404030301010803" pitchFamily="18" charset="0"/>
              </a:rPr>
              <a:t> </a:t>
            </a:r>
            <a:r>
              <a:rPr lang="en-GB" sz="3600" dirty="0" smtClean="0">
                <a:latin typeface="Garamond" panose="02020404030301010803" pitchFamily="18" charset="0"/>
              </a:rPr>
              <a:t>countable</a:t>
            </a:r>
            <a:endParaRPr lang="en-GB" sz="3600" dirty="0"/>
          </a:p>
        </p:txBody>
      </p:sp>
      <p:sp>
        <p:nvSpPr>
          <p:cNvPr id="5" name="Footer Placeholder 4"/>
          <p:cNvSpPr>
            <a:spLocks noGrp="1"/>
          </p:cNvSpPr>
          <p:nvPr>
            <p:ph type="ftr" sz="quarter" idx="11"/>
          </p:nvPr>
        </p:nvSpPr>
        <p:spPr/>
        <p:txBody>
          <a:bodyPr/>
          <a:lstStyle/>
          <a:p>
            <a:r>
              <a:rPr lang="en-US" smtClean="0"/>
              <a:t>DISCRETE STRUCTURES   UNIT-I</a:t>
            </a:r>
            <a:endParaRPr lang="en-US" dirty="0"/>
          </a:p>
        </p:txBody>
      </p:sp>
      <p:sp>
        <p:nvSpPr>
          <p:cNvPr id="4" name="Slide Number Placeholder 3"/>
          <p:cNvSpPr>
            <a:spLocks noGrp="1"/>
          </p:cNvSpPr>
          <p:nvPr>
            <p:ph type="sldNum" sz="quarter" idx="12"/>
          </p:nvPr>
        </p:nvSpPr>
        <p:spPr/>
        <p:txBody>
          <a:bodyPr/>
          <a:lstStyle/>
          <a:p>
            <a:pPr>
              <a:defRPr/>
            </a:pPr>
            <a:fld id="{0EFFCF1F-F02D-4594-A964-BA7CBAD841C0}" type="slidenum">
              <a:rPr lang="en-US" smtClean="0"/>
              <a:pPr>
                <a:defRPr/>
              </a:pPr>
              <a:t>79</a:t>
            </a:fld>
            <a:endParaRPr lang="en-US" dirty="0"/>
          </a:p>
        </p:txBody>
      </p:sp>
      <p:sp>
        <p:nvSpPr>
          <p:cNvPr id="6" name="TextBox 5"/>
          <p:cNvSpPr txBox="1"/>
          <p:nvPr/>
        </p:nvSpPr>
        <p:spPr>
          <a:xfrm>
            <a:off x="914400" y="457200"/>
            <a:ext cx="8229600" cy="769441"/>
          </a:xfrm>
          <a:prstGeom prst="rect">
            <a:avLst/>
          </a:prstGeom>
          <a:noFill/>
        </p:spPr>
        <p:txBody>
          <a:bodyPr wrap="square" rtlCol="0">
            <a:spAutoFit/>
          </a:bodyPr>
          <a:lstStyle/>
          <a:p>
            <a:pPr algn="ctr"/>
            <a:r>
              <a:rPr lang="en-GB" sz="4400" dirty="0" smtClean="0">
                <a:solidFill>
                  <a:schemeClr val="tx2"/>
                </a:solidFill>
                <a:latin typeface="+mj-lt"/>
                <a:ea typeface="+mj-ea"/>
                <a:cs typeface="+mj-cs"/>
              </a:rPr>
              <a:t>Rational numbers are Countable</a:t>
            </a:r>
            <a:endParaRPr lang="en-US" sz="4400" dirty="0" smtClean="0">
              <a:solidFill>
                <a:schemeClr val="tx2"/>
              </a:solidFill>
              <a:latin typeface="+mj-lt"/>
              <a:ea typeface="+mj-ea"/>
              <a:cs typeface="+mj-cs"/>
            </a:endParaRPr>
          </a:p>
        </p:txBody>
      </p:sp>
    </p:spTree>
    <p:extLst>
      <p:ext uri="{BB962C8B-B14F-4D97-AF65-F5344CB8AC3E}">
        <p14:creationId xmlns:p14="http://schemas.microsoft.com/office/powerpoint/2010/main" val="4095732749"/>
      </p:ext>
    </p:extLst>
  </p:cSld>
  <p:clrMapOvr>
    <a:masterClrMapping/>
  </p:clrMapOvr>
  <p:transition>
    <p:sndAc>
      <p:end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914400"/>
            <a:ext cx="6858000" cy="623887"/>
          </a:xfrm>
        </p:spPr>
        <p:txBody>
          <a:bodyPr/>
          <a:lstStyle/>
          <a:p>
            <a:pPr algn="ctr"/>
            <a:r>
              <a:rPr lang="en-US" dirty="0" smtClean="0"/>
              <a:t>Sets</a:t>
            </a:r>
            <a:endParaRPr lang="en-US" dirty="0"/>
          </a:p>
        </p:txBody>
      </p:sp>
      <p:sp>
        <p:nvSpPr>
          <p:cNvPr id="3" name="Content Placeholder 2"/>
          <p:cNvSpPr>
            <a:spLocks noGrp="1"/>
          </p:cNvSpPr>
          <p:nvPr>
            <p:ph idx="1"/>
          </p:nvPr>
        </p:nvSpPr>
        <p:spPr>
          <a:xfrm>
            <a:off x="1182688" y="1752600"/>
            <a:ext cx="7961312" cy="4495801"/>
          </a:xfrm>
        </p:spPr>
        <p:txBody>
          <a:bodyPr/>
          <a:lstStyle/>
          <a:p>
            <a:r>
              <a:rPr lang="en-US" sz="2800" dirty="0" smtClean="0"/>
              <a:t>A </a:t>
            </a:r>
            <a:r>
              <a:rPr lang="en-US" sz="2800" i="1" dirty="0" smtClean="0"/>
              <a:t>set</a:t>
            </a:r>
            <a:r>
              <a:rPr lang="en-US" sz="2800" dirty="0" smtClean="0"/>
              <a:t> is an unordered collection of objects.</a:t>
            </a:r>
          </a:p>
          <a:p>
            <a:pPr lvl="1"/>
            <a:r>
              <a:rPr lang="en-US" dirty="0" smtClean="0"/>
              <a:t> the students in this class</a:t>
            </a:r>
          </a:p>
          <a:p>
            <a:pPr lvl="1"/>
            <a:r>
              <a:rPr lang="en-US" dirty="0" smtClean="0"/>
              <a:t> the chairs in this room</a:t>
            </a:r>
          </a:p>
          <a:p>
            <a:r>
              <a:rPr lang="en-US" sz="2800" dirty="0" smtClean="0"/>
              <a:t>The objects in a set are called the </a:t>
            </a:r>
            <a:r>
              <a:rPr lang="en-US" sz="2800" i="1" dirty="0" smtClean="0"/>
              <a:t>elements</a:t>
            </a:r>
            <a:r>
              <a:rPr lang="en-US" sz="2800" dirty="0" smtClean="0"/>
              <a:t>, or </a:t>
            </a:r>
            <a:r>
              <a:rPr lang="en-US" sz="2800" i="1" dirty="0" smtClean="0"/>
              <a:t>members</a:t>
            </a:r>
            <a:r>
              <a:rPr lang="en-US" sz="2800" dirty="0" smtClean="0"/>
              <a:t> of the set. A set is said to </a:t>
            </a:r>
            <a:r>
              <a:rPr lang="en-US" sz="2800" i="1" dirty="0" smtClean="0"/>
              <a:t>contain</a:t>
            </a:r>
            <a:r>
              <a:rPr lang="en-US" sz="2800" dirty="0" smtClean="0"/>
              <a:t> its elements.</a:t>
            </a:r>
          </a:p>
          <a:p>
            <a:r>
              <a:rPr lang="en-US" altLang="ko-KR" sz="2800" dirty="0" smtClean="0">
                <a:ea typeface="굴림" charset="-127"/>
              </a:rPr>
              <a:t>Set theory deals with operations between, relations among, and statements about sets.</a:t>
            </a:r>
          </a:p>
          <a:p>
            <a:endParaRPr lang="en-US" sz="2800" dirty="0" smtClean="0"/>
          </a:p>
        </p:txBody>
      </p:sp>
      <p:sp>
        <p:nvSpPr>
          <p:cNvPr id="5" name="Footer Placeholder 4"/>
          <p:cNvSpPr>
            <a:spLocks noGrp="1"/>
          </p:cNvSpPr>
          <p:nvPr>
            <p:ph type="ftr" sz="quarter" idx="11"/>
          </p:nvPr>
        </p:nvSpPr>
        <p:spPr/>
        <p:txBody>
          <a:bodyPr/>
          <a:lstStyle/>
          <a:p>
            <a:r>
              <a:rPr lang="en-US" smtClean="0"/>
              <a:t>DISCRETE STRUCTURES   UNIT-I</a:t>
            </a:r>
            <a:endParaRPr lang="en-US" dirty="0"/>
          </a:p>
        </p:txBody>
      </p:sp>
      <p:sp>
        <p:nvSpPr>
          <p:cNvPr id="4" name="Slide Number Placeholder 3"/>
          <p:cNvSpPr>
            <a:spLocks noGrp="1"/>
          </p:cNvSpPr>
          <p:nvPr>
            <p:ph type="sldNum" sz="quarter" idx="12"/>
          </p:nvPr>
        </p:nvSpPr>
        <p:spPr/>
        <p:txBody>
          <a:bodyPr/>
          <a:lstStyle/>
          <a:p>
            <a:pPr>
              <a:defRPr/>
            </a:pPr>
            <a:fld id="{0EFFCF1F-F02D-4594-A964-BA7CBAD841C0}" type="slidenum">
              <a:rPr lang="en-US" smtClean="0"/>
              <a:pPr>
                <a:defRPr/>
              </a:pPr>
              <a:t>8</a:t>
            </a:fld>
            <a:endParaRPr lang="en-US" dirty="0"/>
          </a:p>
        </p:txBody>
      </p:sp>
    </p:spTree>
  </p:cSld>
  <p:clrMapOvr>
    <a:masterClrMapping/>
  </p:clrMapOvr>
  <p:transition>
    <p:sndAc>
      <p:endSnd/>
    </p:sndAc>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993062" cy="1081087"/>
          </a:xfrm>
        </p:spPr>
        <p:txBody>
          <a:bodyPr>
            <a:normAutofit/>
          </a:bodyPr>
          <a:lstStyle/>
          <a:p>
            <a:pPr algn="ctr"/>
            <a:r>
              <a:rPr lang="en-GB" sz="3600" dirty="0" smtClean="0"/>
              <a:t>  Rational numbers are Countable</a:t>
            </a:r>
            <a:endParaRPr lang="en-US" sz="3600" dirty="0" smtClean="0"/>
          </a:p>
        </p:txBody>
      </p:sp>
      <p:sp>
        <p:nvSpPr>
          <p:cNvPr id="3" name="Content Placeholder 2"/>
          <p:cNvSpPr>
            <a:spLocks noGrp="1"/>
          </p:cNvSpPr>
          <p:nvPr>
            <p:ph sz="half" idx="1"/>
          </p:nvPr>
        </p:nvSpPr>
        <p:spPr>
          <a:xfrm>
            <a:off x="179512" y="1752600"/>
            <a:ext cx="4468688" cy="3548608"/>
          </a:xfrm>
        </p:spPr>
        <p:txBody>
          <a:bodyPr>
            <a:normAutofit fontScale="92500"/>
          </a:bodyPr>
          <a:lstStyle/>
          <a:p>
            <a:pPr marL="0" indent="0">
              <a:buNone/>
            </a:pPr>
            <a:r>
              <a:rPr lang="en-GB" sz="2600" dirty="0" smtClean="0">
                <a:latin typeface="Garamond" panose="02020404030301010803" pitchFamily="18" charset="0"/>
              </a:rPr>
              <a:t>the </a:t>
            </a:r>
            <a:r>
              <a:rPr lang="en-GB" sz="2600" dirty="0">
                <a:latin typeface="Garamond" panose="02020404030301010803" pitchFamily="18" charset="0"/>
              </a:rPr>
              <a:t>first row lists the integers, </a:t>
            </a:r>
            <a:endParaRPr lang="en-GB" sz="2600" dirty="0" smtClean="0">
              <a:latin typeface="Garamond" panose="02020404030301010803" pitchFamily="18" charset="0"/>
            </a:endParaRPr>
          </a:p>
          <a:p>
            <a:pPr marL="0" indent="0">
              <a:buNone/>
            </a:pPr>
            <a:r>
              <a:rPr lang="en-GB" sz="2600" dirty="0" smtClean="0">
                <a:latin typeface="Garamond" panose="02020404030301010803" pitchFamily="18" charset="0"/>
              </a:rPr>
              <a:t>the </a:t>
            </a:r>
            <a:r>
              <a:rPr lang="en-GB" sz="2600" dirty="0">
                <a:latin typeface="Garamond" panose="02020404030301010803" pitchFamily="18" charset="0"/>
              </a:rPr>
              <a:t>second row lists the ‘halves</a:t>
            </a:r>
            <a:r>
              <a:rPr lang="en-GB" sz="2600" dirty="0" smtClean="0">
                <a:latin typeface="Garamond" panose="02020404030301010803" pitchFamily="18" charset="0"/>
              </a:rPr>
              <a:t>’, the third row the thirds the fourth row the quarters and </a:t>
            </a:r>
            <a:r>
              <a:rPr lang="en-GB" sz="2600" dirty="0">
                <a:latin typeface="Garamond" panose="02020404030301010803" pitchFamily="18" charset="0"/>
              </a:rPr>
              <a:t>so on</a:t>
            </a:r>
            <a:r>
              <a:rPr lang="en-GB" sz="2600" dirty="0" smtClean="0">
                <a:latin typeface="Garamond" panose="02020404030301010803" pitchFamily="18" charset="0"/>
              </a:rPr>
              <a:t>.</a:t>
            </a:r>
          </a:p>
          <a:p>
            <a:pPr marL="0" indent="0">
              <a:buNone/>
            </a:pPr>
            <a:r>
              <a:rPr lang="en-GB" sz="2600" dirty="0" smtClean="0">
                <a:latin typeface="Garamond" panose="02020404030301010803" pitchFamily="18" charset="0"/>
              </a:rPr>
              <a:t>We </a:t>
            </a:r>
            <a:r>
              <a:rPr lang="en-GB" sz="2600" dirty="0">
                <a:latin typeface="Garamond" panose="02020404030301010803" pitchFamily="18" charset="0"/>
              </a:rPr>
              <a:t>then ‘snake around’ the diagonals of this array of numbers, deleting any numbers that we have seen before: this gives the </a:t>
            </a:r>
            <a:r>
              <a:rPr lang="en-GB" sz="2600" dirty="0" smtClean="0">
                <a:latin typeface="Garamond" panose="02020404030301010803" pitchFamily="18" charset="0"/>
              </a:rPr>
              <a:t>list</a:t>
            </a:r>
            <a:endParaRPr lang="en-GB" sz="2600" dirty="0"/>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24400" y="1752600"/>
            <a:ext cx="4091329"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Footer Placeholder 7"/>
          <p:cNvSpPr>
            <a:spLocks noGrp="1"/>
          </p:cNvSpPr>
          <p:nvPr>
            <p:ph type="ftr" sz="quarter" idx="11"/>
          </p:nvPr>
        </p:nvSpPr>
        <p:spPr/>
        <p:txBody>
          <a:bodyPr/>
          <a:lstStyle/>
          <a:p>
            <a:r>
              <a:rPr lang="en-US" smtClean="0"/>
              <a:t>DISCRETE STRUCTURES   UNIT-I</a:t>
            </a:r>
            <a:endParaRPr lang="en-US"/>
          </a:p>
        </p:txBody>
      </p:sp>
      <p:sp>
        <p:nvSpPr>
          <p:cNvPr id="7" name="Slide Number Placeholder 6"/>
          <p:cNvSpPr>
            <a:spLocks noGrp="1"/>
          </p:cNvSpPr>
          <p:nvPr>
            <p:ph type="sldNum" sz="quarter" idx="12"/>
          </p:nvPr>
        </p:nvSpPr>
        <p:spPr/>
        <p:txBody>
          <a:bodyPr/>
          <a:lstStyle/>
          <a:p>
            <a:pPr>
              <a:defRPr/>
            </a:pPr>
            <a:fld id="{7D01730C-19CF-47F7-B311-9FA925CB6F68}" type="slidenum">
              <a:rPr lang="en-US" smtClean="0"/>
              <a:pPr>
                <a:defRPr/>
              </a:pPr>
              <a:t>80</a:t>
            </a:fld>
            <a:endParaRPr lang="en-US" dirty="0"/>
          </a:p>
        </p:txBody>
      </p:sp>
      <p:sp>
        <p:nvSpPr>
          <p:cNvPr id="5" name="TextBox 4"/>
          <p:cNvSpPr txBox="1"/>
          <p:nvPr/>
        </p:nvSpPr>
        <p:spPr>
          <a:xfrm>
            <a:off x="0" y="5486400"/>
            <a:ext cx="9144000" cy="830997"/>
          </a:xfrm>
          <a:prstGeom prst="rect">
            <a:avLst/>
          </a:prstGeom>
          <a:noFill/>
        </p:spPr>
        <p:txBody>
          <a:bodyPr wrap="square" rtlCol="0">
            <a:spAutoFit/>
          </a:bodyPr>
          <a:lstStyle/>
          <a:p>
            <a:pPr algn="ctr"/>
            <a:r>
              <a:rPr lang="en-GB" dirty="0" smtClean="0">
                <a:latin typeface="Garamond" panose="02020404030301010803" pitchFamily="18" charset="0"/>
              </a:rPr>
              <a:t>This </a:t>
            </a:r>
            <a:r>
              <a:rPr lang="en-GB" dirty="0">
                <a:latin typeface="Garamond" panose="02020404030301010803" pitchFamily="18" charset="0"/>
              </a:rPr>
              <a:t>list contains all the positive </a:t>
            </a:r>
            <a:r>
              <a:rPr lang="en-GB" dirty="0" smtClean="0">
                <a:latin typeface="Garamond" panose="02020404030301010803" pitchFamily="18" charset="0"/>
              </a:rPr>
              <a:t>fractions, so the positive fractions  are </a:t>
            </a:r>
            <a:r>
              <a:rPr lang="en-GB" b="1" dirty="0" smtClean="0">
                <a:latin typeface="Garamond" panose="02020404030301010803" pitchFamily="18" charset="0"/>
              </a:rPr>
              <a:t>countable</a:t>
            </a:r>
            <a:r>
              <a:rPr lang="en-GB" dirty="0" smtClean="0">
                <a:latin typeface="Garamond" panose="02020404030301010803" pitchFamily="18" charset="0"/>
              </a:rPr>
              <a:t>.</a:t>
            </a:r>
            <a:endParaRPr lang="en-GB" dirty="0">
              <a:latin typeface="Garamond" panose="02020404030301010803" pitchFamily="18" charset="0"/>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876800"/>
            <a:ext cx="5538936" cy="669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7"/>
          <p:cNvPicPr>
            <a:picLocks noChangeAspect="1"/>
          </p:cNvPicPr>
          <p:nvPr/>
        </p:nvPicPr>
        <p:blipFill>
          <a:blip r:embed="rId4"/>
          <a:srcRect/>
          <a:stretch>
            <a:fillRect/>
          </a:stretch>
        </p:blipFill>
        <p:spPr bwMode="auto">
          <a:xfrm>
            <a:off x="152400" y="58738"/>
            <a:ext cx="1270000" cy="1200150"/>
          </a:xfrm>
          <a:prstGeom prst="rect">
            <a:avLst/>
          </a:prstGeom>
          <a:noFill/>
          <a:ln w="9525">
            <a:noFill/>
            <a:miter lim="800000"/>
            <a:headEnd/>
            <a:tailEnd/>
          </a:ln>
        </p:spPr>
      </p:pic>
    </p:spTree>
    <p:extLst>
      <p:ext uri="{BB962C8B-B14F-4D97-AF65-F5344CB8AC3E}">
        <p14:creationId xmlns:p14="http://schemas.microsoft.com/office/powerpoint/2010/main" val="124192765"/>
      </p:ext>
    </p:extLst>
  </p:cSld>
  <p:clrMapOvr>
    <a:masterClrMapping/>
  </p:clrMapOvr>
  <p:transition>
    <p:sndAc>
      <p:endSnd/>
    </p:sndAc>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14313"/>
            <a:ext cx="8077199" cy="1462087"/>
          </a:xfrm>
        </p:spPr>
        <p:txBody>
          <a:bodyPr/>
          <a:lstStyle/>
          <a:p>
            <a:pPr algn="ctr"/>
            <a:r>
              <a:rPr lang="en-US" dirty="0" smtClean="0"/>
              <a:t>   Rational Numbers are countable</a:t>
            </a:r>
            <a:endParaRPr lang="en-US" dirty="0"/>
          </a:p>
        </p:txBody>
      </p:sp>
      <p:sp>
        <p:nvSpPr>
          <p:cNvPr id="5" name="Footer Placeholder 4"/>
          <p:cNvSpPr>
            <a:spLocks noGrp="1"/>
          </p:cNvSpPr>
          <p:nvPr>
            <p:ph type="ftr" sz="quarter" idx="11"/>
          </p:nvPr>
        </p:nvSpPr>
        <p:spPr/>
        <p:txBody>
          <a:bodyPr/>
          <a:lstStyle/>
          <a:p>
            <a:r>
              <a:rPr lang="en-US" smtClean="0"/>
              <a:t>DISCRETE STRUCTURES   UNIT-I</a:t>
            </a:r>
            <a:endParaRPr lang="en-US"/>
          </a:p>
        </p:txBody>
      </p:sp>
      <p:sp>
        <p:nvSpPr>
          <p:cNvPr id="6" name="Slide Number Placeholder 5"/>
          <p:cNvSpPr>
            <a:spLocks noGrp="1"/>
          </p:cNvSpPr>
          <p:nvPr>
            <p:ph type="sldNum" sz="quarter" idx="12"/>
          </p:nvPr>
        </p:nvSpPr>
        <p:spPr/>
        <p:txBody>
          <a:bodyPr/>
          <a:lstStyle/>
          <a:p>
            <a:pPr>
              <a:defRPr/>
            </a:pPr>
            <a:fld id="{7D01730C-19CF-47F7-B311-9FA925CB6F68}" type="slidenum">
              <a:rPr lang="en-US" smtClean="0"/>
              <a:pPr>
                <a:defRPr/>
              </a:pPr>
              <a:t>81</a:t>
            </a:fld>
            <a:endParaRPr lang="en-US"/>
          </a:p>
        </p:txBody>
      </p:sp>
      <p:sp>
        <p:nvSpPr>
          <p:cNvPr id="7" name="Title 1"/>
          <p:cNvSpPr>
            <a:spLocks noGrp="1"/>
          </p:cNvSpPr>
          <p:nvPr>
            <p:ph sz="half" idx="1"/>
          </p:nvPr>
        </p:nvSpPr>
        <p:spPr>
          <a:xfrm>
            <a:off x="228600" y="2017713"/>
            <a:ext cx="8610600" cy="4114800"/>
          </a:xfrm>
        </p:spPr>
        <p:txBody>
          <a:bodyPr>
            <a:noAutofit/>
          </a:bodyPr>
          <a:lstStyle/>
          <a:p>
            <a:pPr algn="just"/>
            <a:r>
              <a:rPr lang="en-GB" sz="2400" kern="1200" dirty="0" smtClean="0"/>
              <a:t>The rational numbers can </a:t>
            </a:r>
            <a:r>
              <a:rPr lang="en-GB" sz="2400" kern="1200" dirty="0"/>
              <a:t>be thought of as </a:t>
            </a:r>
            <a:r>
              <a:rPr lang="en-GB" sz="2400" kern="1200" dirty="0" smtClean="0"/>
              <a:t>precisely the </a:t>
            </a:r>
            <a:r>
              <a:rPr lang="en-GB" sz="2400" kern="1200" dirty="0"/>
              <a:t>collection of decimals which terminate or repeat </a:t>
            </a:r>
            <a:endParaRPr lang="en-GB" sz="2400" kern="1200" dirty="0" smtClean="0"/>
          </a:p>
          <a:p>
            <a:pPr algn="just">
              <a:buNone/>
            </a:pPr>
            <a:r>
              <a:rPr lang="en-GB" sz="2400" kern="1200" dirty="0" smtClean="0"/>
              <a:t>Example::</a:t>
            </a:r>
          </a:p>
          <a:p>
            <a:pPr algn="just">
              <a:buNone/>
            </a:pPr>
            <a:r>
              <a:rPr lang="en-GB" sz="2400" kern="1200" dirty="0" smtClean="0"/>
              <a:t>         5/4=1.25000000......        17/7=2.428571428571428571...... </a:t>
            </a:r>
          </a:p>
          <a:p>
            <a:pPr algn="just">
              <a:buNone/>
            </a:pPr>
            <a:r>
              <a:rPr lang="en-GB" sz="2400" kern="1200" dirty="0" smtClean="0"/>
              <a:t>    -</a:t>
            </a:r>
            <a:r>
              <a:rPr lang="en-GB" sz="2400" kern="1200" dirty="0"/>
              <a:t>133/990 = - 0.134343434</a:t>
            </a:r>
            <a:r>
              <a:rPr lang="en-GB" sz="2400" kern="1200" dirty="0" smtClean="0"/>
              <a:t>…</a:t>
            </a:r>
            <a:endParaRPr lang="en-GB" sz="2400" kern="1200" dirty="0"/>
          </a:p>
        </p:txBody>
      </p:sp>
      <p:sp>
        <p:nvSpPr>
          <p:cNvPr id="8" name="Rectangle 7"/>
          <p:cNvSpPr/>
          <p:nvPr/>
        </p:nvSpPr>
        <p:spPr>
          <a:xfrm>
            <a:off x="152400" y="4800600"/>
            <a:ext cx="8991600" cy="1200329"/>
          </a:xfrm>
          <a:prstGeom prst="rect">
            <a:avLst/>
          </a:prstGeom>
        </p:spPr>
        <p:txBody>
          <a:bodyPr wrap="square">
            <a:spAutoFit/>
          </a:bodyPr>
          <a:lstStyle/>
          <a:p>
            <a:pPr marL="0" indent="0">
              <a:buNone/>
            </a:pPr>
            <a:r>
              <a:rPr lang="en-GB" dirty="0" smtClean="0">
                <a:latin typeface="Garamond" panose="02020404030301010803" pitchFamily="18" charset="0"/>
              </a:rPr>
              <a:t>The decimal expansion of a fraction must terminate or repeat because when you divide the bottom integer into the top one there are only a limited number of remainders you can get. </a:t>
            </a:r>
          </a:p>
        </p:txBody>
      </p:sp>
    </p:spTree>
  </p:cSld>
  <p:clrMapOvr>
    <a:masterClrMapping/>
  </p:clrMapOvr>
  <p:transition>
    <p:sndAc>
      <p:endSnd/>
    </p:sndAc>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685800"/>
            <a:ext cx="7543800" cy="914400"/>
          </a:xfrm>
        </p:spPr>
        <p:txBody>
          <a:bodyPr/>
          <a:lstStyle/>
          <a:p>
            <a:r>
              <a:rPr lang="en-US" dirty="0" smtClean="0"/>
              <a:t>Rational Numbers are countable</a:t>
            </a:r>
            <a:endParaRPr lang="en-US" dirty="0"/>
          </a:p>
        </p:txBody>
      </p:sp>
      <p:sp>
        <p:nvSpPr>
          <p:cNvPr id="3" name="Content Placeholder 2"/>
          <p:cNvSpPr>
            <a:spLocks noGrp="1"/>
          </p:cNvSpPr>
          <p:nvPr>
            <p:ph sz="half" idx="1"/>
          </p:nvPr>
        </p:nvSpPr>
        <p:spPr>
          <a:xfrm>
            <a:off x="762000" y="1752600"/>
            <a:ext cx="8001000" cy="3581400"/>
          </a:xfrm>
        </p:spPr>
        <p:txBody>
          <a:bodyPr>
            <a:noAutofit/>
          </a:bodyPr>
          <a:lstStyle/>
          <a:p>
            <a:pPr marL="0" indent="0">
              <a:buNone/>
            </a:pPr>
            <a:r>
              <a:rPr lang="en-GB" sz="2400" dirty="0" smtClean="0">
                <a:latin typeface="Garamond" panose="02020404030301010803" pitchFamily="18" charset="0"/>
              </a:rPr>
              <a:t>A repeating decimal is a fraction e.g.</a:t>
            </a:r>
          </a:p>
          <a:p>
            <a:pPr marL="0" indent="0">
              <a:buNone/>
            </a:pPr>
            <a:r>
              <a:rPr lang="en-GB" sz="2400" dirty="0" smtClean="0">
                <a:latin typeface="Garamond" panose="02020404030301010803" pitchFamily="18" charset="0"/>
              </a:rPr>
              <a:t>Consider  </a:t>
            </a:r>
            <a:r>
              <a:rPr lang="en-GB" sz="2400" i="1" dirty="0" smtClean="0">
                <a:latin typeface="Garamond" panose="02020404030301010803" pitchFamily="18" charset="0"/>
              </a:rPr>
              <a:t>x </a:t>
            </a:r>
            <a:r>
              <a:rPr lang="en-GB" sz="2400" dirty="0" smtClean="0">
                <a:latin typeface="Garamond" panose="02020404030301010803" pitchFamily="18" charset="0"/>
              </a:rPr>
              <a:t>= 0.123123123123 …</a:t>
            </a:r>
          </a:p>
          <a:p>
            <a:pPr marL="0" indent="0">
              <a:buNone/>
            </a:pPr>
            <a:r>
              <a:rPr lang="en-GB" sz="2400" dirty="0" smtClean="0">
                <a:latin typeface="Garamond" panose="02020404030301010803" pitchFamily="18" charset="0"/>
              </a:rPr>
              <a:t>This has a repeating block of length 3</a:t>
            </a:r>
          </a:p>
          <a:p>
            <a:pPr marL="0" indent="0">
              <a:buNone/>
            </a:pPr>
            <a:r>
              <a:rPr lang="en-GB" sz="2400" dirty="0" smtClean="0">
                <a:latin typeface="Garamond" panose="02020404030301010803" pitchFamily="18" charset="0"/>
              </a:rPr>
              <a:t>Multiply by 10</a:t>
            </a:r>
            <a:r>
              <a:rPr lang="en-GB" sz="2400" baseline="30000" dirty="0" smtClean="0">
                <a:latin typeface="Garamond" panose="02020404030301010803" pitchFamily="18" charset="0"/>
              </a:rPr>
              <a:t>3</a:t>
            </a:r>
            <a:r>
              <a:rPr lang="en-GB" sz="2400" dirty="0" smtClean="0">
                <a:latin typeface="Garamond" panose="02020404030301010803" pitchFamily="18" charset="0"/>
              </a:rPr>
              <a:t> to get</a:t>
            </a:r>
          </a:p>
          <a:p>
            <a:pPr marL="0" indent="0">
              <a:buNone/>
            </a:pPr>
            <a:r>
              <a:rPr lang="en-GB" sz="2400" dirty="0" smtClean="0">
                <a:latin typeface="Garamond" panose="02020404030301010803" pitchFamily="18" charset="0"/>
              </a:rPr>
              <a:t>1000 </a:t>
            </a:r>
            <a:r>
              <a:rPr lang="en-GB" sz="2400" i="1" dirty="0" smtClean="0">
                <a:latin typeface="Garamond" panose="02020404030301010803" pitchFamily="18" charset="0"/>
              </a:rPr>
              <a:t>x</a:t>
            </a:r>
            <a:r>
              <a:rPr lang="en-GB" sz="2400" dirty="0" smtClean="0">
                <a:latin typeface="Garamond" panose="02020404030301010803" pitchFamily="18" charset="0"/>
              </a:rPr>
              <a:t> = 123.123123123 …</a:t>
            </a:r>
          </a:p>
          <a:p>
            <a:pPr marL="0" indent="0">
              <a:buNone/>
            </a:pPr>
            <a:r>
              <a:rPr lang="en-GB" sz="2400" dirty="0" smtClean="0">
                <a:latin typeface="Garamond" panose="02020404030301010803" pitchFamily="18" charset="0"/>
              </a:rPr>
              <a:t>Subtract </a:t>
            </a:r>
            <a:r>
              <a:rPr lang="en-GB" sz="2400" i="1" dirty="0" smtClean="0">
                <a:latin typeface="Garamond" panose="02020404030301010803" pitchFamily="18" charset="0"/>
              </a:rPr>
              <a:t>x </a:t>
            </a:r>
            <a:endParaRPr lang="en-GB" sz="2400" dirty="0" smtClean="0">
              <a:latin typeface="Garamond" panose="02020404030301010803" pitchFamily="18" charset="0"/>
            </a:endParaRPr>
          </a:p>
          <a:p>
            <a:pPr marL="0" indent="0">
              <a:buNone/>
            </a:pPr>
            <a:r>
              <a:rPr lang="en-GB" sz="2400" dirty="0" smtClean="0">
                <a:latin typeface="Garamond" panose="02020404030301010803" pitchFamily="18" charset="0"/>
              </a:rPr>
              <a:t>         </a:t>
            </a:r>
            <a:r>
              <a:rPr lang="en-GB" sz="2400" i="1" dirty="0" smtClean="0">
                <a:latin typeface="Garamond" panose="02020404030301010803" pitchFamily="18" charset="0"/>
              </a:rPr>
              <a:t>x</a:t>
            </a:r>
            <a:r>
              <a:rPr lang="en-GB" sz="2400" dirty="0" smtClean="0">
                <a:latin typeface="Garamond" panose="02020404030301010803" pitchFamily="18" charset="0"/>
              </a:rPr>
              <a:t> =     0.123123123 …999</a:t>
            </a:r>
            <a:r>
              <a:rPr lang="en-GB" sz="2400" i="1" dirty="0" smtClean="0">
                <a:latin typeface="Garamond" panose="02020404030301010803" pitchFamily="18" charset="0"/>
              </a:rPr>
              <a:t>x </a:t>
            </a:r>
            <a:r>
              <a:rPr lang="en-GB" sz="2400" dirty="0" smtClean="0">
                <a:latin typeface="Garamond" panose="02020404030301010803" pitchFamily="18" charset="0"/>
              </a:rPr>
              <a:t>= 123</a:t>
            </a:r>
          </a:p>
          <a:p>
            <a:pPr marL="0" indent="0" algn="ctr">
              <a:buNone/>
            </a:pPr>
            <a:r>
              <a:rPr lang="en-GB" sz="2400" i="1" dirty="0" smtClean="0">
                <a:latin typeface="Garamond" panose="02020404030301010803" pitchFamily="18" charset="0"/>
              </a:rPr>
              <a:t>x = </a:t>
            </a:r>
            <a:r>
              <a:rPr lang="en-GB" sz="2400" dirty="0" smtClean="0">
                <a:latin typeface="Garamond" panose="02020404030301010803" pitchFamily="18" charset="0"/>
              </a:rPr>
              <a:t>123/999 = 41/333 </a:t>
            </a:r>
          </a:p>
          <a:p>
            <a:endParaRPr lang="en-US" sz="2400" dirty="0"/>
          </a:p>
        </p:txBody>
      </p:sp>
      <p:sp>
        <p:nvSpPr>
          <p:cNvPr id="4" name="Content Placeholder 3"/>
          <p:cNvSpPr>
            <a:spLocks noGrp="1"/>
          </p:cNvSpPr>
          <p:nvPr>
            <p:ph sz="half" idx="2"/>
          </p:nvPr>
        </p:nvSpPr>
        <p:spPr>
          <a:xfrm>
            <a:off x="152400" y="5181600"/>
            <a:ext cx="8686800" cy="1371600"/>
          </a:xfrm>
        </p:spPr>
        <p:txBody>
          <a:bodyPr>
            <a:noAutofit/>
          </a:bodyPr>
          <a:lstStyle/>
          <a:p>
            <a:pPr algn="ctr"/>
            <a:r>
              <a:rPr lang="en-GB" dirty="0" smtClean="0">
                <a:latin typeface="Garamond" panose="02020404030301010803" pitchFamily="18" charset="0"/>
              </a:rPr>
              <a:t>The </a:t>
            </a:r>
            <a:r>
              <a:rPr lang="en-GB" i="1" dirty="0" smtClean="0">
                <a:latin typeface="Garamond" panose="02020404030301010803" pitchFamily="18" charset="0"/>
              </a:rPr>
              <a:t>irrationals </a:t>
            </a:r>
            <a:r>
              <a:rPr lang="en-GB" dirty="0" smtClean="0">
                <a:latin typeface="Garamond" panose="02020404030301010803" pitchFamily="18" charset="0"/>
              </a:rPr>
              <a:t>are those real numbers which are </a:t>
            </a:r>
            <a:r>
              <a:rPr lang="en-GB" i="1" dirty="0" smtClean="0">
                <a:latin typeface="Garamond" panose="02020404030301010803" pitchFamily="18" charset="0"/>
              </a:rPr>
              <a:t>not </a:t>
            </a:r>
            <a:r>
              <a:rPr lang="en-GB" dirty="0" smtClean="0">
                <a:latin typeface="Garamond" panose="02020404030301010803" pitchFamily="18" charset="0"/>
              </a:rPr>
              <a:t>rational</a:t>
            </a:r>
          </a:p>
          <a:p>
            <a:pPr algn="ctr"/>
            <a:r>
              <a:rPr lang="en-GB" dirty="0" smtClean="0">
                <a:latin typeface="Garamond" panose="02020404030301010803" pitchFamily="18" charset="0"/>
              </a:rPr>
              <a:t>So their decimal expansions do not terminate or repeat</a:t>
            </a:r>
          </a:p>
          <a:p>
            <a:endParaRPr lang="en-US" sz="2800" dirty="0"/>
          </a:p>
        </p:txBody>
      </p:sp>
      <p:sp>
        <p:nvSpPr>
          <p:cNvPr id="6" name="Footer Placeholder 5"/>
          <p:cNvSpPr>
            <a:spLocks noGrp="1"/>
          </p:cNvSpPr>
          <p:nvPr>
            <p:ph type="ftr" sz="quarter" idx="11"/>
          </p:nvPr>
        </p:nvSpPr>
        <p:spPr/>
        <p:txBody>
          <a:bodyPr/>
          <a:lstStyle/>
          <a:p>
            <a:r>
              <a:rPr lang="en-US" smtClean="0"/>
              <a:t>DISCRETE STRUCTURES   UNIT-I</a:t>
            </a:r>
            <a:endParaRPr lang="en-US"/>
          </a:p>
        </p:txBody>
      </p:sp>
      <p:sp>
        <p:nvSpPr>
          <p:cNvPr id="5" name="Slide Number Placeholder 4"/>
          <p:cNvSpPr>
            <a:spLocks noGrp="1"/>
          </p:cNvSpPr>
          <p:nvPr>
            <p:ph type="sldNum" sz="quarter" idx="12"/>
          </p:nvPr>
        </p:nvSpPr>
        <p:spPr/>
        <p:txBody>
          <a:bodyPr/>
          <a:lstStyle/>
          <a:p>
            <a:pPr>
              <a:defRPr/>
            </a:pPr>
            <a:fld id="{7D01730C-19CF-47F7-B311-9FA925CB6F68}" type="slidenum">
              <a:rPr lang="en-US" smtClean="0"/>
              <a:pPr>
                <a:defRPr/>
              </a:pPr>
              <a:t>82</a:t>
            </a:fld>
            <a:endParaRPr lang="en-US"/>
          </a:p>
        </p:txBody>
      </p:sp>
      <p:pic>
        <p:nvPicPr>
          <p:cNvPr id="7" name="Picture 17"/>
          <p:cNvPicPr>
            <a:picLocks noChangeAspect="1"/>
          </p:cNvPicPr>
          <p:nvPr/>
        </p:nvPicPr>
        <p:blipFill>
          <a:blip r:embed="rId2"/>
          <a:srcRect/>
          <a:stretch>
            <a:fillRect/>
          </a:stretch>
        </p:blipFill>
        <p:spPr bwMode="auto">
          <a:xfrm>
            <a:off x="152400" y="58738"/>
            <a:ext cx="1270000" cy="1200150"/>
          </a:xfrm>
          <a:prstGeom prst="rect">
            <a:avLst/>
          </a:prstGeom>
          <a:noFill/>
          <a:ln w="9525">
            <a:noFill/>
            <a:miter lim="800000"/>
            <a:headEnd/>
            <a:tailEnd/>
          </a:ln>
        </p:spPr>
      </p:pic>
    </p:spTree>
  </p:cSld>
  <p:clrMapOvr>
    <a:masterClrMapping/>
  </p:clrMapOvr>
  <p:transition>
    <p:sndAc>
      <p:endSnd/>
    </p:sndAc>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38200"/>
            <a:ext cx="8458200" cy="623887"/>
          </a:xfrm>
        </p:spPr>
        <p:txBody>
          <a:bodyPr/>
          <a:lstStyle/>
          <a:p>
            <a:pPr algn="ctr"/>
            <a:r>
              <a:rPr lang="en-GB" sz="3600" dirty="0" smtClean="0"/>
              <a:t>The Real numbers are Uncountable</a:t>
            </a:r>
            <a:endParaRPr lang="en-GB" sz="3600" dirty="0"/>
          </a:p>
        </p:txBody>
      </p:sp>
      <p:sp>
        <p:nvSpPr>
          <p:cNvPr id="3" name="Content Placeholder 2"/>
          <p:cNvSpPr>
            <a:spLocks noGrp="1"/>
          </p:cNvSpPr>
          <p:nvPr>
            <p:ph idx="1"/>
          </p:nvPr>
        </p:nvSpPr>
        <p:spPr>
          <a:xfrm>
            <a:off x="228600" y="1752600"/>
            <a:ext cx="8534400" cy="4800600"/>
          </a:xfrm>
        </p:spPr>
        <p:txBody>
          <a:bodyPr>
            <a:noAutofit/>
          </a:bodyPr>
          <a:lstStyle/>
          <a:p>
            <a:pPr marL="0" indent="0">
              <a:buNone/>
            </a:pPr>
            <a:r>
              <a:rPr lang="en-GB" sz="2800" dirty="0" smtClean="0">
                <a:latin typeface="Garamond" panose="02020404030301010803" pitchFamily="18" charset="0"/>
              </a:rPr>
              <a:t>The </a:t>
            </a:r>
            <a:r>
              <a:rPr lang="en-GB" sz="2800" dirty="0">
                <a:latin typeface="Garamond" panose="02020404030301010803" pitchFamily="18" charset="0"/>
              </a:rPr>
              <a:t>set of real numbers in the interval from 0 up to 1 is not countable</a:t>
            </a:r>
            <a:r>
              <a:rPr lang="en-GB" sz="2800" dirty="0" smtClean="0">
                <a:latin typeface="Garamond" panose="02020404030301010803" pitchFamily="18" charset="0"/>
              </a:rPr>
              <a:t>. Suppose they are </a:t>
            </a:r>
            <a:r>
              <a:rPr lang="en-GB" sz="2800" i="1" dirty="0" smtClean="0">
                <a:latin typeface="Garamond" panose="02020404030301010803" pitchFamily="18" charset="0"/>
              </a:rPr>
              <a:t>countable </a:t>
            </a:r>
            <a:r>
              <a:rPr lang="en-GB" sz="2800" dirty="0" smtClean="0">
                <a:latin typeface="Garamond" panose="02020404030301010803" pitchFamily="18" charset="0"/>
              </a:rPr>
              <a:t>then we can create a list like</a:t>
            </a:r>
          </a:p>
          <a:p>
            <a:pPr marL="0" indent="0">
              <a:buNone/>
            </a:pPr>
            <a:r>
              <a:rPr lang="en-GB" sz="2400" dirty="0">
                <a:latin typeface="Garamond" panose="02020404030301010803" pitchFamily="18" charset="0"/>
              </a:rPr>
              <a:t>1	</a:t>
            </a:r>
            <a:r>
              <a:rPr lang="en-GB" sz="2400" dirty="0">
                <a:latin typeface="Garamond" panose="02020404030301010803" pitchFamily="18" charset="0"/>
                <a:sym typeface="Symbol"/>
              </a:rPr>
              <a:t></a:t>
            </a:r>
            <a:r>
              <a:rPr lang="en-GB" sz="2400" dirty="0">
                <a:latin typeface="Garamond" panose="02020404030301010803" pitchFamily="18" charset="0"/>
              </a:rPr>
              <a:t>	</a:t>
            </a:r>
            <a:r>
              <a:rPr lang="en-GB" sz="2400" i="1" dirty="0">
                <a:latin typeface="Garamond" panose="02020404030301010803" pitchFamily="18" charset="0"/>
              </a:rPr>
              <a:t>x</a:t>
            </a:r>
            <a:r>
              <a:rPr lang="en-GB" sz="2400" i="1" baseline="-25000" dirty="0">
                <a:latin typeface="Garamond" panose="02020404030301010803" pitchFamily="18" charset="0"/>
              </a:rPr>
              <a:t>1</a:t>
            </a:r>
            <a:r>
              <a:rPr lang="en-GB" sz="2400" dirty="0">
                <a:latin typeface="Garamond" panose="02020404030301010803" pitchFamily="18" charset="0"/>
              </a:rPr>
              <a:t> = 0.256173…</a:t>
            </a:r>
          </a:p>
          <a:p>
            <a:pPr marL="0" indent="0">
              <a:buNone/>
            </a:pPr>
            <a:r>
              <a:rPr lang="en-GB" sz="2400" dirty="0">
                <a:latin typeface="Garamond" panose="02020404030301010803" pitchFamily="18" charset="0"/>
              </a:rPr>
              <a:t>2	</a:t>
            </a:r>
            <a:r>
              <a:rPr lang="en-GB" sz="2400" dirty="0">
                <a:latin typeface="Garamond" panose="02020404030301010803" pitchFamily="18" charset="0"/>
                <a:sym typeface="Symbol"/>
              </a:rPr>
              <a:t></a:t>
            </a:r>
            <a:r>
              <a:rPr lang="en-GB" sz="2400" dirty="0">
                <a:latin typeface="Garamond" panose="02020404030301010803" pitchFamily="18" charset="0"/>
              </a:rPr>
              <a:t>	</a:t>
            </a:r>
            <a:r>
              <a:rPr lang="en-GB" sz="2400" i="1" dirty="0">
                <a:latin typeface="Garamond" panose="02020404030301010803" pitchFamily="18" charset="0"/>
              </a:rPr>
              <a:t>x</a:t>
            </a:r>
            <a:r>
              <a:rPr lang="en-GB" sz="2400" i="1" baseline="-25000" dirty="0">
                <a:latin typeface="Garamond" panose="02020404030301010803" pitchFamily="18" charset="0"/>
              </a:rPr>
              <a:t>2</a:t>
            </a:r>
            <a:r>
              <a:rPr lang="en-GB" sz="2400" i="1" dirty="0">
                <a:latin typeface="Garamond" panose="02020404030301010803" pitchFamily="18" charset="0"/>
              </a:rPr>
              <a:t> </a:t>
            </a:r>
            <a:r>
              <a:rPr lang="en-GB" sz="2400" dirty="0">
                <a:latin typeface="Garamond" panose="02020404030301010803" pitchFamily="18" charset="0"/>
              </a:rPr>
              <a:t>= 0.654321…</a:t>
            </a:r>
          </a:p>
          <a:p>
            <a:pPr marL="0" indent="0">
              <a:buNone/>
            </a:pPr>
            <a:r>
              <a:rPr lang="en-GB" sz="2400" dirty="0">
                <a:latin typeface="Garamond" panose="02020404030301010803" pitchFamily="18" charset="0"/>
              </a:rPr>
              <a:t>3	</a:t>
            </a:r>
            <a:r>
              <a:rPr lang="en-GB" sz="2400" dirty="0">
                <a:latin typeface="Garamond" panose="02020404030301010803" pitchFamily="18" charset="0"/>
                <a:sym typeface="Symbol"/>
              </a:rPr>
              <a:t></a:t>
            </a:r>
            <a:r>
              <a:rPr lang="en-GB" sz="2400" dirty="0">
                <a:latin typeface="Garamond" panose="02020404030301010803" pitchFamily="18" charset="0"/>
              </a:rPr>
              <a:t>	</a:t>
            </a:r>
            <a:r>
              <a:rPr lang="en-GB" sz="2400" i="1" dirty="0">
                <a:latin typeface="Garamond" panose="02020404030301010803" pitchFamily="18" charset="0"/>
              </a:rPr>
              <a:t>x</a:t>
            </a:r>
            <a:r>
              <a:rPr lang="en-GB" sz="2400" i="1" baseline="-25000" dirty="0">
                <a:latin typeface="Garamond" panose="02020404030301010803" pitchFamily="18" charset="0"/>
              </a:rPr>
              <a:t>3</a:t>
            </a:r>
            <a:r>
              <a:rPr lang="en-GB" sz="2400" dirty="0">
                <a:latin typeface="Garamond" panose="02020404030301010803" pitchFamily="18" charset="0"/>
              </a:rPr>
              <a:t> = 0.876241…</a:t>
            </a:r>
          </a:p>
          <a:p>
            <a:pPr marL="0" indent="0">
              <a:buNone/>
            </a:pPr>
            <a:r>
              <a:rPr lang="en-GB" sz="2400" dirty="0" smtClean="0">
                <a:latin typeface="Garamond" panose="02020404030301010803" pitchFamily="18" charset="0"/>
              </a:rPr>
              <a:t>4	</a:t>
            </a:r>
            <a:r>
              <a:rPr lang="en-GB" sz="2400" dirty="0" smtClean="0">
                <a:latin typeface="Garamond" panose="02020404030301010803" pitchFamily="18" charset="0"/>
                <a:sym typeface="Symbol"/>
              </a:rPr>
              <a:t></a:t>
            </a:r>
            <a:r>
              <a:rPr lang="en-GB" sz="2400" dirty="0">
                <a:latin typeface="Garamond" panose="02020404030301010803" pitchFamily="18" charset="0"/>
              </a:rPr>
              <a:t>	</a:t>
            </a:r>
            <a:r>
              <a:rPr lang="en-GB" sz="2400" i="1" dirty="0">
                <a:latin typeface="Garamond" panose="02020404030301010803" pitchFamily="18" charset="0"/>
              </a:rPr>
              <a:t>x</a:t>
            </a:r>
            <a:r>
              <a:rPr lang="en-GB" sz="2400" i="1" baseline="-25000" dirty="0">
                <a:latin typeface="Garamond" panose="02020404030301010803" pitchFamily="18" charset="0"/>
              </a:rPr>
              <a:t>4</a:t>
            </a:r>
            <a:r>
              <a:rPr lang="en-GB" sz="2400" dirty="0">
                <a:latin typeface="Garamond" panose="02020404030301010803" pitchFamily="18" charset="0"/>
              </a:rPr>
              <a:t> = 0.60000</a:t>
            </a:r>
            <a:r>
              <a:rPr lang="en-GB" sz="2400" dirty="0" smtClean="0">
                <a:latin typeface="Garamond" panose="02020404030301010803" pitchFamily="18" charset="0"/>
              </a:rPr>
              <a:t>….</a:t>
            </a:r>
            <a:r>
              <a:rPr lang="en-GB" sz="2400" dirty="0">
                <a:latin typeface="Garamond" panose="02020404030301010803" pitchFamily="18" charset="0"/>
              </a:rPr>
              <a:t>	</a:t>
            </a:r>
          </a:p>
          <a:p>
            <a:pPr marL="0" indent="0">
              <a:buNone/>
            </a:pPr>
            <a:r>
              <a:rPr lang="en-GB" sz="2400" dirty="0">
                <a:latin typeface="Garamond" panose="02020404030301010803" pitchFamily="18" charset="0"/>
              </a:rPr>
              <a:t>.	 .	.       .</a:t>
            </a:r>
          </a:p>
          <a:p>
            <a:pPr marL="0" indent="0">
              <a:buNone/>
            </a:pPr>
            <a:r>
              <a:rPr lang="en-GB" sz="2400" i="1" dirty="0" smtClean="0">
                <a:latin typeface="Garamond" panose="02020404030301010803" pitchFamily="18" charset="0"/>
              </a:rPr>
              <a:t>n</a:t>
            </a:r>
            <a:r>
              <a:rPr lang="en-GB" sz="2400" dirty="0">
                <a:latin typeface="Garamond" panose="02020404030301010803" pitchFamily="18" charset="0"/>
              </a:rPr>
              <a:t>	</a:t>
            </a:r>
            <a:r>
              <a:rPr lang="en-GB" sz="2400" dirty="0">
                <a:latin typeface="Garamond" panose="02020404030301010803" pitchFamily="18" charset="0"/>
                <a:sym typeface="Symbol"/>
              </a:rPr>
              <a:t></a:t>
            </a:r>
            <a:r>
              <a:rPr lang="en-GB" sz="2400" dirty="0">
                <a:latin typeface="Garamond" panose="02020404030301010803" pitchFamily="18" charset="0"/>
              </a:rPr>
              <a:t>	</a:t>
            </a:r>
            <a:r>
              <a:rPr lang="en-GB" sz="2400" i="1" dirty="0" err="1">
                <a:latin typeface="Garamond" panose="02020404030301010803" pitchFamily="18" charset="0"/>
              </a:rPr>
              <a:t>x</a:t>
            </a:r>
            <a:r>
              <a:rPr lang="en-GB" sz="2400" i="1" baseline="-25000" dirty="0" err="1">
                <a:latin typeface="Garamond" panose="02020404030301010803" pitchFamily="18" charset="0"/>
              </a:rPr>
              <a:t>n</a:t>
            </a:r>
            <a:r>
              <a:rPr lang="en-GB" sz="2400" dirty="0">
                <a:latin typeface="Garamond" panose="02020404030301010803" pitchFamily="18" charset="0"/>
              </a:rPr>
              <a:t> = 0.a</a:t>
            </a:r>
            <a:r>
              <a:rPr lang="en-GB" sz="2400" baseline="-25000" dirty="0">
                <a:latin typeface="Garamond" panose="02020404030301010803" pitchFamily="18" charset="0"/>
              </a:rPr>
              <a:t>1</a:t>
            </a:r>
            <a:r>
              <a:rPr lang="en-GB" sz="2400" dirty="0">
                <a:latin typeface="Garamond" panose="02020404030301010803" pitchFamily="18" charset="0"/>
              </a:rPr>
              <a:t>a</a:t>
            </a:r>
            <a:r>
              <a:rPr lang="en-GB" sz="2400" baseline="-25000" dirty="0">
                <a:latin typeface="Garamond" panose="02020404030301010803" pitchFamily="18" charset="0"/>
              </a:rPr>
              <a:t>2</a:t>
            </a:r>
            <a:r>
              <a:rPr lang="en-GB" sz="2400" dirty="0">
                <a:latin typeface="Garamond" panose="02020404030301010803" pitchFamily="18" charset="0"/>
              </a:rPr>
              <a:t>a</a:t>
            </a:r>
            <a:r>
              <a:rPr lang="en-GB" sz="2400" baseline="-25000" dirty="0">
                <a:latin typeface="Garamond" panose="02020404030301010803" pitchFamily="18" charset="0"/>
              </a:rPr>
              <a:t>3</a:t>
            </a:r>
            <a:r>
              <a:rPr lang="en-GB" sz="2400" dirty="0">
                <a:latin typeface="Garamond" panose="02020404030301010803" pitchFamily="18" charset="0"/>
              </a:rPr>
              <a:t>a</a:t>
            </a:r>
            <a:r>
              <a:rPr lang="en-GB" sz="2400" baseline="-25000" dirty="0">
                <a:latin typeface="Garamond" panose="02020404030301010803" pitchFamily="18" charset="0"/>
              </a:rPr>
              <a:t>4</a:t>
            </a:r>
            <a:r>
              <a:rPr lang="en-GB" sz="2400" dirty="0">
                <a:latin typeface="Garamond" panose="02020404030301010803" pitchFamily="18" charset="0"/>
              </a:rPr>
              <a:t>a</a:t>
            </a:r>
            <a:r>
              <a:rPr lang="en-GB" sz="2400" baseline="-25000" dirty="0">
                <a:latin typeface="Garamond" panose="02020404030301010803" pitchFamily="18" charset="0"/>
              </a:rPr>
              <a:t>5</a:t>
            </a:r>
            <a:r>
              <a:rPr lang="en-GB" sz="2400" dirty="0">
                <a:latin typeface="Garamond" panose="02020404030301010803" pitchFamily="18" charset="0"/>
              </a:rPr>
              <a:t> …a</a:t>
            </a:r>
            <a:r>
              <a:rPr lang="en-GB" sz="2400" baseline="-25000" dirty="0">
                <a:latin typeface="Garamond" panose="02020404030301010803" pitchFamily="18" charset="0"/>
              </a:rPr>
              <a:t>n</a:t>
            </a:r>
            <a:r>
              <a:rPr lang="en-GB" sz="2400" dirty="0">
                <a:latin typeface="Garamond" panose="02020404030301010803" pitchFamily="18" charset="0"/>
              </a:rPr>
              <a:t> …</a:t>
            </a:r>
          </a:p>
          <a:p>
            <a:pPr marL="0" indent="0">
              <a:buNone/>
            </a:pPr>
            <a:r>
              <a:rPr lang="en-GB" sz="2800" dirty="0" smtClean="0">
                <a:latin typeface="Garamond" panose="02020404030301010803" pitchFamily="18" charset="0"/>
              </a:rPr>
              <a:t>The a1,a2... an can be completely random : non repetitive. So uncountable.</a:t>
            </a:r>
            <a:endParaRPr lang="en-GB" sz="2800" dirty="0">
              <a:latin typeface="Garamond" panose="02020404030301010803" pitchFamily="18" charset="0"/>
            </a:endParaRPr>
          </a:p>
        </p:txBody>
      </p:sp>
      <p:sp>
        <p:nvSpPr>
          <p:cNvPr id="5" name="Footer Placeholder 4"/>
          <p:cNvSpPr>
            <a:spLocks noGrp="1"/>
          </p:cNvSpPr>
          <p:nvPr>
            <p:ph type="ftr" sz="quarter" idx="11"/>
          </p:nvPr>
        </p:nvSpPr>
        <p:spPr/>
        <p:txBody>
          <a:bodyPr/>
          <a:lstStyle/>
          <a:p>
            <a:r>
              <a:rPr lang="en-US" dirty="0" smtClean="0"/>
              <a:t>DISCRETE STRUCTURES   UNIT-I</a:t>
            </a:r>
            <a:endParaRPr lang="en-US" dirty="0"/>
          </a:p>
        </p:txBody>
      </p:sp>
      <p:sp>
        <p:nvSpPr>
          <p:cNvPr id="4" name="Slide Number Placeholder 3"/>
          <p:cNvSpPr>
            <a:spLocks noGrp="1"/>
          </p:cNvSpPr>
          <p:nvPr>
            <p:ph type="sldNum" sz="quarter" idx="12"/>
          </p:nvPr>
        </p:nvSpPr>
        <p:spPr/>
        <p:txBody>
          <a:bodyPr/>
          <a:lstStyle/>
          <a:p>
            <a:pPr>
              <a:defRPr/>
            </a:pPr>
            <a:fld id="{0EFFCF1F-F02D-4594-A964-BA7CBAD841C0}" type="slidenum">
              <a:rPr lang="en-US" smtClean="0"/>
              <a:pPr>
                <a:defRPr/>
              </a:pPr>
              <a:t>83</a:t>
            </a:fld>
            <a:endParaRPr lang="en-US" dirty="0"/>
          </a:p>
        </p:txBody>
      </p:sp>
    </p:spTree>
    <p:extLst>
      <p:ext uri="{BB962C8B-B14F-4D97-AF65-F5344CB8AC3E}">
        <p14:creationId xmlns:p14="http://schemas.microsoft.com/office/powerpoint/2010/main" val="428780492"/>
      </p:ext>
    </p:extLst>
  </p:cSld>
  <p:clrMapOvr>
    <a:masterClrMapping/>
  </p:clrMapOvr>
  <p:transition>
    <p:sndAc>
      <p:endSnd/>
    </p:sndAc>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0"/>
            <a:ext cx="8153400" cy="623887"/>
          </a:xfrm>
        </p:spPr>
        <p:txBody>
          <a:bodyPr/>
          <a:lstStyle/>
          <a:p>
            <a:pPr algn="ctr"/>
            <a:r>
              <a:rPr lang="en-GB" dirty="0" smtClean="0"/>
              <a:t>Cardinality of important  sets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46516735"/>
              </p:ext>
            </p:extLst>
          </p:nvPr>
        </p:nvGraphicFramePr>
        <p:xfrm>
          <a:off x="457200" y="1828800"/>
          <a:ext cx="8424936" cy="3344808"/>
        </p:xfrm>
        <a:graphic>
          <a:graphicData uri="http://schemas.openxmlformats.org/drawingml/2006/table">
            <a:tbl>
              <a:tblPr firstRow="1" firstCol="1" bandRow="1"/>
              <a:tblGrid>
                <a:gridCol w="3085740">
                  <a:extLst>
                    <a:ext uri="{9D8B030D-6E8A-4147-A177-3AD203B41FA5}">
                      <a16:colId xmlns:a16="http://schemas.microsoft.com/office/drawing/2014/main" xmlns="" val="20000"/>
                    </a:ext>
                  </a:extLst>
                </a:gridCol>
                <a:gridCol w="3827028">
                  <a:extLst>
                    <a:ext uri="{9D8B030D-6E8A-4147-A177-3AD203B41FA5}">
                      <a16:colId xmlns:a16="http://schemas.microsoft.com/office/drawing/2014/main" xmlns="" val="20001"/>
                    </a:ext>
                  </a:extLst>
                </a:gridCol>
                <a:gridCol w="1512168">
                  <a:extLst>
                    <a:ext uri="{9D8B030D-6E8A-4147-A177-3AD203B41FA5}">
                      <a16:colId xmlns:a16="http://schemas.microsoft.com/office/drawing/2014/main" xmlns="" val="20002"/>
                    </a:ext>
                  </a:extLst>
                </a:gridCol>
              </a:tblGrid>
              <a:tr h="389480">
                <a:tc>
                  <a:txBody>
                    <a:bodyPr/>
                    <a:lstStyle/>
                    <a:p>
                      <a:pPr algn="ctr">
                        <a:lnSpc>
                          <a:spcPct val="115000"/>
                        </a:lnSpc>
                        <a:spcAft>
                          <a:spcPts val="480"/>
                        </a:spcAft>
                      </a:pPr>
                      <a:r>
                        <a:rPr lang="en-GB" sz="2200" b="1" dirty="0">
                          <a:solidFill>
                            <a:srgbClr val="3366FF"/>
                          </a:solidFill>
                          <a:effectLst/>
                          <a:latin typeface="Garamond"/>
                          <a:ea typeface="Calibri"/>
                          <a:cs typeface="Arial"/>
                        </a:rPr>
                        <a:t>Set</a:t>
                      </a:r>
                      <a:endParaRPr lang="en-GB" sz="2200" b="1" dirty="0">
                        <a:solidFill>
                          <a:srgbClr val="3366FF"/>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480"/>
                        </a:spcAft>
                      </a:pPr>
                      <a:r>
                        <a:rPr lang="en-GB" sz="2200" b="1" dirty="0">
                          <a:solidFill>
                            <a:srgbClr val="3366FF"/>
                          </a:solidFill>
                          <a:effectLst/>
                          <a:latin typeface="Garamond"/>
                          <a:ea typeface="Calibri"/>
                          <a:cs typeface="Arial"/>
                        </a:rPr>
                        <a:t>Description</a:t>
                      </a:r>
                      <a:endParaRPr lang="en-GB" sz="2200" b="1" dirty="0">
                        <a:solidFill>
                          <a:srgbClr val="3366FF"/>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480"/>
                        </a:spcAft>
                      </a:pPr>
                      <a:r>
                        <a:rPr lang="en-GB" sz="2200" b="1" dirty="0">
                          <a:solidFill>
                            <a:srgbClr val="3366FF"/>
                          </a:solidFill>
                          <a:effectLst/>
                          <a:latin typeface="Garamond"/>
                          <a:ea typeface="Calibri"/>
                          <a:cs typeface="Arial"/>
                        </a:rPr>
                        <a:t>Cardinality</a:t>
                      </a:r>
                      <a:endParaRPr lang="en-GB" sz="2200" b="1" dirty="0">
                        <a:solidFill>
                          <a:srgbClr val="3366FF"/>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09733">
                <a:tc>
                  <a:txBody>
                    <a:bodyPr/>
                    <a:lstStyle/>
                    <a:p>
                      <a:pPr>
                        <a:lnSpc>
                          <a:spcPct val="115000"/>
                        </a:lnSpc>
                        <a:spcAft>
                          <a:spcPts val="480"/>
                        </a:spcAft>
                      </a:pPr>
                      <a:r>
                        <a:rPr lang="en-GB" sz="2000" dirty="0">
                          <a:effectLst/>
                          <a:latin typeface="Garamond"/>
                          <a:ea typeface="Calibri"/>
                          <a:cs typeface="Arial"/>
                        </a:rPr>
                        <a:t>Natural numbers</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480"/>
                        </a:spcAft>
                      </a:pPr>
                      <a:r>
                        <a:rPr lang="en-GB" sz="2000">
                          <a:effectLst/>
                          <a:latin typeface="Garamond"/>
                          <a:ea typeface="Calibri"/>
                          <a:cs typeface="Arial"/>
                        </a:rPr>
                        <a:t>1, 2, 3, 4, 5, …</a:t>
                      </a:r>
                      <a:endParaRPr lang="en-GB" sz="20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480"/>
                        </a:spcAft>
                      </a:pPr>
                      <a:r>
                        <a:rPr lang="en-GB" sz="2000">
                          <a:effectLst/>
                          <a:latin typeface="Cambria Math"/>
                          <a:ea typeface="Calibri"/>
                          <a:cs typeface="Cambria Math"/>
                        </a:rPr>
                        <a:t>ℵ</a:t>
                      </a:r>
                      <a:r>
                        <a:rPr lang="en-GB" sz="2000" baseline="-25000">
                          <a:effectLst/>
                          <a:latin typeface="Arial"/>
                          <a:ea typeface="Calibri"/>
                          <a:cs typeface="Times New Roman"/>
                        </a:rPr>
                        <a:t>0</a:t>
                      </a:r>
                      <a:endParaRPr lang="en-GB" sz="20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496930">
                <a:tc>
                  <a:txBody>
                    <a:bodyPr/>
                    <a:lstStyle/>
                    <a:p>
                      <a:pPr>
                        <a:lnSpc>
                          <a:spcPct val="115000"/>
                        </a:lnSpc>
                        <a:spcAft>
                          <a:spcPts val="480"/>
                        </a:spcAft>
                      </a:pPr>
                      <a:r>
                        <a:rPr lang="en-GB" sz="2000" dirty="0">
                          <a:effectLst/>
                          <a:latin typeface="Garamond"/>
                          <a:ea typeface="Calibri"/>
                          <a:cs typeface="Arial"/>
                        </a:rPr>
                        <a:t>Integers</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480"/>
                        </a:spcAft>
                      </a:pPr>
                      <a:r>
                        <a:rPr lang="en-GB" sz="2000">
                          <a:effectLst/>
                          <a:latin typeface="Garamond"/>
                          <a:ea typeface="Calibri"/>
                          <a:cs typeface="Arial"/>
                        </a:rPr>
                        <a:t>…, -5, -4, -3, -2, -1, 0, 1, 2, 3, 4, 5, …</a:t>
                      </a:r>
                      <a:endParaRPr lang="en-GB" sz="20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480"/>
                        </a:spcAft>
                      </a:pPr>
                      <a:r>
                        <a:rPr lang="en-GB" sz="2000">
                          <a:effectLst/>
                          <a:latin typeface="Cambria Math"/>
                          <a:ea typeface="Calibri"/>
                          <a:cs typeface="Cambria Math"/>
                        </a:rPr>
                        <a:t>ℵ</a:t>
                      </a:r>
                      <a:r>
                        <a:rPr lang="en-GB" sz="2000" baseline="-25000">
                          <a:effectLst/>
                          <a:latin typeface="Arial"/>
                          <a:ea typeface="Calibri"/>
                          <a:cs typeface="Times New Roman"/>
                        </a:rPr>
                        <a:t>0</a:t>
                      </a:r>
                      <a:endParaRPr lang="en-GB" sz="20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819466">
                <a:tc>
                  <a:txBody>
                    <a:bodyPr/>
                    <a:lstStyle/>
                    <a:p>
                      <a:pPr>
                        <a:lnSpc>
                          <a:spcPct val="115000"/>
                        </a:lnSpc>
                        <a:spcAft>
                          <a:spcPts val="480"/>
                        </a:spcAft>
                      </a:pPr>
                      <a:r>
                        <a:rPr lang="en-GB" sz="2000" dirty="0">
                          <a:effectLst/>
                          <a:latin typeface="Garamond"/>
                          <a:ea typeface="Calibri"/>
                          <a:cs typeface="Arial"/>
                        </a:rPr>
                        <a:t>Rational numbers or fractions</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480"/>
                        </a:spcAft>
                      </a:pPr>
                      <a:r>
                        <a:rPr lang="en-GB" sz="2000" dirty="0" smtClean="0">
                          <a:effectLst/>
                          <a:latin typeface="Garamond"/>
                          <a:ea typeface="Calibri"/>
                          <a:cs typeface="Arial"/>
                        </a:rPr>
                        <a:t>All</a:t>
                      </a:r>
                      <a:r>
                        <a:rPr lang="en-GB" sz="2000" baseline="0" dirty="0" smtClean="0">
                          <a:effectLst/>
                          <a:latin typeface="Garamond"/>
                          <a:ea typeface="Calibri"/>
                          <a:cs typeface="Arial"/>
                        </a:rPr>
                        <a:t> the</a:t>
                      </a:r>
                      <a:r>
                        <a:rPr lang="en-GB" sz="2000" dirty="0" smtClean="0">
                          <a:effectLst/>
                          <a:latin typeface="Garamond"/>
                          <a:ea typeface="Calibri"/>
                          <a:cs typeface="Arial"/>
                        </a:rPr>
                        <a:t> </a:t>
                      </a:r>
                      <a:r>
                        <a:rPr lang="en-GB" sz="2000" dirty="0">
                          <a:effectLst/>
                          <a:latin typeface="Garamond"/>
                          <a:ea typeface="Calibri"/>
                          <a:cs typeface="Arial"/>
                        </a:rPr>
                        <a:t>decimals which </a:t>
                      </a:r>
                      <a:r>
                        <a:rPr lang="en-GB" sz="2000" dirty="0" smtClean="0">
                          <a:effectLst/>
                          <a:latin typeface="Garamond"/>
                          <a:ea typeface="Calibri"/>
                          <a:cs typeface="Arial"/>
                        </a:rPr>
                        <a:t>terminate </a:t>
                      </a:r>
                      <a:r>
                        <a:rPr lang="en-GB" sz="2000" dirty="0">
                          <a:effectLst/>
                          <a:latin typeface="Garamond"/>
                          <a:ea typeface="Calibri"/>
                          <a:cs typeface="Arial"/>
                        </a:rPr>
                        <a:t>or </a:t>
                      </a:r>
                      <a:r>
                        <a:rPr lang="en-GB" sz="2000" dirty="0" smtClean="0">
                          <a:effectLst/>
                          <a:latin typeface="Garamond"/>
                          <a:ea typeface="Calibri"/>
                          <a:cs typeface="Arial"/>
                        </a:rPr>
                        <a:t>repeat</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480"/>
                        </a:spcAft>
                      </a:pPr>
                      <a:r>
                        <a:rPr lang="en-GB" sz="2000">
                          <a:effectLst/>
                          <a:latin typeface="Cambria Math"/>
                          <a:ea typeface="Calibri"/>
                          <a:cs typeface="Cambria Math"/>
                        </a:rPr>
                        <a:t>ℵ</a:t>
                      </a:r>
                      <a:r>
                        <a:rPr lang="en-GB" sz="2000" baseline="-25000">
                          <a:effectLst/>
                          <a:latin typeface="Arial"/>
                          <a:ea typeface="Calibri"/>
                          <a:cs typeface="Times New Roman"/>
                        </a:rPr>
                        <a:t>0</a:t>
                      </a:r>
                      <a:endParaRPr lang="en-GB" sz="20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819466">
                <a:tc>
                  <a:txBody>
                    <a:bodyPr/>
                    <a:lstStyle/>
                    <a:p>
                      <a:pPr>
                        <a:lnSpc>
                          <a:spcPct val="115000"/>
                        </a:lnSpc>
                        <a:spcAft>
                          <a:spcPts val="480"/>
                        </a:spcAft>
                      </a:pPr>
                      <a:r>
                        <a:rPr lang="en-GB" sz="2000" dirty="0">
                          <a:effectLst/>
                          <a:latin typeface="Garamond"/>
                          <a:ea typeface="Calibri"/>
                          <a:cs typeface="Arial"/>
                        </a:rPr>
                        <a:t>Irrational numbers</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480"/>
                        </a:spcAft>
                      </a:pPr>
                      <a:r>
                        <a:rPr lang="en-GB" sz="2000" dirty="0">
                          <a:effectLst/>
                          <a:latin typeface="Garamond"/>
                          <a:ea typeface="Calibri"/>
                          <a:cs typeface="Arial"/>
                        </a:rPr>
                        <a:t>All the decimals which do not terminate or repeat</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480"/>
                        </a:spcAft>
                      </a:pPr>
                      <a:r>
                        <a:rPr lang="en-GB" sz="2000" i="1">
                          <a:effectLst/>
                          <a:latin typeface="Arial"/>
                          <a:ea typeface="Calibri"/>
                          <a:cs typeface="Times New Roman"/>
                        </a:rPr>
                        <a:t>c</a:t>
                      </a:r>
                      <a:endParaRPr lang="en-GB" sz="20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409733">
                <a:tc>
                  <a:txBody>
                    <a:bodyPr/>
                    <a:lstStyle/>
                    <a:p>
                      <a:pPr>
                        <a:lnSpc>
                          <a:spcPct val="115000"/>
                        </a:lnSpc>
                        <a:spcAft>
                          <a:spcPts val="480"/>
                        </a:spcAft>
                      </a:pPr>
                      <a:r>
                        <a:rPr lang="en-GB" sz="2000">
                          <a:effectLst/>
                          <a:latin typeface="Garamond"/>
                          <a:ea typeface="Calibri"/>
                          <a:cs typeface="Arial"/>
                        </a:rPr>
                        <a:t>Real numbers</a:t>
                      </a:r>
                      <a:endParaRPr lang="en-GB" sz="20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480"/>
                        </a:spcAft>
                      </a:pPr>
                      <a:r>
                        <a:rPr lang="en-GB" sz="2000" dirty="0">
                          <a:effectLst/>
                          <a:latin typeface="Garamond"/>
                          <a:ea typeface="Calibri"/>
                          <a:cs typeface="Arial"/>
                        </a:rPr>
                        <a:t>All decimals</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480"/>
                        </a:spcAft>
                      </a:pPr>
                      <a:r>
                        <a:rPr lang="en-GB" sz="2000" i="1" dirty="0">
                          <a:effectLst/>
                          <a:latin typeface="Arial"/>
                          <a:ea typeface="Calibri"/>
                          <a:cs typeface="Times New Roman"/>
                        </a:rPr>
                        <a:t>c</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
        <p:nvSpPr>
          <p:cNvPr id="6" name="Footer Placeholder 5"/>
          <p:cNvSpPr>
            <a:spLocks noGrp="1"/>
          </p:cNvSpPr>
          <p:nvPr>
            <p:ph type="ftr" sz="quarter" idx="11"/>
          </p:nvPr>
        </p:nvSpPr>
        <p:spPr/>
        <p:txBody>
          <a:bodyPr/>
          <a:lstStyle/>
          <a:p>
            <a:r>
              <a:rPr lang="en-US" smtClean="0"/>
              <a:t>DISCRETE STRUCTURES   UNIT-I</a:t>
            </a:r>
            <a:endParaRPr lang="en-US" dirty="0"/>
          </a:p>
        </p:txBody>
      </p:sp>
      <p:sp>
        <p:nvSpPr>
          <p:cNvPr id="5" name="Slide Number Placeholder 4"/>
          <p:cNvSpPr>
            <a:spLocks noGrp="1"/>
          </p:cNvSpPr>
          <p:nvPr>
            <p:ph type="sldNum" sz="quarter" idx="12"/>
          </p:nvPr>
        </p:nvSpPr>
        <p:spPr/>
        <p:txBody>
          <a:bodyPr/>
          <a:lstStyle/>
          <a:p>
            <a:pPr>
              <a:defRPr/>
            </a:pPr>
            <a:fld id="{0EFFCF1F-F02D-4594-A964-BA7CBAD841C0}" type="slidenum">
              <a:rPr lang="en-US" smtClean="0"/>
              <a:pPr>
                <a:defRPr/>
              </a:pPr>
              <a:t>84</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799" y="5319107"/>
            <a:ext cx="1143001" cy="1055180"/>
          </a:xfrm>
          <a:prstGeom prst="rect">
            <a:avLst/>
          </a:prstGeom>
        </p:spPr>
      </p:pic>
    </p:spTree>
    <p:extLst>
      <p:ext uri="{BB962C8B-B14F-4D97-AF65-F5344CB8AC3E}">
        <p14:creationId xmlns:p14="http://schemas.microsoft.com/office/powerpoint/2010/main" val="558088017"/>
      </p:ext>
    </p:extLst>
  </p:cSld>
  <p:clrMapOvr>
    <a:masterClrMapping/>
  </p:clrMapOvr>
  <p:transition>
    <p:sndAc>
      <p:end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type="body" idx="4294967295"/>
          </p:nvPr>
        </p:nvSpPr>
        <p:spPr>
          <a:xfrm>
            <a:off x="0" y="609600"/>
            <a:ext cx="9144000" cy="838200"/>
          </a:xfrm>
          <a:extLst/>
        </p:spPr>
        <p:txBody>
          <a:bodyPr rtlCol="0">
            <a:normAutofit/>
          </a:bodyPr>
          <a:lstStyle/>
          <a:p>
            <a:pPr algn="ctr" eaLnBrk="1" fontAlgn="auto" hangingPunct="1">
              <a:spcAft>
                <a:spcPts val="0"/>
              </a:spcAft>
              <a:buFont typeface="Wingdings" pitchFamily="2" charset="2"/>
              <a:buNone/>
              <a:defRPr/>
            </a:pPr>
            <a:r>
              <a:rPr lang="en-US" dirty="0" smtClean="0">
                <a:latin typeface="+mj-lt"/>
                <a:cs typeface="Times New Roman" pitchFamily="18" charset="0"/>
              </a:rPr>
              <a:t>Symbols</a:t>
            </a:r>
          </a:p>
        </p:txBody>
      </p:sp>
      <p:sp>
        <p:nvSpPr>
          <p:cNvPr id="2" name="Rectangle 1"/>
          <p:cNvSpPr>
            <a:spLocks noChangeArrowheads="1"/>
          </p:cNvSpPr>
          <p:nvPr/>
        </p:nvSpPr>
        <p:spPr bwMode="auto">
          <a:xfrm>
            <a:off x="0" y="20066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smtClean="0">
                <a:solidFill>
                  <a:srgbClr val="FF0000"/>
                </a:solidFill>
                <a:latin typeface="+mj-lt"/>
              </a:rPr>
              <a:t>∈</a:t>
            </a:r>
            <a:r>
              <a:rPr lang="en-US" altLang="en-US" sz="3200" dirty="0">
                <a:solidFill>
                  <a:srgbClr val="FF0000"/>
                </a:solidFill>
                <a:latin typeface="+mj-lt"/>
              </a:rPr>
              <a:t>: Used to replace the words “is an element of.”</a:t>
            </a:r>
            <a:endParaRPr lang="en-US" altLang="en-US" sz="3200" dirty="0">
              <a:latin typeface="+mj-lt"/>
            </a:endParaRPr>
          </a:p>
        </p:txBody>
      </p:sp>
      <p:sp>
        <p:nvSpPr>
          <p:cNvPr id="10" name="Rectangle 9"/>
          <p:cNvSpPr>
            <a:spLocks noChangeArrowheads="1"/>
          </p:cNvSpPr>
          <p:nvPr/>
        </p:nvSpPr>
        <p:spPr bwMode="auto">
          <a:xfrm>
            <a:off x="0" y="4140200"/>
            <a:ext cx="4178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t>3</a:t>
            </a:r>
            <a:r>
              <a:rPr lang="en-US" altLang="en-US" sz="3200" dirty="0">
                <a:solidFill>
                  <a:srgbClr val="FF0000"/>
                </a:solidFill>
                <a:latin typeface="TestGen" pitchFamily="2" charset="0"/>
              </a:rPr>
              <a:t> </a:t>
            </a:r>
            <a:r>
              <a:rPr lang="en-US" altLang="en-US" sz="3200" dirty="0">
                <a:latin typeface="TestGen" pitchFamily="2" charset="0"/>
              </a:rPr>
              <a:t>∈ </a:t>
            </a:r>
            <a:r>
              <a:rPr lang="en-US" altLang="en-US" sz="3200" dirty="0">
                <a:cs typeface="Times New Roman" pitchFamily="18" charset="0"/>
              </a:rPr>
              <a:t>{1, 2, 5, 9, 13}</a:t>
            </a:r>
          </a:p>
        </p:txBody>
      </p:sp>
      <p:sp>
        <p:nvSpPr>
          <p:cNvPr id="11" name="Rectangle 10"/>
          <p:cNvSpPr>
            <a:spLocks noChangeArrowheads="1"/>
          </p:cNvSpPr>
          <p:nvPr/>
        </p:nvSpPr>
        <p:spPr bwMode="auto">
          <a:xfrm>
            <a:off x="4191000" y="4064000"/>
            <a:ext cx="2133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solidFill>
                  <a:srgbClr val="00B050"/>
                </a:solidFill>
              </a:rPr>
              <a:t>False</a:t>
            </a:r>
          </a:p>
        </p:txBody>
      </p:sp>
      <p:sp>
        <p:nvSpPr>
          <p:cNvPr id="12" name="Rectangle 11"/>
          <p:cNvSpPr>
            <a:spLocks noChangeArrowheads="1"/>
          </p:cNvSpPr>
          <p:nvPr/>
        </p:nvSpPr>
        <p:spPr bwMode="auto">
          <a:xfrm>
            <a:off x="457200" y="4902200"/>
            <a:ext cx="3352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t>0 </a:t>
            </a:r>
            <a:r>
              <a:rPr lang="en-US" altLang="en-US" sz="3200" dirty="0">
                <a:latin typeface="TestGen" pitchFamily="2" charset="0"/>
              </a:rPr>
              <a:t>∈ </a:t>
            </a:r>
            <a:r>
              <a:rPr lang="en-US" altLang="en-US" sz="3200" dirty="0">
                <a:cs typeface="Times New Roman" pitchFamily="18" charset="0"/>
              </a:rPr>
              <a:t>{0, 1, 2, 3}</a:t>
            </a:r>
          </a:p>
        </p:txBody>
      </p:sp>
      <p:sp>
        <p:nvSpPr>
          <p:cNvPr id="14" name="Rectangle 13"/>
          <p:cNvSpPr>
            <a:spLocks noChangeArrowheads="1"/>
          </p:cNvSpPr>
          <p:nvPr/>
        </p:nvSpPr>
        <p:spPr bwMode="auto">
          <a:xfrm>
            <a:off x="0" y="5638800"/>
            <a:ext cx="4289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cs typeface="Times New Roman" pitchFamily="18" charset="0"/>
                <a:sym typeface="MS Reference 2" pitchFamily="2" charset="2"/>
              </a:rPr>
              <a:t>-5 </a:t>
            </a:r>
            <a:r>
              <a:rPr lang="en-US" altLang="en-US" sz="3200" dirty="0">
                <a:latin typeface="TestGen" pitchFamily="2" charset="0"/>
              </a:rPr>
              <a:t>∉</a:t>
            </a:r>
            <a:r>
              <a:rPr lang="en-US" altLang="en-US" sz="3200" dirty="0">
                <a:cs typeface="Times New Roman" pitchFamily="18" charset="0"/>
                <a:sym typeface="MS Reference 2" pitchFamily="2" charset="2"/>
              </a:rPr>
              <a:t> {5, 10, </a:t>
            </a:r>
            <a:r>
              <a:rPr lang="en-US" altLang="en-US" sz="3200" dirty="0" smtClean="0">
                <a:cs typeface="Times New Roman" pitchFamily="18" charset="0"/>
                <a:sym typeface="MS Reference 2" pitchFamily="2" charset="2"/>
              </a:rPr>
              <a:t>15}</a:t>
            </a:r>
            <a:endParaRPr lang="en-US" altLang="en-US" sz="3200" dirty="0"/>
          </a:p>
        </p:txBody>
      </p:sp>
      <p:sp>
        <p:nvSpPr>
          <p:cNvPr id="16" name="Rectangle 15"/>
          <p:cNvSpPr>
            <a:spLocks noChangeArrowheads="1"/>
          </p:cNvSpPr>
          <p:nvPr/>
        </p:nvSpPr>
        <p:spPr bwMode="auto">
          <a:xfrm>
            <a:off x="4267200" y="5740400"/>
            <a:ext cx="19415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solidFill>
                  <a:srgbClr val="00B050"/>
                </a:solidFill>
              </a:rPr>
              <a:t>True</a:t>
            </a:r>
          </a:p>
        </p:txBody>
      </p:sp>
      <p:sp>
        <p:nvSpPr>
          <p:cNvPr id="19" name="Rectangle 18"/>
          <p:cNvSpPr>
            <a:spLocks noChangeArrowheads="1"/>
          </p:cNvSpPr>
          <p:nvPr/>
        </p:nvSpPr>
        <p:spPr bwMode="auto">
          <a:xfrm>
            <a:off x="0" y="2614612"/>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solidFill>
                  <a:srgbClr val="FF0000"/>
                </a:solidFill>
                <a:latin typeface="+mj-lt"/>
              </a:rPr>
              <a:t>∉: Used to replace the words “is not an element of.”</a:t>
            </a:r>
            <a:endParaRPr lang="en-US" altLang="en-US" sz="3200" dirty="0">
              <a:latin typeface="+mj-lt"/>
            </a:endParaRPr>
          </a:p>
        </p:txBody>
      </p:sp>
      <p:sp>
        <p:nvSpPr>
          <p:cNvPr id="20" name="Rectangle 3"/>
          <p:cNvSpPr txBox="1">
            <a:spLocks noChangeArrowheads="1"/>
          </p:cNvSpPr>
          <p:nvPr/>
        </p:nvSpPr>
        <p:spPr bwMode="auto">
          <a:xfrm>
            <a:off x="0" y="3581400"/>
            <a:ext cx="9144000" cy="533400"/>
          </a:xfrm>
          <a:prstGeom prst="rect">
            <a:avLst/>
          </a:prstGeom>
          <a:noFill/>
          <a:ln>
            <a:noFill/>
          </a:ln>
          <a:extLst/>
        </p:spPr>
        <p:txBody>
          <a:bodyPr>
            <a:normAutofit lnSpcReduction="10000"/>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spcAft>
                <a:spcPts val="0"/>
              </a:spcAft>
              <a:buFont typeface="Wingdings" pitchFamily="2" charset="2"/>
              <a:buNone/>
              <a:defRPr/>
            </a:pPr>
            <a:r>
              <a:rPr lang="en-US" dirty="0" smtClean="0">
                <a:latin typeface="Times New Roman" pitchFamily="18" charset="0"/>
                <a:cs typeface="Times New Roman" pitchFamily="18" charset="0"/>
              </a:rPr>
              <a:t>     True or False:</a:t>
            </a:r>
          </a:p>
        </p:txBody>
      </p:sp>
      <p:sp>
        <p:nvSpPr>
          <p:cNvPr id="21" name="Rectangle 20"/>
          <p:cNvSpPr>
            <a:spLocks noChangeArrowheads="1"/>
          </p:cNvSpPr>
          <p:nvPr/>
        </p:nvSpPr>
        <p:spPr bwMode="auto">
          <a:xfrm>
            <a:off x="4114800" y="4902200"/>
            <a:ext cx="2133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eaLnBrk="1" hangingPunct="1"/>
            <a:r>
              <a:rPr lang="en-US" altLang="en-US" sz="3200" dirty="0">
                <a:solidFill>
                  <a:srgbClr val="00B050"/>
                </a:solidFill>
              </a:rPr>
              <a:t>True</a:t>
            </a:r>
          </a:p>
        </p:txBody>
      </p:sp>
    </p:spTree>
    <p:extLst>
      <p:ext uri="{BB962C8B-B14F-4D97-AF65-F5344CB8AC3E}">
        <p14:creationId xmlns:p14="http://schemas.microsoft.com/office/powerpoint/2010/main" val="3505158535"/>
      </p:ext>
    </p:extLst>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autoUpdateAnimBg="0"/>
      <p:bldP spid="2" grpId="0"/>
      <p:bldP spid="10" grpId="0"/>
      <p:bldP spid="11" grpId="0"/>
      <p:bldP spid="12" grpId="0"/>
      <p:bldP spid="14" grpId="0"/>
      <p:bldP spid="16" grpId="0"/>
      <p:bldP spid="19" grpId="0"/>
      <p:bldP spid="20" grpId="0" build="p" bldLvl="2" autoUpdateAnimBg="0"/>
      <p:bldP spid="21" grpId="0"/>
    </p:bldLst>
  </p:timing>
</p:sld>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25"/>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emptyset = A$&#10;&#10;&#10;\end{document}"/>
  <p:tag name="IGUANATEXSIZE" val="3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U = A$&#10;&#10;&#10;\end{document}"/>
  <p:tag name="IGUANATEXSIZE" val="3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U = U$&#10;&#10;&#10;\end{document}"/>
  <p:tag name="IGUANATEXSIZE" val="3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emptyset = \emptyset$&#10;&#10;&#10;\end{document}"/>
  <p:tag name="IGUANATEXSIZE" val="3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 A$&#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 A$&#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overline{A})} = A$&#10;&#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 B \cup A$&#10;&#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 B \cap A$&#10;&#10;&#10;\end{document}"/>
  <p:tag name="IGUANATEXSIZE" val="3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up C) = (A \cup B) \cup C$&#10;&#10;&#10;\end{document}"/>
  <p:tag name="IGUANATEXSIZE" val="3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ap C) = (A \cap B) \cap C$&#10;&#10;&#10;\end{document}"/>
  <p:tag name="IGUANATEXSIZE" val="3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up C) = (A \cap B) \cup (A \cap C)$&#10;&#10;&#10;\end{document}"/>
  <p:tag name="IGUANATEXSIZE" val="3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up B} = \overline{A} \cap \overline{B}$&#10;&#10;&#10;\end{document}"/>
  <p:tag name="IGUANATEXSIZE" val="3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ap B} = \overline{A} \cup \overline{B}$&#10;&#10;&#10;\end{document}"/>
  <p:tag name="IGUANATEXSIZE" val="3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cap B) = A$&#10;&#10;&#10;\end{document}"/>
  <p:tag name="IGUANATEXSIZE" val="3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forall x (x \in A \rightarrow x \in B)$&#10;&#10;\end{document}"/>
  <p:tag name="IGUANATEXSIZE" val="25"/>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cup B) = A$&#10;&#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overline{A} = U$&#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overline{A} = \emptyset$&#10;&#10;&#10;\end{document}"/>
  <p:tag name="IGUANATEXSIZE" val="3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cap C$&#10;&#10;\end{document}"/>
  <p:tag name="IGUANATEXSIZE" val="2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C)$&#10;&#10;\end{document}"/>
  <p:tag name="IGUANATEXSIZE" val="2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10;&#10;\end{document}"/>
  <p:tag name="IGUANATEXSIZE" val="2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C$&#10;&#10;\end{document}"/>
  <p:tag name="IGUANATEXSIZE" val="2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A \cup C)$&#10;&#10;\end{document}"/>
  <p:tag name="IGUANATEXSIZE" val="2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times B = \{(a,b) | a \in A \wedge b \in B\}$&#10;&#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 (x\in A \rightarrow  x \in B) \wedge (x \in B \rightarrow x \in A)]$&#10;&#10;\end{document}"/>
  <p:tag name="IGUANATEXSIZE" val="3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_1\times  A_2 \times \dots \times A_n =\\&#10;\hspace*{.5in} \{(a_1,a_2,\ldots, a_n) | a_i \in A_i\; \mbox{for}\; i = 1,2, \ldots n \}$&#10;&#10;&#10;\end{document}"/>
  <p:tag name="IGUANATEXSIZE" val="25"/>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x \in  B) \wedge \exists x (x \in B \wedge x \not\in A)$&#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vee x \in B\}$&#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wedge x \in B\}$&#10;&#10;\end{document}"/>
  <p:tag name="IGUANATEXSIZE" val="3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B) \cup (B - A)$&#10;&#10;\end{document}"/>
  <p:tag name="IGUANATEXSIZE" val="30"/>
</p:tagLst>
</file>

<file path=ppt/theme/theme1.xml><?xml version="1.0" encoding="utf-8"?>
<a:theme xmlns:a="http://schemas.openxmlformats.org/drawingml/2006/main" name="Theme1">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